
<file path=[Content_Types].xml><?xml version="1.0" encoding="utf-8"?>
<Types xmlns="http://schemas.openxmlformats.org/package/2006/content-types">
  <Default Extension="glb" ContentType="model/gltf.binary"/>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5.jpg" ContentType="image/jpeg"/>
  <Override PartName="/ppt/media/image6.jpg" ContentType="image/jpeg"/>
  <Override PartName="/ppt/notesSlides/notesSlide2.xml" ContentType="application/vnd.openxmlformats-officedocument.presentationml.notesSlide+xml"/>
  <Override PartName="/ppt/media/image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1.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ink/ink2.xml" ContentType="application/inkml+xml"/>
  <Override PartName="/ppt/ink/ink3.xml" ContentType="application/inkml+xml"/>
  <Override PartName="/ppt/notesSlides/notesSlide41.xml" ContentType="application/vnd.openxmlformats-officedocument.presentationml.notesSlide+xml"/>
  <Override PartName="/ppt/ink/ink4.xml" ContentType="application/inkml+xml"/>
  <Override PartName="/ppt/ink/ink5.xml" ContentType="application/inkml+xml"/>
  <Override PartName="/ppt/notesSlides/notesSlide42.xml" ContentType="application/vnd.openxmlformats-officedocument.presentationml.notesSlide+xml"/>
  <Override PartName="/ppt/ink/ink6.xml" ContentType="application/inkml+xml"/>
  <Override PartName="/ppt/ink/ink7.xml" ContentType="application/inkml+xml"/>
  <Override PartName="/ppt/notesSlides/notesSlide43.xml" ContentType="application/vnd.openxmlformats-officedocument.presentationml.notesSlide+xml"/>
  <Override PartName="/ppt/ink/ink8.xml" ContentType="application/inkml+xml"/>
  <Override PartName="/ppt/ink/ink9.xml" ContentType="application/inkml+xml"/>
  <Override PartName="/ppt/notesSlides/notesSlide44.xml" ContentType="application/vnd.openxmlformats-officedocument.presentationml.notesSlide+xml"/>
  <Override PartName="/ppt/ink/ink10.xml" ContentType="application/inkml+xml"/>
  <Override PartName="/ppt/ink/ink11.xml" ContentType="application/inkml+xml"/>
  <Override PartName="/ppt/notesSlides/notesSlide45.xml" ContentType="application/vnd.openxmlformats-officedocument.presentationml.notesSlide+xml"/>
  <Override PartName="/ppt/ink/ink12.xml" ContentType="application/inkml+xml"/>
  <Override PartName="/ppt/ink/ink13.xml" ContentType="application/inkml+xml"/>
  <Override PartName="/ppt/notesSlides/notesSlide46.xml" ContentType="application/vnd.openxmlformats-officedocument.presentationml.notesSlide+xml"/>
  <Override PartName="/ppt/ink/ink14.xml" ContentType="application/inkml+xml"/>
  <Override PartName="/ppt/ink/ink15.xml" ContentType="application/inkml+xml"/>
  <Override PartName="/ppt/notesSlides/notesSlide47.xml" ContentType="application/vnd.openxmlformats-officedocument.presentationml.notesSlide+xml"/>
  <Override PartName="/ppt/ink/ink16.xml" ContentType="application/inkml+xml"/>
  <Override PartName="/ppt/ink/ink17.xml" ContentType="application/inkml+xml"/>
  <Override PartName="/ppt/notesSlides/notesSlide48.xml" ContentType="application/vnd.openxmlformats-officedocument.presentationml.notesSlide+xml"/>
  <Override PartName="/ppt/ink/ink18.xml" ContentType="application/inkml+xml"/>
  <Override PartName="/ppt/ink/ink19.xml" ContentType="application/inkml+xml"/>
  <Override PartName="/ppt/notesSlides/notesSlide49.xml" ContentType="application/vnd.openxmlformats-officedocument.presentationml.notesSlide+xml"/>
  <Override PartName="/ppt/ink/ink20.xml" ContentType="application/inkml+xml"/>
  <Override PartName="/ppt/ink/ink21.xml" ContentType="application/inkml+xml"/>
  <Override PartName="/ppt/notesSlides/notesSlide50.xml" ContentType="application/vnd.openxmlformats-officedocument.presentationml.notesSlide+xml"/>
  <Override PartName="/ppt/ink/ink22.xml" ContentType="application/inkml+xml"/>
  <Override PartName="/ppt/ink/ink23.xml" ContentType="application/inkml+xml"/>
  <Override PartName="/ppt/notesSlides/notesSlide51.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5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53.xml" ContentType="application/vnd.openxmlformats-officedocument.presentationml.notesSlide+xml"/>
  <Override PartName="/ppt/ink/ink43.xml" ContentType="application/inkml+xml"/>
  <Override PartName="/ppt/ink/ink44.xml" ContentType="application/inkml+xml"/>
  <Override PartName="/ppt/notesSlides/notesSlide54.xml" ContentType="application/vnd.openxmlformats-officedocument.presentationml.notesSlide+xml"/>
  <Override PartName="/ppt/ink/ink45.xml" ContentType="application/inkml+xml"/>
  <Override PartName="/ppt/ink/ink46.xml" ContentType="application/inkml+xml"/>
  <Override PartName="/ppt/notesSlides/notesSlide55.xml" ContentType="application/vnd.openxmlformats-officedocument.presentationml.notesSlide+xml"/>
  <Override PartName="/ppt/ink/ink47.xml" ContentType="application/inkml+xml"/>
  <Override PartName="/ppt/ink/ink48.xml" ContentType="application/inkml+xml"/>
  <Override PartName="/ppt/notesSlides/notesSlide56.xml" ContentType="application/vnd.openxmlformats-officedocument.presentationml.notesSlide+xml"/>
  <Override PartName="/ppt/ink/ink49.xml" ContentType="application/inkml+xml"/>
  <Override PartName="/ppt/ink/ink50.xml" ContentType="application/inkml+xml"/>
  <Override PartName="/ppt/notesSlides/notesSlide57.xml" ContentType="application/vnd.openxmlformats-officedocument.presentationml.notesSlide+xml"/>
  <Override PartName="/ppt/ink/ink51.xml" ContentType="application/inkml+xml"/>
  <Override PartName="/ppt/ink/ink52.xml" ContentType="application/inkml+xml"/>
  <Override PartName="/ppt/notesSlides/notesSlide58.xml" ContentType="application/vnd.openxmlformats-officedocument.presentationml.notesSlide+xml"/>
  <Override PartName="/ppt/ink/ink53.xml" ContentType="application/inkml+xml"/>
  <Override PartName="/ppt/ink/ink54.xml" ContentType="application/inkml+xml"/>
  <Override PartName="/ppt/notesSlides/notesSlide59.xml" ContentType="application/vnd.openxmlformats-officedocument.presentationml.notesSlide+xml"/>
  <Override PartName="/ppt/ink/ink55.xml" ContentType="application/inkml+xml"/>
  <Override PartName="/ppt/ink/ink56.xml" ContentType="application/inkml+xml"/>
  <Override PartName="/ppt/notesSlides/notesSlide60.xml" ContentType="application/vnd.openxmlformats-officedocument.presentationml.notesSlide+xml"/>
  <Override PartName="/ppt/ink/ink57.xml" ContentType="application/inkml+xml"/>
  <Override PartName="/ppt/ink/ink58.xml" ContentType="application/inkml+xml"/>
  <Override PartName="/ppt/notesSlides/notesSlide61.xml" ContentType="application/vnd.openxmlformats-officedocument.presentationml.notesSlide+xml"/>
  <Override PartName="/ppt/ink/ink59.xml" ContentType="application/inkml+xml"/>
  <Override PartName="/ppt/ink/ink60.xml" ContentType="application/inkml+xml"/>
  <Override PartName="/ppt/notesSlides/notesSlide62.xml" ContentType="application/vnd.openxmlformats-officedocument.presentationml.notesSlide+xml"/>
  <Override PartName="/ppt/ink/ink61.xml" ContentType="application/inkml+xml"/>
  <Override PartName="/ppt/ink/ink62.xml" ContentType="application/inkml+xml"/>
  <Override PartName="/ppt/notesSlides/notesSlide63.xml" ContentType="application/vnd.openxmlformats-officedocument.presentationml.notesSlide+xml"/>
  <Override PartName="/ppt/ink/ink63.xml" ContentType="application/inkml+xml"/>
  <Override PartName="/ppt/ink/ink64.xml" ContentType="application/inkml+xml"/>
  <Override PartName="/ppt/notesSlides/notesSlide64.xml" ContentType="application/vnd.openxmlformats-officedocument.presentationml.notesSlide+xml"/>
  <Override PartName="/ppt/ink/ink65.xml" ContentType="application/inkml+xml"/>
  <Override PartName="/ppt/ink/ink66.xml" ContentType="application/inkml+xml"/>
  <Override PartName="/ppt/notesSlides/notesSlide65.xml" ContentType="application/vnd.openxmlformats-officedocument.presentationml.notesSlide+xml"/>
  <Override PartName="/ppt/ink/ink67.xml" ContentType="application/inkml+xml"/>
  <Override PartName="/ppt/ink/ink68.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6"/>
  </p:notesMasterIdLst>
  <p:handoutMasterIdLst>
    <p:handoutMasterId r:id="rId107"/>
  </p:handoutMasterIdLst>
  <p:sldIdLst>
    <p:sldId id="304" r:id="rId5"/>
    <p:sldId id="314" r:id="rId6"/>
    <p:sldId id="437" r:id="rId7"/>
    <p:sldId id="438" r:id="rId8"/>
    <p:sldId id="337" r:id="rId9"/>
    <p:sldId id="335" r:id="rId10"/>
    <p:sldId id="440" r:id="rId11"/>
    <p:sldId id="373" r:id="rId12"/>
    <p:sldId id="439" r:id="rId13"/>
    <p:sldId id="338" r:id="rId14"/>
    <p:sldId id="340" r:id="rId15"/>
    <p:sldId id="343" r:id="rId16"/>
    <p:sldId id="344" r:id="rId17"/>
    <p:sldId id="341" r:id="rId18"/>
    <p:sldId id="342" r:id="rId19"/>
    <p:sldId id="347" r:id="rId20"/>
    <p:sldId id="346" r:id="rId21"/>
    <p:sldId id="348" r:id="rId22"/>
    <p:sldId id="349" r:id="rId23"/>
    <p:sldId id="350" r:id="rId24"/>
    <p:sldId id="351" r:id="rId25"/>
    <p:sldId id="352" r:id="rId26"/>
    <p:sldId id="353" r:id="rId27"/>
    <p:sldId id="358" r:id="rId28"/>
    <p:sldId id="359" r:id="rId29"/>
    <p:sldId id="354" r:id="rId30"/>
    <p:sldId id="360" r:id="rId31"/>
    <p:sldId id="355" r:id="rId32"/>
    <p:sldId id="361" r:id="rId33"/>
    <p:sldId id="362" r:id="rId34"/>
    <p:sldId id="363" r:id="rId35"/>
    <p:sldId id="365" r:id="rId36"/>
    <p:sldId id="364" r:id="rId37"/>
    <p:sldId id="366" r:id="rId38"/>
    <p:sldId id="372" r:id="rId39"/>
    <p:sldId id="371" r:id="rId40"/>
    <p:sldId id="368" r:id="rId41"/>
    <p:sldId id="369" r:id="rId42"/>
    <p:sldId id="376" r:id="rId43"/>
    <p:sldId id="394" r:id="rId44"/>
    <p:sldId id="393" r:id="rId45"/>
    <p:sldId id="370" r:id="rId46"/>
    <p:sldId id="397" r:id="rId47"/>
    <p:sldId id="398" r:id="rId48"/>
    <p:sldId id="399" r:id="rId49"/>
    <p:sldId id="400" r:id="rId50"/>
    <p:sldId id="402" r:id="rId51"/>
    <p:sldId id="403" r:id="rId52"/>
    <p:sldId id="405" r:id="rId53"/>
    <p:sldId id="406" r:id="rId54"/>
    <p:sldId id="401" r:id="rId55"/>
    <p:sldId id="377" r:id="rId56"/>
    <p:sldId id="378" r:id="rId57"/>
    <p:sldId id="379" r:id="rId58"/>
    <p:sldId id="380" r:id="rId59"/>
    <p:sldId id="441" r:id="rId60"/>
    <p:sldId id="381" r:id="rId61"/>
    <p:sldId id="442" r:id="rId62"/>
    <p:sldId id="443" r:id="rId63"/>
    <p:sldId id="382" r:id="rId64"/>
    <p:sldId id="383" r:id="rId65"/>
    <p:sldId id="384" r:id="rId66"/>
    <p:sldId id="444" r:id="rId67"/>
    <p:sldId id="385" r:id="rId68"/>
    <p:sldId id="387" r:id="rId69"/>
    <p:sldId id="374" r:id="rId70"/>
    <p:sldId id="389" r:id="rId71"/>
    <p:sldId id="388" r:id="rId72"/>
    <p:sldId id="391" r:id="rId73"/>
    <p:sldId id="407" r:id="rId74"/>
    <p:sldId id="408" r:id="rId75"/>
    <p:sldId id="409" r:id="rId76"/>
    <p:sldId id="410" r:id="rId77"/>
    <p:sldId id="414" r:id="rId78"/>
    <p:sldId id="417" r:id="rId79"/>
    <p:sldId id="416" r:id="rId80"/>
    <p:sldId id="418" r:id="rId81"/>
    <p:sldId id="419" r:id="rId82"/>
    <p:sldId id="411" r:id="rId83"/>
    <p:sldId id="423" r:id="rId84"/>
    <p:sldId id="420" r:id="rId85"/>
    <p:sldId id="421" r:id="rId86"/>
    <p:sldId id="422" r:id="rId87"/>
    <p:sldId id="426" r:id="rId88"/>
    <p:sldId id="412" r:id="rId89"/>
    <p:sldId id="427" r:id="rId90"/>
    <p:sldId id="429" r:id="rId91"/>
    <p:sldId id="431" r:id="rId92"/>
    <p:sldId id="430" r:id="rId93"/>
    <p:sldId id="413" r:id="rId94"/>
    <p:sldId id="436" r:id="rId95"/>
    <p:sldId id="433" r:id="rId96"/>
    <p:sldId id="434" r:id="rId97"/>
    <p:sldId id="435" r:id="rId98"/>
    <p:sldId id="432" r:id="rId99"/>
    <p:sldId id="310" r:id="rId100"/>
    <p:sldId id="296" r:id="rId101"/>
    <p:sldId id="339" r:id="rId102"/>
    <p:sldId id="311" r:id="rId103"/>
    <p:sldId id="326" r:id="rId104"/>
    <p:sldId id="305" r:id="rId105"/>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Yaza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8C8A"/>
    <a:srgbClr val="DD1013"/>
    <a:srgbClr val="F9AA19"/>
    <a:srgbClr val="B21BF9"/>
    <a:srgbClr val="FF33CC"/>
    <a:srgbClr val="6CF46F"/>
    <a:srgbClr val="F9C996"/>
    <a:srgbClr val="0A4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Orta Stil 2 - Vurgu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5033" autoAdjust="0"/>
  </p:normalViewPr>
  <p:slideViewPr>
    <p:cSldViewPr snapToGrid="0">
      <p:cViewPr>
        <p:scale>
          <a:sx n="75" d="100"/>
          <a:sy n="75" d="100"/>
        </p:scale>
        <p:origin x="994" y="19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08" d="100"/>
          <a:sy n="108" d="100"/>
        </p:scale>
        <p:origin x="424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13C3F1F-5EBA-4026-A31C-F27F11CE4D3C}" type="datetime1">
              <a:rPr lang="tr-TR" smtClean="0"/>
              <a:t>26 May 2023</a:t>
            </a:fld>
            <a:endParaRPr lang="tr-TR"/>
          </a:p>
        </p:txBody>
      </p:sp>
      <p:sp>
        <p:nvSpPr>
          <p:cNvPr id="4" name="Alt Bilgi Yer Tutucusu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tr-TR" smtClean="0"/>
              <a:t>‹#›</a:t>
            </a:fld>
            <a:endParaRPr lang="tr-TR"/>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17:43:50.855"/>
    </inkml:context>
    <inkml:brush xml:id="br0">
      <inkml:brushProperty name="width" value="0.35" units="cm"/>
      <inkml:brushProperty name="height" value="0.35" units="cm"/>
      <inkml:brushProperty name="color" value="#FFFFFF"/>
    </inkml:brush>
  </inkml:definitions>
  <inkml:trace contextRef="#ctx0" brushRef="#br0">690 342 24575,'1'-1'0,"-1"0"0,1 0 0,-1 0 0,1 0 0,-1 0 0,1 0 0,0 0 0,-1 0 0,1 0 0,0 0 0,0 0 0,0 0 0,0 0 0,0 1 0,0-1 0,0 0 0,0 1 0,0-1 0,0 0 0,0 1 0,0 0 0,1-1 0,-1 1 0,0 0 0,0-1 0,0 1 0,3 0 0,38-5 0,-37 5 0,370-3 0,-191 6 0,-56-5 0,143 4 0,-171 12 0,-70-9 0,43 2 0,-112-8 0,-52-8 0,73 6 0,0-1 0,1-1 0,-1 0 0,1-1 0,-31-16 0,19 5 0,-13-8 0,-2 2 0,-91-34 0,-64 4 0,104 30 0,-116-45 0,198 63 0,-1 1 0,0 1 0,0 0 0,0 0 0,-24 0 0,-77 5 0,43 1 0,69-4 0,-1 1 0,1 0 0,-1 1 0,1-1 0,-1 0 0,1 1 0,0 0 0,-1 0 0,1 0 0,0 0 0,0 1 0,0-1 0,-6 4 0,8-4 0,1 0 0,-1-1 0,0 1 0,0 0 0,1 0 0,-1 0 0,1 0 0,-1 0 0,1 0 0,-1 0 0,1 0 0,0 0 0,0 0 0,-1 0 0,1 1 0,0-1 0,0 2 0,0 0 0,1 0 0,-1-1 0,1 1 0,0 0 0,0 0 0,0 0 0,0-1 0,0 1 0,2 3 0,6 9 0,0 1 0,1-1 0,0-1 0,1 0 0,1-1 0,0 0 0,1 0 0,1-2 0,0 1 0,0-2 0,1 0 0,23 11 0,-20-11 0,28 14 0,1-1 0,1-3 0,54 15 0,-40-23 0,-44-9 0,0 0 0,-1 1 0,1 1 0,20 8 0,-18-6 0,0-1 0,0 0 0,1-2 0,34 3 0,1 1 0,88 5 0,-35-6 0,492 10 0,-395-19 0,-171 1 0,-1-1 0,56-10 0,21-2 0,-29 6 0,54-12 0,204-2 0,-216 24 0,208-4 0,-263-6 0,-64 7 0,-1 0 0,1 0 0,-1 0 0,1-1 0,-1 1 0,0-1 0,0 0 0,0 0 0,0-1 0,0 1 0,0-1 0,5-5 0,-8 6 0,-1 1 0,1-1 0,0 0 0,-1 1 0,0-1 0,1 0 0,-1 0 0,0 1 0,0-1 0,0 0 0,0 0 0,0 1 0,0-1 0,-1 0 0,1 0 0,-1 1 0,1-1 0,-1 0 0,1 1 0,-1-1 0,0 1 0,0-1 0,0 1 0,0-1 0,0 1 0,0-1 0,-2 0 0,-34-38 0,25 31 0,-1 1 0,1 0 0,-26-10 0,24 11 0,1 0 0,-1 0 0,-21-17 0,-6-12 0,17 15 0,-50-36 0,65 52 0,-1-1 0,1 1 0,-1 1 0,1 0 0,-1 1 0,-1 0 0,1 0 0,0 1 0,-21-2 0,-220 5 0,96 1 0,130-2 0,-1 0 0,1 1 0,-1 2 0,1 1 0,-34 8 0,-93 23 0,20-6 0,111-23 0,1 1 0,0 0 0,1 2 0,-26 15 0,31-15 0,-1 0 0,1 0 0,-2-1 0,1-1 0,-1-1 0,0 0 0,0-1 0,-1-1 0,0-1 0,1 0 0,-28 1 0,30-4 0,1 0 0,-1 2 0,1 0 0,-1 0 0,1 1 0,0 0 0,0 2 0,-16 6 0,-5 1 0,-61 14 0,91-25 0,-22 4 0,-1-1 0,-45 0 0,50-4 0,0 1 0,0 1 0,0 1 0,-41 11 0,2 4 0,-105 15 0,160-32 0,-23 6 0,0 1 0,-53 23 0,42-15 0,3 0 0,-57 35 0,30-15 0,28-16 0,1 2 0,0 1 0,2 2 0,1 1 0,1 1 0,2 2 0,0 1 0,-32 44 0,21-23 0,-50 48 0,83-92 0,0 1 0,1 0 0,1 1 0,-1-1 0,1 1 0,0 0 0,1 1 0,-5 14 0,0 10 0,-7 40 0,6-23 0,-5 32 0,10-52 0,-1 0 0,-1-1 0,-2 1 0,-24 55 0,19-53 0,-12 36 0,14-33 0,6-17 0,1 1 0,1 0 0,-2 24 0,4-25 0,-1 0 0,-1 0 0,-11 35 0,2-14 0,-13 56 0,21-73 0,4-18 0,0 0 0,0 1 0,0-1 0,1 0 0,0 0 0,0 0 0,0 1 0,0-1 0,1 0 0,2 9 0,1-4 0,0-1 0,1 1 0,0-1 0,8 12 0,12 22 0,-17-28 0,1 0 0,20 25 0,-14-22 0,0 1 0,0 0 0,12 25 0,-22-34 0,0 0 0,-1 0 0,-1 1 0,0-1 0,0 1 0,-1 0 0,0-1 0,-1 1 0,0 14 0,0 16 0,0 4 0,-2 0 0,-8 61 0,7-98 0,0 0 0,-1 0 0,0-1 0,0 1 0,-1-1 0,0 0 0,0 0 0,-9 11 0,6-8 0,6-9 0,0 0 0,0 0 0,0 0 0,1 0 0,-1 0 0,0 0 0,1 1 0,-1-1 0,1 0 0,-1 0 0,1 0 0,0 0 0,0 1 0,-1-1 0,1 0 0,0 0 0,0 1 0,0-1 0,0 0 0,0 0 0,1 1 0,-1-1 0,0 0 0,1 0 0,-1 1 0,0-1 0,1 0 0,0 2 0,1-1 0,0 0 0,1-1 0,-1 1 0,0 0 0,0-1 0,1 1 0,-1-1 0,1 0 0,-1 0 0,1 0 0,0 0 0,4 1 0,11 2 0,1-2 0,38 2 0,-51-4 0,116-1 0,217-31 0,253-17 0,-535 46 0,0-2 0,109-25 0,-110 22 0,1 2 0,-1 2 0,92 7 0,-34-1 0,2164-2 0,-2248-2 0,0-1 0,36-8 0,-13 1 0,-51 10 0,0 0 0,0 0 0,0-1 0,0 1 0,-1 0 0,1-1 0,0 0 0,0 1 0,-1-1 0,1 0 0,0 0 0,-1 0 0,1 0 0,-1 0 0,1 0 0,-1 0 0,1-1 0,-1 1 0,0-1 0,0 1 0,0-1 0,2-2 0,-3 2 0,1 1 0,-1-1 0,0 0 0,0 0 0,0 0 0,0 0 0,0 0 0,-1 0 0,1 0 0,-1 0 0,1 0 0,-1 0 0,0 0 0,1 1 0,-1-1 0,0 0 0,0 0 0,0 1 0,-1-1 0,1 1 0,-2-2 0,-5-7 0,-1 0 0,0 1 0,-1 0 0,1 1 0,-2 0 0,1 1 0,-1 0 0,0 0 0,-1 2 0,0-1 0,0 1 0,-23-6 0,-79-31 0,-50-15 0,-19 13 0,-230-24 0,83 40 0,-139 18 0,289 12 0,92-3 0,8-1 0,0 3 0,-133 21 0,199-20 0,-625 104 0,557-97 0,-158 10 0,-445-19 0,304-1 0,378 1 0,-1 0 0,1 0 0,0 0 0,-1 0 0,1-1 0,0 1 0,-1-1 0,1 0 0,0 0 0,0 0 0,0-1 0,0 1 0,0-1 0,0 0 0,0 1 0,1-1 0,-1 0 0,-3-4 0,4 3 0,0 0 0,0 0 0,1 0 0,0 0 0,-1-1 0,1 1 0,0 0 0,1 0 0,-1-1 0,0 1 0,1-1 0,0 1 0,0 0 0,0-1 0,0 1 0,1-1 0,-1 1 0,2-6 0,1 0 0,0-1 0,1 1 0,0 0 0,1 0 0,-1 0 0,2 0 0,-1 1 0,1 0 0,0 0 0,1 1 0,0-1 0,10-7 0,13-10 0,60-37 0,-60 42 0,265-169 0,-190 122 0,2 5 0,3 5 0,134-50 0,-221 99 0,1 1 0,0 1 0,0 1 0,0 1 0,27-1 0,124 6 0,-72 1 0,-37 0 0,0 3 0,86 18 0,127 42 0,-227-52 0,12 0 0,123 8 0,-108-15 0,423 4 0,-299-13 0,421 3 0,-652-2 0,1-2 0,-1-1 0,1-1 0,0-1 0,-34-14 0,-51-13 0,-42 6 0,-262-13 0,369 38 0,-478-3 0,295 8 0,85-3 0,-171 3 0,285 1 0,1 2 0,-1 1 0,2 1 0,-1 2 0,-30 13 0,27-10 0,0-1 0,-1-1 0,-50 7 0,7-10 0,-136 21 0,128-17 0,0-3 0,-165-7 0,106-4 0,-303 3 0,435 0 0,1 0 0,0-2 0,-1 1 0,1-1 0,0-1 0,-15-5 0,21 6 0,0 0 0,0 0 0,0-1 0,0 0 0,1 0 0,-1 0 0,1 0 0,0-1 0,0 1 0,0-1 0,0 0 0,1-1 0,0 1 0,0 0 0,-3-6 0,5 8 0,0 1 0,1 0 0,-1 0 0,1-1 0,-1 1 0,1-1 0,-1 1 0,1 0 0,0-1 0,0 1 0,0-1 0,0 1 0,0 0 0,0-1 0,0 1 0,0-1 0,1 1 0,-1 0 0,1-1 0,-1 1 0,1 0 0,-1-1 0,1 1 0,0 0 0,-1 0 0,1-1 0,0 1 0,0 0 0,0 0 0,0 0 0,0 0 0,0 0 0,0 0 0,0 0 0,2 0 0,5-4 0,0 1 0,0 0 0,1 1 0,15-4 0,5-3 0,12-12 0,62-40 0,-62 34 0,56-27 0,14 9 0,129-35 0,-228 78 0,-6 0 0,0 1 0,1 0 0,-1 1 0,1 0 0,-1 0 0,1 0 0,0 1 0,0 0 0,-1 0 0,1 1 0,0-1 0,-1 2 0,1-1 0,-1 1 0,1 0 0,-1 0 0,0 0 0,0 1 0,0 0 0,0 1 0,0-1 0,-1 1 0,1 0 0,-1 0 0,9 10 0,8 12 0,0 0 0,-2 1 0,-1 1 0,30 59 0,-24-41 0,23 30 0,3-1 0,99 110 0,-18-54 0,-88-90 0,-31-29 0,1-1 0,0 0 0,1-1 0,0-1 0,0 0 0,1-1 0,0-1 0,0 0 0,1-1 0,31 6 0,-32-7 0,-1 0 0,1 1 0,-1 1 0,0 1 0,24 16 0,-30-20 0,-1 1 0,1-1 0,1-1 0,-1 0 0,0 0 0,1-1 0,-1 0 0,18 1 0,9-2 0,39-3 0,-21 0 0,41 0 0,-7-1 0,-1 4 0,138 18 0,-206-15 0,-35-6 0,-35-5 0,7-1 0,-11-4 0,-2 3 0,-59-1 0,20 4 0,-153-31 0,235 35 0,-79-23 0,37 9 0,55 16 0,1 0 0,-1-1 0,0 1 0,1 0 0,-1 0 0,0-1 0,0 1 0,1 0 0,-1 0 0,0 0 0,0 0 0,1 0 0,-1 0 0,0 0 0,0 0 0,1 0 0,-1 0 0,0 0 0,0 1 0,1-1 0,-1 0 0,0 1 0,1-1 0,-1 0 0,0 1 0,1-1 0,-2 1 0,2 0 0,0 0 0,0 0 0,0 0 0,0 0 0,0 0 0,1 0 0,-1 0 0,0 0 0,0 0 0,1 0 0,-1 0 0,1-1 0,-1 1 0,1 0 0,-1 0 0,1 0 0,0 1 0,32 35 0,-32-36 0,12 11 0,0-1 0,1-1 0,0 0 0,1-1 0,0 0 0,0-1 0,1-1 0,22 7 0,19 3 0,65 11 0,-29-9 0,80 30 0,-170-48 0,0 0 0,0 0 0,0 0 0,0-1 0,1 1 0,-1-1 0,0 0 0,0 0 0,1 0 0,-1-1 0,0 1 0,0-1 0,1 1 0,-1-1 0,0 0 0,0 0 0,0-1 0,0 1 0,0-1 0,4-3 0,-3 2 0,0-1 0,-1 0 0,1 0 0,-1 0 0,0 0 0,-1-1 0,1 1 0,-1-1 0,0 0 0,0 1 0,3-11 0,-1-4 0,-1 1 0,-1-1 0,0 1 0,-1-1 0,-1 0 0,-3-24 0,2 38 0,0 1 0,1-1 0,-2 0 0,1 0 0,0 1 0,-1-1 0,0 1 0,0 0 0,0-1 0,-1 1 0,1 0 0,-1 0 0,0 1 0,0-1 0,0 0 0,-1 1 0,1 0 0,-1 0 0,0 0 0,0 0 0,0 1 0,0-1 0,0 1 0,-1 0 0,-8-3 0,0 2 0,-1 0 0,0 1 0,0 0 0,0 1 0,0 1 0,0 0 0,-24 3 0,26 0 0,1 1 0,-1 0 0,1 0 0,0 1 0,0 0 0,1 1 0,-1 0 0,1 1 0,1 0 0,-14 12 0,-16 10 0,20-13 0,0 1 0,0 1 0,2 1 0,0 0 0,1 1 0,1 1 0,1 0 0,-11 24 0,19-35 0,1 1 0,1 1 0,0-1 0,0 0 0,1 1 0,1 0 0,0 0 0,-1 21 0,2 1 0,8 62 0,-7-93 0,1 1 0,0 0 0,1-1 0,-1 1 0,0 0 0,1-1 0,0 1 0,0-1 0,0 0 0,0 0 0,1 0 0,-1 0 0,1 0 0,-1 0 0,1-1 0,0 1 0,0-1 0,1 0 0,-1 0 0,0 0 0,1 0 0,-1 0 0,5 1 0,10 3 0,-1-1 0,1 0 0,29 3 0,-39-7 0,34 5 0,1-1 0,0-3 0,0-1 0,0-3 0,84-13 0,-121 14 0,0 0 0,0-1 0,-1 1 0,1-1 0,-1-1 0,1 1 0,-1-1 0,0 0 0,0 0 0,0-1 0,0 1 0,-1-1 0,0 0 0,1 0 0,-1-1 0,-1 1 0,5-7 0,-4 3 0,0 0 0,0 0 0,-1-1 0,-1 1 0,1-1 0,-2 1 0,1-1 0,-1 0 0,0 0 0,-1-16 0,0 17 0,0-1 0,-1 1 0,0 0 0,0 0 0,-1 0 0,0 0 0,0 0 0,-1 0 0,-4-9 0,4 13 0,0-1 0,0 1 0,0 0 0,-1 0 0,0 0 0,1 1 0,-1-1 0,-1 1 0,1 0 0,0 0 0,-1 0 0,1 1 0,-1-1 0,0 1 0,-8-2 0,-72-23 0,-41-14 0,94 30 0,-1 1 0,1 1 0,-1 2 0,-1 2 0,-39-2 0,-174 6 0,130 4 0,60-2 0,-83-2 0,137 1 0,-1-1 0,1 1 0,0-1 0,0 1 0,-1-1 0,1 0 0,0 0 0,0-1 0,0 1 0,0-1 0,0 1 0,0-1 0,1 0 0,-1 0 0,0 0 0,1 0 0,0-1 0,-1 1 0,1-1 0,0 1 0,0-1 0,1 0 0,-1 0 0,0 1 0,1-1 0,0-1 0,-1 1 0,1 0 0,-1-5 0,0-8 0,0 0 0,1 0 0,1 0 0,3-33 0,-1 17 0,-2 26 0,0 0 0,1 0 0,-1 0 0,2 0 0,-1 0 0,0 0 0,1 1 0,0-1 0,1 0 0,-1 1 0,1-1 0,0 1 0,1 0 0,-1 0 0,1 0 0,0 1 0,0-1 0,0 1 0,1 0 0,0 0 0,-1 0 0,1 1 0,1 0 0,-1 0 0,0 0 0,7-2 0,19-9 0,0 2 0,1 1 0,0 1 0,1 2 0,0 1 0,45-3 0,205 4 0,-225 7 0,-37-1 0,0 1 0,0 1 0,-1 0 0,1 2 0,26 7 0,-42-9 0,1-1 0,-1 1 0,-1 1 0,1-1 0,0 1 0,-1 0 0,1 0 0,-1 0 0,0 0 0,0 1 0,0 0 0,0 0 0,-1 0 0,1 0 0,-1 0 0,0 1 0,-1-1 0,1 1 0,-1 0 0,0 0 0,0 0 0,0 0 0,-1 0 0,0 1 0,0-1 0,1 6 0,-2-3 0,0 0 0,0-1 0,-1 1 0,0 0 0,0 0 0,-1-1 0,0 1 0,-1-1 0,1 1 0,-1-1 0,-1 0 0,1 0 0,-1 0 0,0 0 0,-1-1 0,0 0 0,0 0 0,0 0 0,0-1 0,-12 9 0,-9 7 0,-2-2 0,0-1 0,-49 22 0,45-24 0,-19 12 0,-2-3 0,-1-2 0,-1-2 0,-95 22 0,46-27 0,0-5 0,-200-3 0,282-8 0,-5 0 0,1 0 0,0-2 0,0-1 0,-37-9 0,57 11 0,0-1 0,0 0 0,1 0 0,-1 0 0,1-1 0,0 0 0,0 0 0,0 0 0,0-1 0,0 0 0,1 0 0,-1 0 0,1 0 0,0-1 0,0 1 0,1-1 0,-1 0 0,1 0 0,1-1 0,-1 1 0,0 0 0,1-1 0,0 0 0,1 1 0,-2-9 0,-1-18 0,2-1 0,2 0 0,4-44 0,0-11 0,-4 75 0,0-1 0,1 1 0,1-1 0,4-17 0,-4 23 0,1 1 0,0 0 0,1-1 0,-1 1 0,1 0 0,1 0 0,-1 1 0,11-11 0,3-3 0,1 1 0,1 1 0,0 1 0,2 1 0,0 1 0,0 0 0,2 2 0,-1 1 0,2 1 0,-1 0 0,1 2 0,1 2 0,27-6 0,-49 12 0,42-9 0,0 1 0,1 3 0,-1 1 0,76 3 0,-97 6-1365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03.084"/>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03.6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06.85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07.38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12.826"/>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13.19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6:14.93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8:35.817"/>
    </inkml:context>
    <inkml:brush xml:id="br0">
      <inkml:brushProperty name="width" value="0.35" units="cm"/>
      <inkml:brushProperty name="height" value="0.35" units="cm"/>
      <inkml:brushProperty name="color" value="#FFC114"/>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8:38.374"/>
    </inkml:context>
    <inkml:brush xml:id="br0">
      <inkml:brushProperty name="width" value="0.35" units="cm"/>
      <inkml:brushProperty name="height" value="0.35" units="cm"/>
      <inkml:brushProperty name="color" value="#FFC114"/>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8:40.724"/>
    </inkml:context>
    <inkml:brush xml:id="br0">
      <inkml:brushProperty name="width" value="0.35" units="cm"/>
      <inkml:brushProperty name="height" value="0.35" units="cm"/>
      <inkml:brushProperty name="color" value="#FFC114"/>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18:43.962"/>
    </inkml:context>
    <inkml:brush xml:id="br0">
      <inkml:brushProperty name="width" value="0.35" units="cm"/>
      <inkml:brushProperty name="height" value="0.35" units="cm"/>
      <inkml:brushProperty name="color" value="#FFC114"/>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38:16.126"/>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38:16.12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38:16.128"/>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9T22:38:16.12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49.330"/>
    </inkml:context>
    <inkml:brush xml:id="br0">
      <inkml:brushProperty name="width" value="0.35" units="cm"/>
      <inkml:brushProperty name="height" value="0.35" units="cm"/>
      <inkml:brushProperty name="color" value="#FFFFFF"/>
    </inkml:brush>
  </inkml:definitions>
  <inkml:trace contextRef="#ctx0" brushRef="#br0">890 2387 24575,'1'0'0,"0"0"0,-1-1 0,1 1 0,0 0 0,0 0 0,0-1 0,0 1 0,0-1 0,0 1 0,-1-1 0,1 1 0,0-1 0,0 0 0,-1 1 0,1-1 0,0 0 0,-1 1 0,1-1 0,-1 0 0,1 0 0,-1 0 0,1 1 0,-1-1 0,1 0 0,-1 0 0,0 0 0,0 0 0,1 0 0,-1 0 0,0 0 0,0 0 0,0 0 0,0 0 0,0 0 0,0 0 0,-1-1 0,1-1 0,0-1 0,0 1 0,-1 0 0,1-1 0,-1 1 0,0 0 0,0 0 0,0 0 0,-3-5 0,0 4 0,1 0 0,-1 0 0,-1 0 0,1 1 0,0 0 0,-1 0 0,0 0 0,0 0 0,0 1 0,0 0 0,0 0 0,0 0 0,0 1 0,-1-1 0,1 1 0,-1 0 0,-10 1 0,11-1 0,-1 1 0,0 0 0,1 0 0,-1 1 0,1-1 0,0 1 0,-1 0 0,1 1 0,0 0 0,-1-1 0,1 2 0,0-1 0,0 0 0,1 1 0,-1 0 0,0 0 0,-7 8 0,4-1 0,1 1 0,0 1 0,1-1 0,0 1 0,1 0 0,1 0 0,-6 22 0,8-23 0,-1 0 0,0-1 0,-1 0 0,0 0 0,-1 0 0,0 0 0,0-1 0,-1 0 0,0 0 0,-1 0 0,1-1 0,-9 8 0,-4-3 0,15-11 0,0 1 0,1-1 0,-1 1 0,1 0 0,0-1 0,-1 2 0,1-1 0,-4 6 0,7-8 0,0-1 0,0 1 0,-1-1 0,1 1 0,0-1 0,0 1 0,0-1 0,0 1 0,0-1 0,0 1 0,0-1 0,0 1 0,1-1 0,-1 1 0,0-1 0,0 1 0,0-1 0,0 1 0,1-1 0,-1 1 0,0-1 0,1 1 0,-1-1 0,0 0 0,1 1 0,-1-1 0,0 1 0,1-1 0,-1 0 0,1 1 0,-1-1 0,0 0 0,1 0 0,-1 1 0,1-1 0,-1 0 0,1 0 0,-1 0 0,1 0 0,-1 1 0,1-1 0,-1 0 0,1 0 0,0 0 0,-1 0 0,1 0 0,0-1 0,31 4 0,-30-3 0,369 0 0,-145-2 0,41 2 0,-251 2 0,-16-2 0,0 0 0,0 0 0,0 0 0,0 0 0,0 0 0,0 0 0,1 0 0,-1 0 0,0 1 0,0-1 0,0 0 0,0 0 0,0 0 0,0 0 0,0 0 0,0 0 0,0 0 0,0 1 0,0-1 0,0 0 0,0 0 0,0 0 0,0 0 0,0 0 0,0 0 0,0 1 0,0-1 0,0 0 0,0 0 0,0 0 0,0 0 0,-1 0 0,1 0 0,0 0 0,0 0 0,0 1 0,0-1 0,0 0 0,0 0 0,0 0 0,0 0 0,0 0 0,0 0 0,-1 0 0,1 0 0,0 0 0,0 0 0,0 0 0,0 0 0,0 0 0,0 0 0,0 0 0,-1 0 0,-28 10 0,-33-3 0,-76 0 0,-11 1 0,-1 4 0,-149 21 0,208-21 0,-1-3 0,-160-8 0,121-2 0,88 7 0,42-6 0,0 0 0,1 1 0,-1-1 0,0 0 0,1 0 0,-1 0 0,1 1 0,-1-1 0,0 0 0,1 1 0,-1-1 0,1 1 0,-1-1 0,1 0 0,-1 1 0,1-1 0,0 1 0,-1-1 0,1 1 0,-1 0 0,1-1 0,0 1 0,0 0 0,0 0 0,1 0 0,-1 0 0,0 0 0,1 0 0,-1-1 0,1 1 0,-1 0 0,1-1 0,0 1 0,-1 0 0,1-1 0,0 1 0,0-1 0,-1 1 0,1-1 0,0 1 0,0-1 0,0 1 0,-1-1 0,3 1 0,9 4 0,-1-1 0,1 0 0,0-1 0,0 0 0,0-1 0,21 1 0,81-3 0,-62-1 0,2768-1 0,-2766 5 0,-1 2 0,61 14 0,-59-9 0,108 7 0,93 5 0,-237-19 0,-2 0 0,0 1 0,0 1 0,-1 0 0,31 15 0,-32-12 0,-1-2 0,1 0 0,1-1 0,-1 0 0,32 4 0,63-4 0,-59-4 0,68 10 0,-70-5 0,0-3 0,65-3 0,36 2 0,-122 3 0,-22-4 0,-1 0 0,1 0 0,0 0 0,0-1 0,0 0 0,9-1 0,-14 1 0,1-1 0,-1 1 0,1-1 0,0 1 0,-1-1 0,1 0 0,-1 0 0,0 0 0,1 0 0,-1 0 0,0 0 0,0 0 0,1 0 0,-1 0 0,0-1 0,0 1 0,0 0 0,0-1 0,-1 1 0,1-1 0,0 1 0,-1-1 0,1 1 0,-1-1 0,1 1 0,-1-1 0,0 0 0,1-1 0,-1-2 0,0 1 0,1-1 0,-2 1 0,1-1 0,0 1 0,-1-1 0,0 1 0,0-1 0,-1 1 0,1 0 0,-1-1 0,0 1 0,0 0 0,0 0 0,0 0 0,-5-5 0,-5-6 0,-1-1 0,-23-19 0,15 14 0,10 11 0,-1 0 0,0 1 0,0 0 0,-1 1 0,0 0 0,0 1 0,-16-5 0,-105-33 0,42 17 0,21 6 0,38 13 0,-38-17 0,40 12 0,0 2 0,-1 1 0,0 1 0,0 2 0,-1 1 0,0 2 0,-1 1 0,-51 1 0,60 4 0,0-1 0,0-1 0,1-2 0,-1 0 0,-32-9 0,25 3 0,-1 1 0,0 2 0,0 1 0,0 2 0,-38 1 0,39 0 0,-56-8 0,-12-2 0,-408 10 0,261 4 0,204-5 0,1-1 0,0-3 0,-43-11 0,-23-5 0,-151-17 0,129 27 0,0 1 0,73 5 0,42 6 0,0 0 0,0-2 0,0 1 0,-19-7 0,30 7 0,0 0 0,-1 0 0,1 0 0,0 0 0,0-1 0,0 0 0,1 0 0,-1 0 0,1 0 0,0 0 0,-1-1 0,1 1 0,1-1 0,-1 0 0,1 0 0,-1 0 0,1 0 0,-2-6 0,2 4 0,-1 0 0,1 0 0,1 0 0,-1 0 0,1 0 0,0-1 0,0 1 0,1 0 0,0-1 0,0 1 0,2-13 0,-1 15 0,1 0 0,-1 0 0,1 0 0,0 1 0,0-1 0,0 0 0,1 1 0,-1 0 0,1-1 0,-1 1 0,1 0 0,0 0 0,1 1 0,-1-1 0,0 1 0,1-1 0,-1 1 0,1 0 0,4-2 0,35-12 0,1 1 0,0 3 0,1 1 0,65-7 0,-42 7 0,105-14 0,211-3 0,179 28 0,-252 3 0,152-4 0,-456 1 0,-1 0 0,0 0 0,0-1 0,0 0 0,0-1 0,7-2 0,-12 4 0,0 0 0,-1 0 0,1-1 0,0 1 0,0-1 0,0 1 0,0-1 0,0 1 0,0-1 0,0 1 0,-1-1 0,1 0 0,0 1 0,-1-1 0,1 0 0,0 0 0,-1 0 0,1 1 0,-1-1 0,1 0 0,-1 0 0,1 0 0,-1 0 0,0 0 0,1 0 0,-1 0 0,0 0 0,0 0 0,0 0 0,0 0 0,0 0 0,0 0 0,0 0 0,0 0 0,0 0 0,-1 0 0,1 0 0,0 0 0,0 0 0,-1 0 0,1 0 0,-1 0 0,1 0 0,-1 1 0,-1-3 0,1 1 0,-1 0 0,-1-1 0,1 1 0,0 0 0,0 0 0,-1 1 0,1-1 0,-1 0 0,0 1 0,1-1 0,-1 1 0,0 0 0,0 0 0,0 0 0,0 1 0,-4-2 0,-53-4 0,48 6 0,-358-3 0,-55-3 0,-641-12 0,700 20 0,-18-17 0,-111 2 0,308 16 0,165-2 0,-1 1 0,-32 8 0,-22 2 0,76-12 0,0 0 0,0 0 0,0 0 0,0 0 0,0 0 0,0 0 0,0 1 0,0-1 0,0 0 0,0 0 0,1 1 0,-1-1 0,0 1 0,0-1 0,0 1 0,0-1 0,0 2 0,1-2 0,-1 1 0,1-1 0,0 0 0,0 1 0,0-1 0,0 1 0,0-1 0,0 1 0,0-1 0,0 1 0,0-1 0,0 0 0,0 1 0,0-1 0,0 1 0,1-1 0,-1 1 0,0-1 0,0 0 0,0 1 0,1-1 0,-1 1 0,0-1 0,0 0 0,1 1 0,-1-1 0,35 29 0,-17-15 0,-11-6 0,-1-1 0,0 1 0,-1 0 0,1 1 0,-2-1 0,1 1 0,-1 0 0,-1 0 0,1 1 0,-2-1 0,4 17 0,-2 7 0,-1 1 0,-1 36 0,-1 5 0,0-70 0,0 1 0,1-1 0,-1 0 0,1 0 0,0 0 0,0 0 0,6 9 0,-8-13 0,0 0 0,1 0 0,-1 0 0,1 0 0,0 0 0,-1 0 0,1 0 0,0 0 0,-1 0 0,1 0 0,0-1 0,0 1 0,0 0 0,0-1 0,0 1 0,0 0 0,0-1 0,0 1 0,0-1 0,0 0 0,0 1 0,0-1 0,0 0 0,0 0 0,0 0 0,0 1 0,0-1 0,0 0 0,1 0 0,-1-1 0,0 1 0,0 0 0,0 0 0,0 0 0,0-1 0,0 1 0,0-1 0,0 1 0,0-1 0,0 1 0,0-1 0,0 1 0,0-1 0,0 0 0,1-1 0,1-2 0,1-1 0,-1 1 0,0-1 0,0 0 0,-1 0 0,1-1 0,-1 1 0,0 0 0,-1-1 0,1 1 0,0-8 0,7-70 0,-8 72 0,1-42 0,-3 1 0,-1 0 0,-10-53 0,-40-150 0,38 194 0,-20-168 0,8 40 0,3 15 0,-7-30 0,22 152 0,2 0 0,3 0 0,3-77 0,2 47 0,0 57 0,2 0 0,0 0 0,2 0 0,1 1 0,1 0 0,15-32 0,-19 49 0,0 0 0,0 1 0,0 0 0,1-1 0,0 2 0,0-1 0,0 1 0,1 0 0,8-7 0,2 1 0,0 0 0,28-13 0,-23 15 0,1 1 0,0 0 0,0 2 0,1 1 0,-1 1 0,34-3 0,142 6 0,-96 4 0,52-5 0,154 5 0,-286 0 0,0 1 0,0 1 0,0 1 0,-1 1 0,40 20 0,-41-18 0,-1 0 0,1-2 0,1 0 0,-1-1 0,1-1 0,31 4 0,-20-8 0,-1 2 0,0 2 0,0 1 0,41 13 0,-35-9 0,50 6 0,-47-9 0,-15-3 0,39 0 0,-43-4 0,-1 1 0,1 1 0,26 7 0,82 31 0,37 9 0,-126-39 0,0-2 0,0-2 0,59 1 0,646-8 0,-710-1 0,58-10 0,-56 6 0,54-2 0,635 9 0,-707-2 0,-1-1 0,34-8 0,-31 6 0,38-4 0,56 6 0,-60 3 0,1-3 0,68-11 0,-79 7-203,1 2 0,68 3 0,-89 1-553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18T14:52:52.136"/>
    </inkml:context>
    <inkml:brush xml:id="br0">
      <inkml:brushProperty name="width" value="0.35" units="cm"/>
      <inkml:brushProperty name="height" value="0.35" units="cm"/>
      <inkml:brushProperty name="color" value="#FFFFFF"/>
    </inkml:brush>
  </inkml:definitions>
  <inkml:trace contextRef="#ctx0" brushRef="#br0">4157 393 24575,'-101'0'0,"-280"11"0,-27 35 0,71-21 0,-1-27 0,111 0 0,-388 2 0,592 1 0,0 1 0,-32 8 0,31-5 0,-47 3 0,19-7 0,1-2 0,0-2 0,-73-15 0,-209-48 0,83 4 0,24-3 0,88 40 0,100 20 0,1-1 0,1-2 0,-37-13 0,28 8 0,34 10 0,0 0 0,0 0 0,0-1 0,1-1 0,-1 0 0,-12-8 0,22 13 0,0-1 0,0 0 0,1 1 0,-1-1 0,0 1 0,1-1 0,-1 0 0,0 0 0,1 1 0,-1-1 0,1 0 0,-1 0 0,1 0 0,0 1 0,-1-1 0,1 0 0,0 0 0,-1 0 0,1 0 0,0 0 0,0 0 0,0 0 0,0 0 0,0 0 0,0-1 0,1 1 0,-1-1 0,1 0 0,0 1 0,0-1 0,-1 1 0,1 0 0,0-1 0,0 1 0,1 0 0,-1-1 0,0 1 0,0 0 0,2-1 0,6-4 0,0 0 0,0 1 0,15-6 0,-21 10 0,32-11 0,0 1 0,1 2 0,0 1 0,48-3 0,15-4 0,-9 1 0,138-3 0,92 18 0,-122 1 0,-144-2 0,-16-2 0,0 2 0,0 1 0,0 3 0,0 1 0,57 15 0,-57-11 0,0-1 0,0-1 0,69 1 0,6 2 0,-41-1 0,209 18 0,768-27 0,-456-2 0,-541 7 0,-49-4 0,0 0 0,0-1 0,0 1 0,-1 1 0,1-1 0,0 0 0,-1 1 0,1-1 0,0 1 0,-1 0 0,0 0 0,1 0 0,-1 0 0,2 3 0,-3-4-24,-1 0-1,1 0 1,-1 0-1,1 0 1,-1 0-1,0 1 1,0-1-1,1 0 1,-1 0-1,0 0 1,0 0-1,0 0 1,0 0-1,0 0 1,-1 0-1,1 0 1,0 0-1,0 0 1,-1 1-1,1-1 1,-1 0-1,1 0 1,-1-1-1,1 1 1,-1 0-1,1 0 1,-1 0-1,0 0 1,0 0-1,1-1 1,-1 1-1,0 0 1,0-1-1,0 1 1,0 0-1,0-1 1,0 1-1,-1 0 1,-49 23-1602,39-19 1258,-160 66-3393,53-36 4670,23-11 45,-253 51 3893,241-57-4847,2 5 0,1 4 0,-164 66 0,-41 12 0,77-26 0,223-75 0,-1 0 0,1 2 0,0-1 0,0 1 0,0 1 0,1 0 0,0 0 0,0 0 0,1 1 0,-8 11 0,-37 30 0,-15 2 0,-79 67 0,108-88 0,31-25 0,0 1 0,0 0 0,1 0 0,0 1 0,-7 8 0,-3 7 0,6-6 0,-1-1 0,-19 18 0,27-29 0,-1 0 0,1-1 0,-1 1 0,0-1 0,1 0 0,-1-1 0,0 1 0,-1-1 0,1 0 0,0 0 0,-1-1 0,-8 2 0,6-2 0,0 0 0,-1 0 0,1 1 0,1 0 0,-1 0 0,0 1 0,0 0 0,1 1 0,0 0 0,-1 0 0,1 0 0,1 1 0,-1 0 0,1 0 0,0 0 0,0 1 0,0 0 0,1 0 0,0 1 0,0 0 0,-6 12 0,-10 12-1365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72E747C-EE3A-430F-A933-326574444483}" type="datetime1">
              <a:rPr lang="tr-TR" noProof="0" smtClean="0"/>
              <a:t>26 May 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tr-TR" noProof="0" smtClean="0"/>
              <a:t>‹#›</a:t>
            </a:fld>
            <a:endParaRPr lang="tr-TR"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1</a:t>
            </a:fld>
            <a:endParaRPr lang="tr-TR"/>
          </a:p>
        </p:txBody>
      </p:sp>
    </p:spTree>
    <p:extLst>
      <p:ext uri="{BB962C8B-B14F-4D97-AF65-F5344CB8AC3E}">
        <p14:creationId xmlns:p14="http://schemas.microsoft.com/office/powerpoint/2010/main" val="59576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10</a:t>
            </a:fld>
            <a:endParaRPr lang="tr-TR"/>
          </a:p>
        </p:txBody>
      </p:sp>
    </p:spTree>
    <p:extLst>
      <p:ext uri="{BB962C8B-B14F-4D97-AF65-F5344CB8AC3E}">
        <p14:creationId xmlns:p14="http://schemas.microsoft.com/office/powerpoint/2010/main" val="39369818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100</a:t>
            </a:fld>
            <a:endParaRPr lang="tr-TR"/>
          </a:p>
        </p:txBody>
      </p:sp>
    </p:spTree>
    <p:extLst>
      <p:ext uri="{BB962C8B-B14F-4D97-AF65-F5344CB8AC3E}">
        <p14:creationId xmlns:p14="http://schemas.microsoft.com/office/powerpoint/2010/main" val="23703103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101</a:t>
            </a:fld>
            <a:endParaRPr lang="tr-TR"/>
          </a:p>
        </p:txBody>
      </p:sp>
    </p:spTree>
    <p:extLst>
      <p:ext uri="{BB962C8B-B14F-4D97-AF65-F5344CB8AC3E}">
        <p14:creationId xmlns:p14="http://schemas.microsoft.com/office/powerpoint/2010/main" val="422593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11</a:t>
            </a:fld>
            <a:endParaRPr lang="tr-TR"/>
          </a:p>
        </p:txBody>
      </p:sp>
    </p:spTree>
    <p:extLst>
      <p:ext uri="{BB962C8B-B14F-4D97-AF65-F5344CB8AC3E}">
        <p14:creationId xmlns:p14="http://schemas.microsoft.com/office/powerpoint/2010/main" val="1806856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12</a:t>
            </a:fld>
            <a:endParaRPr lang="tr-TR"/>
          </a:p>
        </p:txBody>
      </p:sp>
    </p:spTree>
    <p:extLst>
      <p:ext uri="{BB962C8B-B14F-4D97-AF65-F5344CB8AC3E}">
        <p14:creationId xmlns:p14="http://schemas.microsoft.com/office/powerpoint/2010/main" val="244284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13</a:t>
            </a:fld>
            <a:endParaRPr lang="tr-TR"/>
          </a:p>
        </p:txBody>
      </p:sp>
    </p:spTree>
    <p:extLst>
      <p:ext uri="{BB962C8B-B14F-4D97-AF65-F5344CB8AC3E}">
        <p14:creationId xmlns:p14="http://schemas.microsoft.com/office/powerpoint/2010/main" val="80303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14</a:t>
            </a:fld>
            <a:endParaRPr lang="tr-TR"/>
          </a:p>
        </p:txBody>
      </p:sp>
    </p:spTree>
    <p:extLst>
      <p:ext uri="{BB962C8B-B14F-4D97-AF65-F5344CB8AC3E}">
        <p14:creationId xmlns:p14="http://schemas.microsoft.com/office/powerpoint/2010/main" val="282160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15</a:t>
            </a:fld>
            <a:endParaRPr lang="tr-TR"/>
          </a:p>
        </p:txBody>
      </p:sp>
    </p:spTree>
    <p:extLst>
      <p:ext uri="{BB962C8B-B14F-4D97-AF65-F5344CB8AC3E}">
        <p14:creationId xmlns:p14="http://schemas.microsoft.com/office/powerpoint/2010/main" val="757146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16</a:t>
            </a:fld>
            <a:endParaRPr lang="tr-TR"/>
          </a:p>
        </p:txBody>
      </p:sp>
    </p:spTree>
    <p:extLst>
      <p:ext uri="{BB962C8B-B14F-4D97-AF65-F5344CB8AC3E}">
        <p14:creationId xmlns:p14="http://schemas.microsoft.com/office/powerpoint/2010/main" val="428263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17</a:t>
            </a:fld>
            <a:endParaRPr lang="tr-TR"/>
          </a:p>
        </p:txBody>
      </p:sp>
    </p:spTree>
    <p:extLst>
      <p:ext uri="{BB962C8B-B14F-4D97-AF65-F5344CB8AC3E}">
        <p14:creationId xmlns:p14="http://schemas.microsoft.com/office/powerpoint/2010/main" val="2128350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18</a:t>
            </a:fld>
            <a:endParaRPr lang="tr-TR"/>
          </a:p>
        </p:txBody>
      </p:sp>
    </p:spTree>
    <p:extLst>
      <p:ext uri="{BB962C8B-B14F-4D97-AF65-F5344CB8AC3E}">
        <p14:creationId xmlns:p14="http://schemas.microsoft.com/office/powerpoint/2010/main" val="3951062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19</a:t>
            </a:fld>
            <a:endParaRPr lang="tr-TR"/>
          </a:p>
        </p:txBody>
      </p:sp>
    </p:spTree>
    <p:extLst>
      <p:ext uri="{BB962C8B-B14F-4D97-AF65-F5344CB8AC3E}">
        <p14:creationId xmlns:p14="http://schemas.microsoft.com/office/powerpoint/2010/main" val="55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a:t>
            </a:fld>
            <a:endParaRPr lang="tr-TR"/>
          </a:p>
        </p:txBody>
      </p:sp>
    </p:spTree>
    <p:extLst>
      <p:ext uri="{BB962C8B-B14F-4D97-AF65-F5344CB8AC3E}">
        <p14:creationId xmlns:p14="http://schemas.microsoft.com/office/powerpoint/2010/main" val="1830350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20</a:t>
            </a:fld>
            <a:endParaRPr lang="tr-TR"/>
          </a:p>
        </p:txBody>
      </p:sp>
    </p:spTree>
    <p:extLst>
      <p:ext uri="{BB962C8B-B14F-4D97-AF65-F5344CB8AC3E}">
        <p14:creationId xmlns:p14="http://schemas.microsoft.com/office/powerpoint/2010/main" val="1908297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21</a:t>
            </a:fld>
            <a:endParaRPr lang="tr-TR"/>
          </a:p>
        </p:txBody>
      </p:sp>
    </p:spTree>
    <p:extLst>
      <p:ext uri="{BB962C8B-B14F-4D97-AF65-F5344CB8AC3E}">
        <p14:creationId xmlns:p14="http://schemas.microsoft.com/office/powerpoint/2010/main" val="942252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22</a:t>
            </a:fld>
            <a:endParaRPr lang="tr-TR"/>
          </a:p>
        </p:txBody>
      </p:sp>
    </p:spTree>
    <p:extLst>
      <p:ext uri="{BB962C8B-B14F-4D97-AF65-F5344CB8AC3E}">
        <p14:creationId xmlns:p14="http://schemas.microsoft.com/office/powerpoint/2010/main" val="2756020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23</a:t>
            </a:fld>
            <a:endParaRPr lang="tr-TR"/>
          </a:p>
        </p:txBody>
      </p:sp>
    </p:spTree>
    <p:extLst>
      <p:ext uri="{BB962C8B-B14F-4D97-AF65-F5344CB8AC3E}">
        <p14:creationId xmlns:p14="http://schemas.microsoft.com/office/powerpoint/2010/main" val="2358561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24</a:t>
            </a:fld>
            <a:endParaRPr lang="tr-TR"/>
          </a:p>
        </p:txBody>
      </p:sp>
    </p:spTree>
    <p:extLst>
      <p:ext uri="{BB962C8B-B14F-4D97-AF65-F5344CB8AC3E}">
        <p14:creationId xmlns:p14="http://schemas.microsoft.com/office/powerpoint/2010/main" val="4279422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25</a:t>
            </a:fld>
            <a:endParaRPr lang="tr-TR"/>
          </a:p>
        </p:txBody>
      </p:sp>
    </p:spTree>
    <p:extLst>
      <p:ext uri="{BB962C8B-B14F-4D97-AF65-F5344CB8AC3E}">
        <p14:creationId xmlns:p14="http://schemas.microsoft.com/office/powerpoint/2010/main" val="3304654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26</a:t>
            </a:fld>
            <a:endParaRPr lang="tr-TR"/>
          </a:p>
        </p:txBody>
      </p:sp>
    </p:spTree>
    <p:extLst>
      <p:ext uri="{BB962C8B-B14F-4D97-AF65-F5344CB8AC3E}">
        <p14:creationId xmlns:p14="http://schemas.microsoft.com/office/powerpoint/2010/main" val="533416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27</a:t>
            </a:fld>
            <a:endParaRPr lang="tr-TR"/>
          </a:p>
        </p:txBody>
      </p:sp>
    </p:spTree>
    <p:extLst>
      <p:ext uri="{BB962C8B-B14F-4D97-AF65-F5344CB8AC3E}">
        <p14:creationId xmlns:p14="http://schemas.microsoft.com/office/powerpoint/2010/main" val="119482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28</a:t>
            </a:fld>
            <a:endParaRPr lang="tr-TR"/>
          </a:p>
        </p:txBody>
      </p:sp>
    </p:spTree>
    <p:extLst>
      <p:ext uri="{BB962C8B-B14F-4D97-AF65-F5344CB8AC3E}">
        <p14:creationId xmlns:p14="http://schemas.microsoft.com/office/powerpoint/2010/main" val="399765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29</a:t>
            </a:fld>
            <a:endParaRPr lang="tr-TR"/>
          </a:p>
        </p:txBody>
      </p:sp>
    </p:spTree>
    <p:extLst>
      <p:ext uri="{BB962C8B-B14F-4D97-AF65-F5344CB8AC3E}">
        <p14:creationId xmlns:p14="http://schemas.microsoft.com/office/powerpoint/2010/main" val="2188674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a:t>
            </a:fld>
            <a:endParaRPr lang="tr-TR"/>
          </a:p>
        </p:txBody>
      </p:sp>
    </p:spTree>
    <p:extLst>
      <p:ext uri="{BB962C8B-B14F-4D97-AF65-F5344CB8AC3E}">
        <p14:creationId xmlns:p14="http://schemas.microsoft.com/office/powerpoint/2010/main" val="1364867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30</a:t>
            </a:fld>
            <a:endParaRPr lang="tr-TR"/>
          </a:p>
        </p:txBody>
      </p:sp>
    </p:spTree>
    <p:extLst>
      <p:ext uri="{BB962C8B-B14F-4D97-AF65-F5344CB8AC3E}">
        <p14:creationId xmlns:p14="http://schemas.microsoft.com/office/powerpoint/2010/main" val="861299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31</a:t>
            </a:fld>
            <a:endParaRPr lang="tr-TR"/>
          </a:p>
        </p:txBody>
      </p:sp>
    </p:spTree>
    <p:extLst>
      <p:ext uri="{BB962C8B-B14F-4D97-AF65-F5344CB8AC3E}">
        <p14:creationId xmlns:p14="http://schemas.microsoft.com/office/powerpoint/2010/main" val="4035351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32</a:t>
            </a:fld>
            <a:endParaRPr lang="tr-TR"/>
          </a:p>
        </p:txBody>
      </p:sp>
    </p:spTree>
    <p:extLst>
      <p:ext uri="{BB962C8B-B14F-4D97-AF65-F5344CB8AC3E}">
        <p14:creationId xmlns:p14="http://schemas.microsoft.com/office/powerpoint/2010/main" val="2988151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33</a:t>
            </a:fld>
            <a:endParaRPr lang="tr-TR"/>
          </a:p>
        </p:txBody>
      </p:sp>
    </p:spTree>
    <p:extLst>
      <p:ext uri="{BB962C8B-B14F-4D97-AF65-F5344CB8AC3E}">
        <p14:creationId xmlns:p14="http://schemas.microsoft.com/office/powerpoint/2010/main" val="2680118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34</a:t>
            </a:fld>
            <a:endParaRPr lang="tr-TR"/>
          </a:p>
        </p:txBody>
      </p:sp>
    </p:spTree>
    <p:extLst>
      <p:ext uri="{BB962C8B-B14F-4D97-AF65-F5344CB8AC3E}">
        <p14:creationId xmlns:p14="http://schemas.microsoft.com/office/powerpoint/2010/main" val="109285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35</a:t>
            </a:fld>
            <a:endParaRPr lang="tr-TR"/>
          </a:p>
        </p:txBody>
      </p:sp>
    </p:spTree>
    <p:extLst>
      <p:ext uri="{BB962C8B-B14F-4D97-AF65-F5344CB8AC3E}">
        <p14:creationId xmlns:p14="http://schemas.microsoft.com/office/powerpoint/2010/main" val="3014471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36</a:t>
            </a:fld>
            <a:endParaRPr lang="tr-TR"/>
          </a:p>
        </p:txBody>
      </p:sp>
    </p:spTree>
    <p:extLst>
      <p:ext uri="{BB962C8B-B14F-4D97-AF65-F5344CB8AC3E}">
        <p14:creationId xmlns:p14="http://schemas.microsoft.com/office/powerpoint/2010/main" val="2298096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37</a:t>
            </a:fld>
            <a:endParaRPr lang="tr-TR"/>
          </a:p>
        </p:txBody>
      </p:sp>
    </p:spTree>
    <p:extLst>
      <p:ext uri="{BB962C8B-B14F-4D97-AF65-F5344CB8AC3E}">
        <p14:creationId xmlns:p14="http://schemas.microsoft.com/office/powerpoint/2010/main" val="2765685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38</a:t>
            </a:fld>
            <a:endParaRPr lang="tr-TR"/>
          </a:p>
        </p:txBody>
      </p:sp>
    </p:spTree>
    <p:extLst>
      <p:ext uri="{BB962C8B-B14F-4D97-AF65-F5344CB8AC3E}">
        <p14:creationId xmlns:p14="http://schemas.microsoft.com/office/powerpoint/2010/main" val="3654684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39</a:t>
            </a:fld>
            <a:endParaRPr lang="tr-TR"/>
          </a:p>
        </p:txBody>
      </p:sp>
    </p:spTree>
    <p:extLst>
      <p:ext uri="{BB962C8B-B14F-4D97-AF65-F5344CB8AC3E}">
        <p14:creationId xmlns:p14="http://schemas.microsoft.com/office/powerpoint/2010/main" val="399073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a:t>
            </a:fld>
            <a:endParaRPr lang="tr-TR"/>
          </a:p>
        </p:txBody>
      </p:sp>
    </p:spTree>
    <p:extLst>
      <p:ext uri="{BB962C8B-B14F-4D97-AF65-F5344CB8AC3E}">
        <p14:creationId xmlns:p14="http://schemas.microsoft.com/office/powerpoint/2010/main" val="3180529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40</a:t>
            </a:fld>
            <a:endParaRPr lang="tr-TR"/>
          </a:p>
        </p:txBody>
      </p:sp>
    </p:spTree>
    <p:extLst>
      <p:ext uri="{BB962C8B-B14F-4D97-AF65-F5344CB8AC3E}">
        <p14:creationId xmlns:p14="http://schemas.microsoft.com/office/powerpoint/2010/main" val="1381352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41</a:t>
            </a:fld>
            <a:endParaRPr lang="tr-TR"/>
          </a:p>
        </p:txBody>
      </p:sp>
    </p:spTree>
    <p:extLst>
      <p:ext uri="{BB962C8B-B14F-4D97-AF65-F5344CB8AC3E}">
        <p14:creationId xmlns:p14="http://schemas.microsoft.com/office/powerpoint/2010/main" val="1501408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42</a:t>
            </a:fld>
            <a:endParaRPr lang="tr-TR"/>
          </a:p>
        </p:txBody>
      </p:sp>
    </p:spTree>
    <p:extLst>
      <p:ext uri="{BB962C8B-B14F-4D97-AF65-F5344CB8AC3E}">
        <p14:creationId xmlns:p14="http://schemas.microsoft.com/office/powerpoint/2010/main" val="3549482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43</a:t>
            </a:fld>
            <a:endParaRPr lang="tr-TR"/>
          </a:p>
        </p:txBody>
      </p:sp>
    </p:spTree>
    <p:extLst>
      <p:ext uri="{BB962C8B-B14F-4D97-AF65-F5344CB8AC3E}">
        <p14:creationId xmlns:p14="http://schemas.microsoft.com/office/powerpoint/2010/main" val="1149890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44</a:t>
            </a:fld>
            <a:endParaRPr lang="tr-TR"/>
          </a:p>
        </p:txBody>
      </p:sp>
    </p:spTree>
    <p:extLst>
      <p:ext uri="{BB962C8B-B14F-4D97-AF65-F5344CB8AC3E}">
        <p14:creationId xmlns:p14="http://schemas.microsoft.com/office/powerpoint/2010/main" val="3797235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45</a:t>
            </a:fld>
            <a:endParaRPr lang="tr-TR"/>
          </a:p>
        </p:txBody>
      </p:sp>
    </p:spTree>
    <p:extLst>
      <p:ext uri="{BB962C8B-B14F-4D97-AF65-F5344CB8AC3E}">
        <p14:creationId xmlns:p14="http://schemas.microsoft.com/office/powerpoint/2010/main" val="816154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46</a:t>
            </a:fld>
            <a:endParaRPr lang="tr-TR"/>
          </a:p>
        </p:txBody>
      </p:sp>
    </p:spTree>
    <p:extLst>
      <p:ext uri="{BB962C8B-B14F-4D97-AF65-F5344CB8AC3E}">
        <p14:creationId xmlns:p14="http://schemas.microsoft.com/office/powerpoint/2010/main" val="2274919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47</a:t>
            </a:fld>
            <a:endParaRPr lang="tr-TR"/>
          </a:p>
        </p:txBody>
      </p:sp>
    </p:spTree>
    <p:extLst>
      <p:ext uri="{BB962C8B-B14F-4D97-AF65-F5344CB8AC3E}">
        <p14:creationId xmlns:p14="http://schemas.microsoft.com/office/powerpoint/2010/main" val="1941115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48</a:t>
            </a:fld>
            <a:endParaRPr lang="tr-TR"/>
          </a:p>
        </p:txBody>
      </p:sp>
    </p:spTree>
    <p:extLst>
      <p:ext uri="{BB962C8B-B14F-4D97-AF65-F5344CB8AC3E}">
        <p14:creationId xmlns:p14="http://schemas.microsoft.com/office/powerpoint/2010/main" val="3811799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49</a:t>
            </a:fld>
            <a:endParaRPr lang="tr-TR"/>
          </a:p>
        </p:txBody>
      </p:sp>
    </p:spTree>
    <p:extLst>
      <p:ext uri="{BB962C8B-B14F-4D97-AF65-F5344CB8AC3E}">
        <p14:creationId xmlns:p14="http://schemas.microsoft.com/office/powerpoint/2010/main" val="304021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a:t>
            </a:fld>
            <a:endParaRPr lang="tr-TR"/>
          </a:p>
        </p:txBody>
      </p:sp>
    </p:spTree>
    <p:extLst>
      <p:ext uri="{BB962C8B-B14F-4D97-AF65-F5344CB8AC3E}">
        <p14:creationId xmlns:p14="http://schemas.microsoft.com/office/powerpoint/2010/main" val="1591253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50</a:t>
            </a:fld>
            <a:endParaRPr lang="tr-TR"/>
          </a:p>
        </p:txBody>
      </p:sp>
    </p:spTree>
    <p:extLst>
      <p:ext uri="{BB962C8B-B14F-4D97-AF65-F5344CB8AC3E}">
        <p14:creationId xmlns:p14="http://schemas.microsoft.com/office/powerpoint/2010/main" val="1543216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51</a:t>
            </a:fld>
            <a:endParaRPr lang="tr-TR"/>
          </a:p>
        </p:txBody>
      </p:sp>
    </p:spTree>
    <p:extLst>
      <p:ext uri="{BB962C8B-B14F-4D97-AF65-F5344CB8AC3E}">
        <p14:creationId xmlns:p14="http://schemas.microsoft.com/office/powerpoint/2010/main" val="33348564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52</a:t>
            </a:fld>
            <a:endParaRPr lang="tr-TR"/>
          </a:p>
        </p:txBody>
      </p:sp>
    </p:spTree>
    <p:extLst>
      <p:ext uri="{BB962C8B-B14F-4D97-AF65-F5344CB8AC3E}">
        <p14:creationId xmlns:p14="http://schemas.microsoft.com/office/powerpoint/2010/main" val="3021026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53</a:t>
            </a:fld>
            <a:endParaRPr lang="tr-TR"/>
          </a:p>
        </p:txBody>
      </p:sp>
    </p:spTree>
    <p:extLst>
      <p:ext uri="{BB962C8B-B14F-4D97-AF65-F5344CB8AC3E}">
        <p14:creationId xmlns:p14="http://schemas.microsoft.com/office/powerpoint/2010/main" val="979682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54</a:t>
            </a:fld>
            <a:endParaRPr lang="tr-TR"/>
          </a:p>
        </p:txBody>
      </p:sp>
    </p:spTree>
    <p:extLst>
      <p:ext uri="{BB962C8B-B14F-4D97-AF65-F5344CB8AC3E}">
        <p14:creationId xmlns:p14="http://schemas.microsoft.com/office/powerpoint/2010/main" val="4124970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55</a:t>
            </a:fld>
            <a:endParaRPr lang="tr-TR"/>
          </a:p>
        </p:txBody>
      </p:sp>
    </p:spTree>
    <p:extLst>
      <p:ext uri="{BB962C8B-B14F-4D97-AF65-F5344CB8AC3E}">
        <p14:creationId xmlns:p14="http://schemas.microsoft.com/office/powerpoint/2010/main" val="881754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56</a:t>
            </a:fld>
            <a:endParaRPr lang="tr-TR"/>
          </a:p>
        </p:txBody>
      </p:sp>
    </p:spTree>
    <p:extLst>
      <p:ext uri="{BB962C8B-B14F-4D97-AF65-F5344CB8AC3E}">
        <p14:creationId xmlns:p14="http://schemas.microsoft.com/office/powerpoint/2010/main" val="1043219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57</a:t>
            </a:fld>
            <a:endParaRPr lang="tr-TR"/>
          </a:p>
        </p:txBody>
      </p:sp>
    </p:spTree>
    <p:extLst>
      <p:ext uri="{BB962C8B-B14F-4D97-AF65-F5344CB8AC3E}">
        <p14:creationId xmlns:p14="http://schemas.microsoft.com/office/powerpoint/2010/main" val="1005896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58</a:t>
            </a:fld>
            <a:endParaRPr lang="tr-TR"/>
          </a:p>
        </p:txBody>
      </p:sp>
    </p:spTree>
    <p:extLst>
      <p:ext uri="{BB962C8B-B14F-4D97-AF65-F5344CB8AC3E}">
        <p14:creationId xmlns:p14="http://schemas.microsoft.com/office/powerpoint/2010/main" val="32178489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59</a:t>
            </a:fld>
            <a:endParaRPr lang="tr-TR"/>
          </a:p>
        </p:txBody>
      </p:sp>
    </p:spTree>
    <p:extLst>
      <p:ext uri="{BB962C8B-B14F-4D97-AF65-F5344CB8AC3E}">
        <p14:creationId xmlns:p14="http://schemas.microsoft.com/office/powerpoint/2010/main" val="250346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a:t>
            </a:fld>
            <a:endParaRPr lang="tr-TR"/>
          </a:p>
        </p:txBody>
      </p:sp>
    </p:spTree>
    <p:extLst>
      <p:ext uri="{BB962C8B-B14F-4D97-AF65-F5344CB8AC3E}">
        <p14:creationId xmlns:p14="http://schemas.microsoft.com/office/powerpoint/2010/main" val="491450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60</a:t>
            </a:fld>
            <a:endParaRPr lang="tr-TR"/>
          </a:p>
        </p:txBody>
      </p:sp>
    </p:spTree>
    <p:extLst>
      <p:ext uri="{BB962C8B-B14F-4D97-AF65-F5344CB8AC3E}">
        <p14:creationId xmlns:p14="http://schemas.microsoft.com/office/powerpoint/2010/main" val="1916918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61</a:t>
            </a:fld>
            <a:endParaRPr lang="tr-TR"/>
          </a:p>
        </p:txBody>
      </p:sp>
    </p:spTree>
    <p:extLst>
      <p:ext uri="{BB962C8B-B14F-4D97-AF65-F5344CB8AC3E}">
        <p14:creationId xmlns:p14="http://schemas.microsoft.com/office/powerpoint/2010/main" val="108866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62</a:t>
            </a:fld>
            <a:endParaRPr lang="tr-TR"/>
          </a:p>
        </p:txBody>
      </p:sp>
    </p:spTree>
    <p:extLst>
      <p:ext uri="{BB962C8B-B14F-4D97-AF65-F5344CB8AC3E}">
        <p14:creationId xmlns:p14="http://schemas.microsoft.com/office/powerpoint/2010/main" val="4262032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63</a:t>
            </a:fld>
            <a:endParaRPr lang="tr-TR"/>
          </a:p>
        </p:txBody>
      </p:sp>
    </p:spTree>
    <p:extLst>
      <p:ext uri="{BB962C8B-B14F-4D97-AF65-F5344CB8AC3E}">
        <p14:creationId xmlns:p14="http://schemas.microsoft.com/office/powerpoint/2010/main" val="900691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64</a:t>
            </a:fld>
            <a:endParaRPr lang="tr-TR"/>
          </a:p>
        </p:txBody>
      </p:sp>
    </p:spTree>
    <p:extLst>
      <p:ext uri="{BB962C8B-B14F-4D97-AF65-F5344CB8AC3E}">
        <p14:creationId xmlns:p14="http://schemas.microsoft.com/office/powerpoint/2010/main" val="3178151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65</a:t>
            </a:fld>
            <a:endParaRPr lang="tr-TR"/>
          </a:p>
        </p:txBody>
      </p:sp>
    </p:spTree>
    <p:extLst>
      <p:ext uri="{BB962C8B-B14F-4D97-AF65-F5344CB8AC3E}">
        <p14:creationId xmlns:p14="http://schemas.microsoft.com/office/powerpoint/2010/main" val="24108139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66</a:t>
            </a:fld>
            <a:endParaRPr lang="tr-TR"/>
          </a:p>
        </p:txBody>
      </p:sp>
    </p:spTree>
    <p:extLst>
      <p:ext uri="{BB962C8B-B14F-4D97-AF65-F5344CB8AC3E}">
        <p14:creationId xmlns:p14="http://schemas.microsoft.com/office/powerpoint/2010/main" val="23104247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67</a:t>
            </a:fld>
            <a:endParaRPr lang="tr-TR"/>
          </a:p>
        </p:txBody>
      </p:sp>
    </p:spTree>
    <p:extLst>
      <p:ext uri="{BB962C8B-B14F-4D97-AF65-F5344CB8AC3E}">
        <p14:creationId xmlns:p14="http://schemas.microsoft.com/office/powerpoint/2010/main" val="1098508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68</a:t>
            </a:fld>
            <a:endParaRPr lang="tr-TR"/>
          </a:p>
        </p:txBody>
      </p:sp>
    </p:spTree>
    <p:extLst>
      <p:ext uri="{BB962C8B-B14F-4D97-AF65-F5344CB8AC3E}">
        <p14:creationId xmlns:p14="http://schemas.microsoft.com/office/powerpoint/2010/main" val="29156461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69</a:t>
            </a:fld>
            <a:endParaRPr lang="tr-TR"/>
          </a:p>
        </p:txBody>
      </p:sp>
    </p:spTree>
    <p:extLst>
      <p:ext uri="{BB962C8B-B14F-4D97-AF65-F5344CB8AC3E}">
        <p14:creationId xmlns:p14="http://schemas.microsoft.com/office/powerpoint/2010/main" val="8108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a:t>
            </a:fld>
            <a:endParaRPr lang="tr-TR"/>
          </a:p>
        </p:txBody>
      </p:sp>
    </p:spTree>
    <p:extLst>
      <p:ext uri="{BB962C8B-B14F-4D97-AF65-F5344CB8AC3E}">
        <p14:creationId xmlns:p14="http://schemas.microsoft.com/office/powerpoint/2010/main" val="3145822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70</a:t>
            </a:fld>
            <a:endParaRPr lang="tr-TR"/>
          </a:p>
        </p:txBody>
      </p:sp>
    </p:spTree>
    <p:extLst>
      <p:ext uri="{BB962C8B-B14F-4D97-AF65-F5344CB8AC3E}">
        <p14:creationId xmlns:p14="http://schemas.microsoft.com/office/powerpoint/2010/main" val="3487126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71</a:t>
            </a:fld>
            <a:endParaRPr lang="tr-TR"/>
          </a:p>
        </p:txBody>
      </p:sp>
    </p:spTree>
    <p:extLst>
      <p:ext uri="{BB962C8B-B14F-4D97-AF65-F5344CB8AC3E}">
        <p14:creationId xmlns:p14="http://schemas.microsoft.com/office/powerpoint/2010/main" val="1391358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72</a:t>
            </a:fld>
            <a:endParaRPr lang="tr-TR"/>
          </a:p>
        </p:txBody>
      </p:sp>
    </p:spTree>
    <p:extLst>
      <p:ext uri="{BB962C8B-B14F-4D97-AF65-F5344CB8AC3E}">
        <p14:creationId xmlns:p14="http://schemas.microsoft.com/office/powerpoint/2010/main" val="38097474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73</a:t>
            </a:fld>
            <a:endParaRPr lang="tr-TR"/>
          </a:p>
        </p:txBody>
      </p:sp>
    </p:spTree>
    <p:extLst>
      <p:ext uri="{BB962C8B-B14F-4D97-AF65-F5344CB8AC3E}">
        <p14:creationId xmlns:p14="http://schemas.microsoft.com/office/powerpoint/2010/main" val="2447565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74</a:t>
            </a:fld>
            <a:endParaRPr lang="tr-TR"/>
          </a:p>
        </p:txBody>
      </p:sp>
    </p:spTree>
    <p:extLst>
      <p:ext uri="{BB962C8B-B14F-4D97-AF65-F5344CB8AC3E}">
        <p14:creationId xmlns:p14="http://schemas.microsoft.com/office/powerpoint/2010/main" val="35963118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75</a:t>
            </a:fld>
            <a:endParaRPr lang="tr-TR"/>
          </a:p>
        </p:txBody>
      </p:sp>
    </p:spTree>
    <p:extLst>
      <p:ext uri="{BB962C8B-B14F-4D97-AF65-F5344CB8AC3E}">
        <p14:creationId xmlns:p14="http://schemas.microsoft.com/office/powerpoint/2010/main" val="38871607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76</a:t>
            </a:fld>
            <a:endParaRPr lang="tr-TR"/>
          </a:p>
        </p:txBody>
      </p:sp>
    </p:spTree>
    <p:extLst>
      <p:ext uri="{BB962C8B-B14F-4D97-AF65-F5344CB8AC3E}">
        <p14:creationId xmlns:p14="http://schemas.microsoft.com/office/powerpoint/2010/main" val="22235896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77</a:t>
            </a:fld>
            <a:endParaRPr lang="tr-TR"/>
          </a:p>
        </p:txBody>
      </p:sp>
    </p:spTree>
    <p:extLst>
      <p:ext uri="{BB962C8B-B14F-4D97-AF65-F5344CB8AC3E}">
        <p14:creationId xmlns:p14="http://schemas.microsoft.com/office/powerpoint/2010/main" val="3039506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78</a:t>
            </a:fld>
            <a:endParaRPr lang="tr-TR"/>
          </a:p>
        </p:txBody>
      </p:sp>
    </p:spTree>
    <p:extLst>
      <p:ext uri="{BB962C8B-B14F-4D97-AF65-F5344CB8AC3E}">
        <p14:creationId xmlns:p14="http://schemas.microsoft.com/office/powerpoint/2010/main" val="9492075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79</a:t>
            </a:fld>
            <a:endParaRPr lang="tr-TR"/>
          </a:p>
        </p:txBody>
      </p:sp>
    </p:spTree>
    <p:extLst>
      <p:ext uri="{BB962C8B-B14F-4D97-AF65-F5344CB8AC3E}">
        <p14:creationId xmlns:p14="http://schemas.microsoft.com/office/powerpoint/2010/main" val="101446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a:t>
            </a:fld>
            <a:endParaRPr lang="tr-TR"/>
          </a:p>
        </p:txBody>
      </p:sp>
    </p:spTree>
    <p:extLst>
      <p:ext uri="{BB962C8B-B14F-4D97-AF65-F5344CB8AC3E}">
        <p14:creationId xmlns:p14="http://schemas.microsoft.com/office/powerpoint/2010/main" val="1820920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80</a:t>
            </a:fld>
            <a:endParaRPr lang="tr-TR"/>
          </a:p>
        </p:txBody>
      </p:sp>
    </p:spTree>
    <p:extLst>
      <p:ext uri="{BB962C8B-B14F-4D97-AF65-F5344CB8AC3E}">
        <p14:creationId xmlns:p14="http://schemas.microsoft.com/office/powerpoint/2010/main" val="8145604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81</a:t>
            </a:fld>
            <a:endParaRPr lang="tr-TR"/>
          </a:p>
        </p:txBody>
      </p:sp>
    </p:spTree>
    <p:extLst>
      <p:ext uri="{BB962C8B-B14F-4D97-AF65-F5344CB8AC3E}">
        <p14:creationId xmlns:p14="http://schemas.microsoft.com/office/powerpoint/2010/main" val="20456882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82</a:t>
            </a:fld>
            <a:endParaRPr lang="tr-TR"/>
          </a:p>
        </p:txBody>
      </p:sp>
    </p:spTree>
    <p:extLst>
      <p:ext uri="{BB962C8B-B14F-4D97-AF65-F5344CB8AC3E}">
        <p14:creationId xmlns:p14="http://schemas.microsoft.com/office/powerpoint/2010/main" val="5849491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83</a:t>
            </a:fld>
            <a:endParaRPr lang="tr-TR"/>
          </a:p>
        </p:txBody>
      </p:sp>
    </p:spTree>
    <p:extLst>
      <p:ext uri="{BB962C8B-B14F-4D97-AF65-F5344CB8AC3E}">
        <p14:creationId xmlns:p14="http://schemas.microsoft.com/office/powerpoint/2010/main" val="1058021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84</a:t>
            </a:fld>
            <a:endParaRPr lang="tr-TR"/>
          </a:p>
        </p:txBody>
      </p:sp>
    </p:spTree>
    <p:extLst>
      <p:ext uri="{BB962C8B-B14F-4D97-AF65-F5344CB8AC3E}">
        <p14:creationId xmlns:p14="http://schemas.microsoft.com/office/powerpoint/2010/main" val="2341691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85</a:t>
            </a:fld>
            <a:endParaRPr lang="tr-TR"/>
          </a:p>
        </p:txBody>
      </p:sp>
    </p:spTree>
    <p:extLst>
      <p:ext uri="{BB962C8B-B14F-4D97-AF65-F5344CB8AC3E}">
        <p14:creationId xmlns:p14="http://schemas.microsoft.com/office/powerpoint/2010/main" val="37463350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86</a:t>
            </a:fld>
            <a:endParaRPr lang="tr-TR"/>
          </a:p>
        </p:txBody>
      </p:sp>
    </p:spTree>
    <p:extLst>
      <p:ext uri="{BB962C8B-B14F-4D97-AF65-F5344CB8AC3E}">
        <p14:creationId xmlns:p14="http://schemas.microsoft.com/office/powerpoint/2010/main" val="29447122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87</a:t>
            </a:fld>
            <a:endParaRPr lang="tr-TR"/>
          </a:p>
        </p:txBody>
      </p:sp>
    </p:spTree>
    <p:extLst>
      <p:ext uri="{BB962C8B-B14F-4D97-AF65-F5344CB8AC3E}">
        <p14:creationId xmlns:p14="http://schemas.microsoft.com/office/powerpoint/2010/main" val="33495128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88</a:t>
            </a:fld>
            <a:endParaRPr lang="tr-TR"/>
          </a:p>
        </p:txBody>
      </p:sp>
    </p:spTree>
    <p:extLst>
      <p:ext uri="{BB962C8B-B14F-4D97-AF65-F5344CB8AC3E}">
        <p14:creationId xmlns:p14="http://schemas.microsoft.com/office/powerpoint/2010/main" val="8853449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89</a:t>
            </a:fld>
            <a:endParaRPr lang="tr-TR"/>
          </a:p>
        </p:txBody>
      </p:sp>
    </p:spTree>
    <p:extLst>
      <p:ext uri="{BB962C8B-B14F-4D97-AF65-F5344CB8AC3E}">
        <p14:creationId xmlns:p14="http://schemas.microsoft.com/office/powerpoint/2010/main" val="1343281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a:t>
            </a:fld>
            <a:endParaRPr lang="tr-TR"/>
          </a:p>
        </p:txBody>
      </p:sp>
    </p:spTree>
    <p:extLst>
      <p:ext uri="{BB962C8B-B14F-4D97-AF65-F5344CB8AC3E}">
        <p14:creationId xmlns:p14="http://schemas.microsoft.com/office/powerpoint/2010/main" val="2990501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90</a:t>
            </a:fld>
            <a:endParaRPr lang="tr-TR"/>
          </a:p>
        </p:txBody>
      </p:sp>
    </p:spTree>
    <p:extLst>
      <p:ext uri="{BB962C8B-B14F-4D97-AF65-F5344CB8AC3E}">
        <p14:creationId xmlns:p14="http://schemas.microsoft.com/office/powerpoint/2010/main" val="8731893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91</a:t>
            </a:fld>
            <a:endParaRPr lang="tr-TR"/>
          </a:p>
        </p:txBody>
      </p:sp>
    </p:spTree>
    <p:extLst>
      <p:ext uri="{BB962C8B-B14F-4D97-AF65-F5344CB8AC3E}">
        <p14:creationId xmlns:p14="http://schemas.microsoft.com/office/powerpoint/2010/main" val="24354145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92</a:t>
            </a:fld>
            <a:endParaRPr lang="tr-TR"/>
          </a:p>
        </p:txBody>
      </p:sp>
    </p:spTree>
    <p:extLst>
      <p:ext uri="{BB962C8B-B14F-4D97-AF65-F5344CB8AC3E}">
        <p14:creationId xmlns:p14="http://schemas.microsoft.com/office/powerpoint/2010/main" val="14423624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93</a:t>
            </a:fld>
            <a:endParaRPr lang="tr-TR"/>
          </a:p>
        </p:txBody>
      </p:sp>
    </p:spTree>
    <p:extLst>
      <p:ext uri="{BB962C8B-B14F-4D97-AF65-F5344CB8AC3E}">
        <p14:creationId xmlns:p14="http://schemas.microsoft.com/office/powerpoint/2010/main" val="32060815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94</a:t>
            </a:fld>
            <a:endParaRPr lang="tr-TR"/>
          </a:p>
        </p:txBody>
      </p:sp>
    </p:spTree>
    <p:extLst>
      <p:ext uri="{BB962C8B-B14F-4D97-AF65-F5344CB8AC3E}">
        <p14:creationId xmlns:p14="http://schemas.microsoft.com/office/powerpoint/2010/main" val="27445613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95</a:t>
            </a:fld>
            <a:endParaRPr lang="tr-TR"/>
          </a:p>
        </p:txBody>
      </p:sp>
    </p:spTree>
    <p:extLst>
      <p:ext uri="{BB962C8B-B14F-4D97-AF65-F5344CB8AC3E}">
        <p14:creationId xmlns:p14="http://schemas.microsoft.com/office/powerpoint/2010/main" val="25461316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96</a:t>
            </a:fld>
            <a:endParaRPr lang="tr-TR"/>
          </a:p>
        </p:txBody>
      </p:sp>
    </p:spTree>
    <p:extLst>
      <p:ext uri="{BB962C8B-B14F-4D97-AF65-F5344CB8AC3E}">
        <p14:creationId xmlns:p14="http://schemas.microsoft.com/office/powerpoint/2010/main" val="25904864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8B990660-4B7D-4C11-96DB-B19FFA8CA93C}" type="slidenum">
              <a:rPr lang="tr-TR" smtClean="0"/>
              <a:t>97</a:t>
            </a:fld>
            <a:endParaRPr lang="tr-TR"/>
          </a:p>
        </p:txBody>
      </p:sp>
    </p:spTree>
    <p:extLst>
      <p:ext uri="{BB962C8B-B14F-4D97-AF65-F5344CB8AC3E}">
        <p14:creationId xmlns:p14="http://schemas.microsoft.com/office/powerpoint/2010/main" val="42033098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98</a:t>
            </a:fld>
            <a:endParaRPr lang="tr-TR"/>
          </a:p>
        </p:txBody>
      </p:sp>
    </p:spTree>
    <p:extLst>
      <p:ext uri="{BB962C8B-B14F-4D97-AF65-F5344CB8AC3E}">
        <p14:creationId xmlns:p14="http://schemas.microsoft.com/office/powerpoint/2010/main" val="15018030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8B990660-4B7D-4C11-96DB-B19FFA8CA93C}" type="slidenum">
              <a:rPr lang="tr-TR" smtClean="0"/>
              <a:t>99</a:t>
            </a:fld>
            <a:endParaRPr lang="tr-TR"/>
          </a:p>
        </p:txBody>
      </p:sp>
    </p:spTree>
    <p:extLst>
      <p:ext uri="{BB962C8B-B14F-4D97-AF65-F5344CB8AC3E}">
        <p14:creationId xmlns:p14="http://schemas.microsoft.com/office/powerpoint/2010/main" val="279099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bg>
      <p:bgPr>
        <a:solidFill>
          <a:schemeClr val="accent6"/>
        </a:solidFill>
        <a:effectLst/>
      </p:bgPr>
    </p:bg>
    <p:spTree>
      <p:nvGrpSpPr>
        <p:cNvPr id="1" name=""/>
        <p:cNvGrpSpPr/>
        <p:nvPr/>
      </p:nvGrpSpPr>
      <p:grpSpPr>
        <a:xfrm>
          <a:off x="0" y="0"/>
          <a:ext cx="0" cy="0"/>
          <a:chOff x="0" y="0"/>
          <a:chExt cx="0" cy="0"/>
        </a:xfrm>
      </p:grpSpPr>
      <p:sp>
        <p:nvSpPr>
          <p:cNvPr id="833" name="Dikdörtgen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tr-TR" noProof="0"/>
              <a:t>6.53</a:t>
            </a:r>
          </a:p>
          <a:p>
            <a:pPr algn="ctr" rtl="0"/>
            <a:endParaRPr lang="tr-TR" noProof="0"/>
          </a:p>
        </p:txBody>
      </p:sp>
      <p:sp>
        <p:nvSpPr>
          <p:cNvPr id="2" name="Başlık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tr-TR" noProof="0"/>
              <a:t>BAŞLIĞI DÜZENLEMEK İÇİN TIKLAYIN</a:t>
            </a:r>
          </a:p>
        </p:txBody>
      </p:sp>
      <p:sp>
        <p:nvSpPr>
          <p:cNvPr id="3" name="Alt Başlık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a:t>Düzenlemek için tıklayın</a:t>
            </a:r>
          </a:p>
        </p:txBody>
      </p:sp>
      <p:grpSp>
        <p:nvGrpSpPr>
          <p:cNvPr id="10" name="Resim Yer Tutucusu 16" descr="binaların soyut renkli çizimi">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tr-TR"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Pazar Karşılaştırmas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tr-TR" noProof="0"/>
              <a:t>BAŞLIĞI DÜZENLEMEK İÇİN TIKLAYIN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6" name="Metin Yer Tutucusu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tr-TR" noProof="0"/>
              <a:t>1</a:t>
            </a:r>
          </a:p>
        </p:txBody>
      </p:sp>
      <p:sp>
        <p:nvSpPr>
          <p:cNvPr id="17" name="Metin Yer Tutucusu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tr-TR" noProof="0"/>
              <a:t>2</a:t>
            </a:r>
          </a:p>
        </p:txBody>
      </p:sp>
      <p:sp>
        <p:nvSpPr>
          <p:cNvPr id="18" name="Metin Yer Tutucusu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tr-TR" noProof="0"/>
              <a:t>3</a:t>
            </a:r>
          </a:p>
        </p:txBody>
      </p:sp>
      <p:sp>
        <p:nvSpPr>
          <p:cNvPr id="20" name="Metin Yer Tutucusu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tr-TR" noProof="0"/>
              <a:t>Bölüm Açıklaması</a:t>
            </a:r>
          </a:p>
        </p:txBody>
      </p:sp>
      <p:sp>
        <p:nvSpPr>
          <p:cNvPr id="21" name="Metin Yer Tutucusu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tr-TR" noProof="0"/>
              <a:t>Bölüm Açıklaması</a:t>
            </a:r>
          </a:p>
        </p:txBody>
      </p:sp>
      <p:sp>
        <p:nvSpPr>
          <p:cNvPr id="4" name="Metin Yer Tutucusu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9" name="Metin Yer Tutucusu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2" name="Metin Yer Tutucusu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23" name="Metin Yer Tutucusu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tr-TR" noProof="0"/>
              <a:t>BÖLÜM ÜST BİLGİSİ</a:t>
            </a:r>
          </a:p>
        </p:txBody>
      </p:sp>
      <p:sp>
        <p:nvSpPr>
          <p:cNvPr id="19" name="Tarih Yer Tutucusu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Karşılaştırma">
    <p:spTree>
      <p:nvGrpSpPr>
        <p:cNvPr id="1" name=""/>
        <p:cNvGrpSpPr/>
        <p:nvPr/>
      </p:nvGrpSpPr>
      <p:grpSpPr>
        <a:xfrm>
          <a:off x="0" y="0"/>
          <a:ext cx="0" cy="0"/>
          <a:chOff x="0" y="0"/>
          <a:chExt cx="0" cy="0"/>
        </a:xfrm>
      </p:grpSpPr>
      <p:sp>
        <p:nvSpPr>
          <p:cNvPr id="11" name="Dikdörtgen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13" name="Düz Bağlayıcı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defRPr baseline="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4" name="İçerik Yer Tutucusu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6" name="İçerik Yer Tutucusu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tr-TR" noProof="0"/>
              <a:t>1/7/20XX</a:t>
            </a:r>
          </a:p>
        </p:txBody>
      </p:sp>
      <p:sp>
        <p:nvSpPr>
          <p:cNvPr id="8" name="Alt Bilgi Yer Tutucusu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tr-TR" noProof="0"/>
              <a:t>Sunum destesi başlığıaşlığı</a:t>
            </a:r>
          </a:p>
        </p:txBody>
      </p:sp>
      <p:sp>
        <p:nvSpPr>
          <p:cNvPr id="9" name="Slayt Numarası Yer Tutucusu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0" name="Metin Yer Tutucusu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1" name="Metin Yer Tutucusu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2" name="Metin Yer Tutucusu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sp>
        <p:nvSpPr>
          <p:cNvPr id="13" name="Metin Yer Tutucusu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tr-TR" noProof="0"/>
              <a:t>QUADRANT BAŞLIĞI</a:t>
            </a:r>
          </a:p>
        </p:txBody>
      </p:sp>
      <p:cxnSp>
        <p:nvCxnSpPr>
          <p:cNvPr id="5" name="Düz Bağlayıcı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arih Yer Tutucusu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üyüme Stratejisi">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Dikdörtgen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5" name="Dikdörtgen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Metin Yer Tutucusu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32" name="Metin Yer Tutucusu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34" name="Metin Yer Tutucusu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0" name="Metin Yer Tutucusu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tr-TR" noProof="0"/>
              <a:t>BAŞLIĞI DÜZENLEMEK İÇİN TIKLAYIN</a:t>
            </a:r>
          </a:p>
        </p:txBody>
      </p:sp>
      <p:sp>
        <p:nvSpPr>
          <p:cNvPr id="20" name="Metin Yer Tutucusu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31" name="Metin Yer Tutucusu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33" name="Metin Yer Tutucusu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grpSp>
        <p:nvGrpSpPr>
          <p:cNvPr id="956" name="Resim Yer Tutucusu 1925" descr="binaların soyut renkli çizimi">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tr-TR"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tr-TR"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tr-TR"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tr-TR"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tr-TR"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tr-TR"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tr-TR"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tr-TR"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tr-TR"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tr-TR"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tr-TR"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tr-TR"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tr-TR"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tr-TR"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tr-TR"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tr-TR"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tr-TR"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tr-TR"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tr-TR"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tr-TR"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tr-TR"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tr-TR"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tr-TR"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tr-TR"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tr-TR"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tr-TR"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tr-TR"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tr-TR"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tr-TR"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tr-TR"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tr-TR"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tr-TR"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tr-TR"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tr-TR"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tr-TR"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tr-TR"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tr-TR"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tr-TR"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tr-TR"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tr-TR"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tr-TR"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tr-TR"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tr-TR"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tr-TR"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tr-TR"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tr-TR"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tr-TR"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tr-TR"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tr-TR"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tr-TR"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tr-TR"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tr-TR"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tr-TR"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tr-TR"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tr-TR"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tr-TR"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tr-TR"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tr-TR"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tr-TR"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tr-TR"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tr-TR"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tr-TR"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tr-TR"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tr-TR"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tr-TR"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tr-TR"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tr-TR"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tr-TR"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tr-TR"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tr-TR"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tr-TR"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tr-TR"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tr-TR"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tr-TR"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tr-TR"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tr-TR"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tr-TR"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tr-TR"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tr-TR"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tr-TR"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tr-TR"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tr-TR"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tr-TR"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tr-TR"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tr-TR"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tr-TR"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tr-TR"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tr-TR"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tr-TR"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tr-TR"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tr-TR"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tr-TR"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tr-TR"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tr-TR"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tr-TR"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tr-TR"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tr-TR"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tr-TR"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tr-TR"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tr-TR"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tr-TR"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tr-TR"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tr-TR"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tr-TR"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tr-TR"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tr-TR"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tr-TR"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tr-TR"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tr-TR"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tr-TR"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tr-TR"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tr-TR"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tr-TR"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tr-TR"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tr-TR"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tr-TR"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tr-TR"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tr-TR"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tr-TR"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tr-TR"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tr-TR"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tr-TR"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tr-TR"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tr-TR"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tr-TR"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tr-TR"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tr-TR"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tr-TR"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tr-TR"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tr-TR"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tr-TR"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tr-TR"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tr-TR"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tr-TR"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tr-TR"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tr-TR"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tr-TR"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tr-TR"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tr-TR"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tr-TR"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tr-TR"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tr-TR"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tr-TR"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tr-TR"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tr-TR"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tr-TR"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tr-TR"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tr-TR"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tr-TR"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tr-TR"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tr-TR"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tr-TR"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tr-TR"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tr-TR"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tr-TR"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tr-TR"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tr-TR"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tr-TR"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tr-TR"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tr-TR"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tr-TR"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tr-TR"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tr-TR"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tr-TR"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tr-TR"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tr-TR"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tr-TR"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tr-TR"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tr-TR"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tr-TR"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tr-TR"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tr-TR"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tr-TR"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tr-TR"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tr-TR"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tr-TR"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tr-TR"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tr-TR"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tr-TR"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tr-TR"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tr-TR"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tr-TR"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tr-TR"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tr-TR"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tr-TR"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tr-TR"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tr-TR"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tr-TR"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tr-TR"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tr-TR"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tr-TR"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tr-TR"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tr-TR"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tr-TR"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tr-TR"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tr-TR"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tr-TR"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tr-TR"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tr-TR"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tr-TR"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tr-TR"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tr-TR"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tr-TR"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tr-TR"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tr-TR"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tr-TR"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tr-TR"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tr-TR"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tr-TR"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tr-TR"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tr-TR"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tr-TR"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tr-TR"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tr-TR"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tr-TR"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tr-TR"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tr-TR"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tr-TR"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tr-TR"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tr-TR"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tr-TR"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tr-TR"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tr-TR"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tr-TR"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tr-TR"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tr-TR"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tr-TR"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tr-TR"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tr-TR"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tr-TR"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tr-TR"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tr-TR"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tr-TR"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tr-TR"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tr-TR"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tr-TR"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tr-TR"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tr-TR"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tr-TR"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tr-TR"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tr-TR"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tr-TR"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tr-TR"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tr-TR"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tr-TR"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tr-TR"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tr-TR"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tr-TR"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tr-TR"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tr-TR"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tr-TR"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tr-TR"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tr-TR"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tr-TR"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tr-TR"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tr-TR"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tr-TR"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tr-TR"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tr-TR"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tr-TR"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tr-TR"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tr-TR"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tr-TR"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tr-TR"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tr-TR"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tr-TR"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tr-TR"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tr-TR"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tr-TR"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tr-TR"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tr-TR"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tr-TR"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tr-TR"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tr-TR"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tr-TR"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tr-TR"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tr-TR"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tr-TR"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tr-TR"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tr-TR"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tr-TR"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tr-TR"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tr-TR"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tr-TR"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tr-TR"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tr-TR"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tr-TR"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tr-TR"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tr-TR"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tr-TR"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tr-TR"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tr-TR"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tr-TR"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tr-TR"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tr-TR"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tr-TR"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tr-TR"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tr-TR"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tr-TR"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tr-TR"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tr-TR"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tr-TR"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tr-TR"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tr-TR"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tr-TR"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tr-TR"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tr-TR"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tr-TR"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tr-TR"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tr-TR"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tr-TR"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tr-TR"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tr-TR"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tr-TR"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tr-TR"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tr-TR"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tr-TR"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tr-TR"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tr-TR"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tr-TR"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tr-TR"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tr-TR"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tr-TR"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tr-TR"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tr-TR"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tr-TR"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tr-TR"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tr-TR"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tr-TR"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tr-TR"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tr-TR"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tr-TR"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tr-TR"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tr-TR"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tr-TR"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tr-TR"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tr-TR"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tr-TR"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tr-TR"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tr-TR"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tr-TR"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tr-TR"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tr-TR"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tr-TR"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tr-TR"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tr-TR"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tr-TR"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tr-TR"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tr-TR"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tr-TR"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tr-TR"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tr-TR"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tr-TR"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tr-TR"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tr-TR"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tr-TR"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tr-TR"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tr-TR"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tr-TR"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tr-TR"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tr-TR"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tr-TR"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tr-TR"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tr-TR"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tr-TR"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tr-TR"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tr-TR"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tr-TR"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tr-TR"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tr-TR"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tr-TR"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tr-TR"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tr-TR"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tr-TR"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tr-TR"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tr-TR"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tr-TR"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tr-TR"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tr-TR"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tr-TR"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tr-TR"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tr-TR"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tr-TR"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tr-TR"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tr-TR"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tr-TR"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tr-TR"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tr-TR"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tr-TR"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tr-TR"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tr-TR"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tr-TR"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tr-TR"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tr-TR"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tr-TR"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tr-TR"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tr-TR"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tr-TR"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tr-TR"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tr-TR"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tr-TR"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tr-TR"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tr-TR"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tr-TR"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tr-TR"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tr-TR"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tr-TR"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tr-TR"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tr-TR"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tr-TR"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tr-TR"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tr-TR"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tr-TR"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tr-TR"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tr-TR"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tr-TR"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tr-TR"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tr-TR"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tr-TR"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tr-TR"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tr-TR"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tr-TR"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tr-TR"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tr-TR"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tr-TR"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tr-TR"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tr-TR"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tr-TR"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tr-TR"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tr-TR"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tr-TR"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tr-TR"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tr-TR"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tr-TR"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tr-TR"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tr-TR"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tr-TR"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tr-TR"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tr-TR"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tr-TR"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tr-TR"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tr-TR"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tr-TR"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tr-TR"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tr-TR"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tr-TR"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tr-TR"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tr-TR"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tr-TR"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tr-TR"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tr-TR"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tr-TR"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tr-TR"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tr-TR"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tr-TR"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tr-TR"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tr-TR"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tr-TR"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tr-TR"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tr-TR"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tr-TR"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tr-TR"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tr-TR"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tr-TR"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tr-TR"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tr-TR"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tr-TR"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tr-TR"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tr-TR"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tr-TR"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tr-TR"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tr-TR"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tr-TR"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tr-TR"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tr-TR"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tr-TR"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tr-TR"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tr-TR"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tr-TR"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tr-TR"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tr-TR"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tr-TR"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tr-TR"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tr-TR"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tr-TR"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tr-TR"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tr-TR"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tr-TR"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tr-TR"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tr-TR"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tr-TR"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tr-TR"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tr-TR"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tr-TR"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tr-TR"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tr-TR"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tr-TR"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tr-TR"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tr-TR"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tr-TR"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tr-TR"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tr-TR"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tr-TR"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tr-TR"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tr-TR"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tr-TR"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tr-TR"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tr-TR"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tr-TR"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tr-TR"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tr-TR"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tr-TR"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tr-TR"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tr-TR"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tr-TR"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tr-TR"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tr-TR"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tr-TR"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tr-TR"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tr-TR"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tr-TR"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tr-TR"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tr-TR"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tr-TR"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tr-TR"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tr-TR"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tr-TR"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tr-TR"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tr-TR"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tr-TR"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tr-TR"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tr-TR"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tr-TR"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tr-TR"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tr-TR"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tr-TR"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tr-TR"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tr-TR"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tr-TR"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tr-TR"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tr-TR"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tr-TR"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tr-TR"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tr-TR"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tr-TR"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tr-TR"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tr-TR"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tr-TR"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tr-TR"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tr-TR"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tr-TR"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tr-TR"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tr-TR"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tr-TR"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tr-TR"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tr-TR"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tr-TR"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tr-TR"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tr-TR"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tr-TR"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tr-TR"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tr-TR"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tr-TR"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tr-TR"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tr-TR"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tr-TR"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tr-TR"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tr-TR"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tr-TR"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tr-TR"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tr-TR"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tr-TR"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tr-TR"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tr-TR"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tr-TR"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tr-TR"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tr-TR"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tr-TR"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tr-TR"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tr-TR"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tr-TR"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tr-TR"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tr-TR"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tr-TR"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tr-TR"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tr-TR"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tr-TR" noProof="0"/>
            </a:p>
          </p:txBody>
        </p:sp>
      </p:grpSp>
      <p:sp>
        <p:nvSpPr>
          <p:cNvPr id="959" name="Alt Bilgi Yer Tutucusu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tr-TR" noProof="0"/>
              <a:t>Sunum destesi başlığı</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tr-TR" noProof="0"/>
              <a:t>1/7/20XX</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tr-TR" noProof="0" smtClean="0"/>
              <a:pPr/>
              <a:t>‹#›</a:t>
            </a:fld>
            <a:endParaRPr lang="tr-TR"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rtlCol="0"/>
          <a:lstStyle>
            <a:lvl1pPr algn="ctr">
              <a:defRPr baseline="0"/>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4" name="İçerik Yer Tutucusu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ASIL METİN STİLLERİNİ DÜZENLEMEK İÇİN TIKLAYIN</a:t>
            </a:r>
          </a:p>
        </p:txBody>
      </p:sp>
      <p:sp>
        <p:nvSpPr>
          <p:cNvPr id="6" name="İçerik Yer Tutucusu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tr-TR" noProof="0"/>
              <a:t>1/7/20XX</a:t>
            </a:r>
          </a:p>
        </p:txBody>
      </p:sp>
      <p:sp>
        <p:nvSpPr>
          <p:cNvPr id="8" name="Alt Bilgi Yer Tutucusu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tr-TR" noProof="0"/>
              <a:t>Sunum destesi başlığıaşlığı</a:t>
            </a:r>
          </a:p>
        </p:txBody>
      </p:sp>
      <p:sp>
        <p:nvSpPr>
          <p:cNvPr id="9" name="Slayt Numarası Yer Tutucusu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0" name="Metin Yer Tutucusu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Zaman Çizelgesi ">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39" name="Metin Yer Tutucusu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0" name="Metin Yer Tutucusu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1" name="Metin Yer Tutucusu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2" name="Metin Yer Tutucusu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3" name="Metin Yer Tutucusu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4" name="Metin Yer Tutucusu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tr-TR" noProof="0"/>
              <a:t>Yıl</a:t>
            </a:r>
          </a:p>
        </p:txBody>
      </p:sp>
      <p:sp>
        <p:nvSpPr>
          <p:cNvPr id="45" name="Metin Yer Tutucusu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6" name="Metin Yer Tutucusu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7" name="Metin Yer Tutucusu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8" name="Metin Yer Tutucusu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49" name="Metin Yer Tutucusu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0" name="Metin Yer Tutucusu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1" name="Metin Yer Tutucusu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2" name="Metin Yer Tutucusu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3" name="Metin Yer Tutucusu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4" name="Metin Yer Tutucusu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5" name="Metin Yer Tutucusu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6" name="Metin Yer Tutucusu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7" name="Metin Yer Tutucusu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8" name="Metin Yer Tutucusu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59" name="Metin Yer Tutucusu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0" name="Metin Yer Tutucusu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1" name="Metin Yer Tutucusu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2" name="Metin Yer Tutucusu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3" name="Metin Yer Tutucusu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sp>
        <p:nvSpPr>
          <p:cNvPr id="64" name="Metin Yer Tutucusu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tr-TR" noProof="0"/>
              <a:t>MM</a:t>
            </a:r>
          </a:p>
        </p:txBody>
      </p:sp>
      <p:cxnSp>
        <p:nvCxnSpPr>
          <p:cNvPr id="65" name="Düz Bağlayıcı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Metin Yer Tutucusu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tr-TR" noProof="0"/>
              <a:t>Öğe Başlığı</a:t>
            </a:r>
          </a:p>
        </p:txBody>
      </p:sp>
      <p:sp>
        <p:nvSpPr>
          <p:cNvPr id="67" name="Metin Yer Tutucusu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tr-TR" noProof="0"/>
              <a:t>Ay, Yıl</a:t>
            </a:r>
          </a:p>
        </p:txBody>
      </p:sp>
      <p:sp>
        <p:nvSpPr>
          <p:cNvPr id="68" name="Tarih Yer Tutucusu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s Raporlar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Dörtlü Ekip">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tr-TR" noProof="0"/>
              <a:t>1/7/20XX</a:t>
            </a:r>
          </a:p>
        </p:txBody>
      </p:sp>
      <p:sp>
        <p:nvSpPr>
          <p:cNvPr id="4" name="Alt Bilgi Yer Tutucusu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tr-TR" noProof="0"/>
              <a:t>Sunum destesi başlığıaşlığı</a:t>
            </a:r>
          </a:p>
        </p:txBody>
      </p:sp>
      <p:sp>
        <p:nvSpPr>
          <p:cNvPr id="5" name="Slayt Numarası Yer Tutucusu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6" name="Dikdörtgen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Metin Yer Tutucusu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9" name="Metin Yer Tutucusu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1" name="Resim Yer Tutucusu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12" name="Dikdörtgen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3" name="Metin Yer Tutucusu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4" name="Metin Yer Tutucusu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5" name="Resim Yer Tutucusu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16" name="Dikdörtgen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7" name="Metin Yer Tutucusu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8" name="Metin Yer Tutucusu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9" name="Resim Yer Tutucusu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
        <p:nvSpPr>
          <p:cNvPr id="20" name="Dikdörtgen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1" name="Metin Yer Tutucusu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2" name="Metin Yer Tutucusu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3" name="Resim Yer Tutucusu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tr-TR" noProof="0"/>
              <a:t>Resim eklemek için simgeye tıklayın</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Sekizli Ekip">
    <p:spTree>
      <p:nvGrpSpPr>
        <p:cNvPr id="1" name=""/>
        <p:cNvGrpSpPr/>
        <p:nvPr/>
      </p:nvGrpSpPr>
      <p:grpSpPr>
        <a:xfrm>
          <a:off x="0" y="0"/>
          <a:ext cx="0" cy="0"/>
          <a:chOff x="0" y="0"/>
          <a:chExt cx="0" cy="0"/>
        </a:xfrm>
      </p:grpSpPr>
      <p:sp>
        <p:nvSpPr>
          <p:cNvPr id="40" name="Dikdörtgen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1" name="Resim Yer Tutucusu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2" name="Dikdörtgen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3" name="Resim Yer Tutucusu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4" name="Dikdörtgen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5" name="Resim Yer Tutucusu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46" name="Dikdörtgen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7" name="Resim Yer Tutucusu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2" name="Başlık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tr-TR" noProof="0"/>
              <a:t>1/7/20XX</a:t>
            </a:r>
          </a:p>
        </p:txBody>
      </p:sp>
      <p:sp>
        <p:nvSpPr>
          <p:cNvPr id="4" name="Alt Bilgi Yer Tutucusu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tr-TR" noProof="0"/>
              <a:t>Sunum destesi başlığıaşlığı</a:t>
            </a:r>
          </a:p>
        </p:txBody>
      </p:sp>
      <p:sp>
        <p:nvSpPr>
          <p:cNvPr id="5" name="Slayt Numarası Yer Tutucusu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9" name="Metin Yer Tutucusu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3" name="Metin Yer Tutucusu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4" name="Metin Yer Tutucusu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17" name="Metin Yer Tutucusu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18" name="Metin Yer Tutucusu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1" name="Metin Yer Tutucusu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2" name="Metin Yer Tutucusu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5" name="Metin Yer Tutucusu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26" name="Metin Yer Tutucusu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29" name="Metin Yer Tutucusu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0" name="Metin Yer Tutucusu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33" name="Metin Yer Tutucusu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4" name="Metin Yer Tutucusu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37" name="Metin Yer Tutucusu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Ad</a:t>
            </a:r>
          </a:p>
        </p:txBody>
      </p:sp>
      <p:sp>
        <p:nvSpPr>
          <p:cNvPr id="38" name="Metin Yer Tutucusu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tr-TR" noProof="0"/>
              <a:t>Başlık</a:t>
            </a:r>
          </a:p>
        </p:txBody>
      </p:sp>
      <p:sp>
        <p:nvSpPr>
          <p:cNvPr id="54" name="Dikdörtgen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5" name="Resim Yer Tutucusu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56" name="Dikdörtgen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7" name="Resim Yer Tutucusu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58" name="Dikdörtgen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59" name="Resim Yer Tutucusu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
        <p:nvSpPr>
          <p:cNvPr id="60" name="Dikdörtgen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61" name="Resim Yer Tutucusu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tr-TR" noProof="0"/>
              <a:t>Resim eklemek için simgeye tıklayın</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inansma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tr-TR" noProof="0"/>
              <a:t>Asıl başlık stilini düzenlemek için tıklayın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7" name="İçerik Yer Tutucusu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8" name="İçerik Yer Tutucusu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9" name="İçerik Yer Tutucusu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0" name="İçerik Yer Tutucusu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1" name="Metin Yer Tutucusu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2" name="Metin Yer Tutucusu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3" name="Metin Yer Tutucusu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4" name="Metin Yer Tutucusu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5" name="Metin Yer Tutucusu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6" name="Metin Yer Tutucusu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7" name="Metin Yer Tutucusu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tr-TR" noProof="0"/>
              <a:t>ALT BAŞLIĞI DÜZENLEMEK İÇİN TIKLAYIN</a:t>
            </a:r>
          </a:p>
        </p:txBody>
      </p:sp>
      <p:sp>
        <p:nvSpPr>
          <p:cNvPr id="18" name="Metin Yer Tutucusu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19" name="Metin Yer Tutucusu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0" name="Metin Yer Tutucusu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1" name="Metin Yer Tutucusu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
        <p:nvSpPr>
          <p:cNvPr id="22" name="Metin Yer Tutucusu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Metni düzenlemek için tıklayın</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Hakkımızd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tr-TR" noProof="0"/>
              <a:t>Sunum destesi başlığı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grpSp>
        <p:nvGrpSpPr>
          <p:cNvPr id="971" name="Resim Yer Tutucusu 986" descr="binaların soyut renkli çizimi">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tr-TR"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tr-TR"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tr-TR"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tr-TR"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tr-TR"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tr-TR"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tr-TR"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tr-TR"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tr-TR"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tr-TR"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tr-TR"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tr-TR"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tr-TR"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tr-TR"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tr-TR"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tr-TR"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tr-TR"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tr-TR"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tr-TR"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tr-TR"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tr-TR"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tr-TR"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tr-TR"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tr-TR"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tr-TR"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tr-TR"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tr-TR"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tr-TR"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tr-TR"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tr-TR"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tr-TR"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tr-TR"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tr-TR"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tr-TR"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tr-TR"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tr-TR"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tr-TR"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tr-TR"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tr-TR"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tr-TR"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tr-TR"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tr-TR"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tr-TR"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tr-TR"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tr-TR"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tr-TR"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tr-TR"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tr-TR"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tr-TR"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tr-TR"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tr-TR"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tr-TR"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tr-TR"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tr-TR"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tr-TR"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tr-TR"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tr-TR"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tr-TR"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tr-TR"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tr-TR"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tr-TR"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tr-TR"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tr-TR"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tr-TR"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tr-TR"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tr-TR"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tr-TR"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tr-TR"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tr-TR"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tr-TR"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tr-TR"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tr-TR"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tr-TR"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tr-TR"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tr-TR"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tr-TR"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tr-TR"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tr-TR"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tr-TR"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tr-TR"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tr-TR"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tr-TR"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tr-TR"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tr-TR"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tr-TR"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tr-TR"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tr-TR"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tr-TR"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tr-TR"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tr-TR"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tr-TR"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tr-TR"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tr-TR"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tr-TR"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tr-TR"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tr-TR"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tr-TR"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tr-TR"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tr-TR"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tr-TR"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tr-TR"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tr-TR"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tr-TR"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tr-TR"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tr-TR"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tr-TR"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tr-TR"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tr-TR"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tr-TR"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tr-TR"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tr-TR"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tr-TR"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tr-TR"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tr-TR"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tr-TR"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tr-TR"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tr-TR"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tr-TR"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tr-TR"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tr-TR"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tr-TR"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tr-TR"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tr-TR"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tr-TR"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tr-TR"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tr-TR"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tr-TR"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tr-TR"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tr-TR"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tr-TR"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tr-TR"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tr-TR"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tr-TR"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tr-TR"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tr-TR"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tr-TR"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tr-TR"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tr-TR"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tr-TR"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tr-TR"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tr-TR"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tr-TR"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tr-TR"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tr-TR"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tr-TR"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tr-TR"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tr-TR"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tr-TR"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tr-TR"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tr-TR"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tr-TR"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tr-TR"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tr-TR"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tr-TR"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tr-TR"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tr-TR"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tr-TR"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tr-TR"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tr-TR"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tr-TR"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tr-TR"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tr-TR"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tr-TR"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tr-TR"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tr-TR"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tr-TR"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tr-TR"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tr-TR"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tr-TR"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tr-TR"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tr-TR"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tr-TR"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tr-TR"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tr-TR"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tr-TR"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tr-TR"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tr-TR"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tr-TR"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tr-TR"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tr-TR"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tr-TR"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tr-TR"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tr-TR"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tr-TR"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tr-TR"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tr-TR"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tr-TR"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tr-TR"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tr-TR"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tr-TR"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tr-TR"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tr-TR"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tr-TR"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tr-TR"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tr-TR"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tr-TR"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tr-TR"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tr-TR"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tr-TR"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tr-TR"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tr-TR"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tr-TR"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tr-TR"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tr-TR"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tr-TR"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tr-TR"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tr-TR"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tr-TR"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tr-TR"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tr-TR"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tr-TR"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tr-TR"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tr-TR"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tr-TR"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tr-TR"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tr-TR"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tr-TR"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tr-TR"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tr-TR"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tr-TR"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tr-TR"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tr-TR"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tr-TR"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tr-TR"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tr-TR"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tr-TR"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tr-TR"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tr-TR"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tr-TR"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tr-TR"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tr-TR"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tr-TR"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tr-TR"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tr-TR"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tr-TR"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tr-TR"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tr-TR"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tr-TR"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tr-TR"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tr-TR"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tr-TR"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tr-TR"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tr-TR"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tr-TR"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tr-TR"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tr-TR"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tr-TR"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tr-TR"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tr-TR"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tr-TR"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tr-TR"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tr-TR"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tr-TR"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tr-TR"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tr-TR"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tr-TR"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tr-TR"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tr-TR"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tr-TR"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tr-TR"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tr-TR"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tr-TR"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tr-TR"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tr-TR"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tr-TR"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tr-TR"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tr-TR"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tr-TR"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tr-TR"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tr-TR"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tr-TR"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tr-TR"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tr-TR"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tr-TR"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tr-TR"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tr-TR"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tr-TR"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tr-TR"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tr-TR"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tr-TR"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tr-TR"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tr-TR"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tr-TR"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tr-TR"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tr-TR"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tr-TR"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tr-TR"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tr-TR"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tr-TR"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tr-TR"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tr-TR"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tr-TR"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tr-TR"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tr-TR"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tr-TR"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tr-TR"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tr-TR"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tr-TR"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tr-TR"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tr-TR"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tr-TR"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tr-TR"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tr-TR"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tr-TR"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tr-TR"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tr-TR"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tr-TR"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tr-TR"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tr-TR"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tr-TR"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tr-TR"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tr-TR"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tr-TR"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tr-TR"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tr-TR"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tr-TR"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tr-TR"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tr-TR"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tr-TR"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tr-TR"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tr-TR"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tr-TR"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tr-TR"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tr-TR"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tr-TR"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tr-TR"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tr-TR"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tr-TR"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tr-TR"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tr-TR"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tr-TR"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tr-TR"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tr-TR"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tr-TR"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tr-TR"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tr-TR"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tr-TR"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tr-TR"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tr-TR"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tr-TR"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tr-TR"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tr-TR"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tr-TR"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tr-TR"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tr-TR"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tr-TR"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tr-TR"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tr-TR"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tr-TR"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tr-TR"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tr-TR"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tr-TR"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tr-TR"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tr-TR"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tr-TR"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tr-TR"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tr-TR"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tr-TR"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tr-TR"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tr-TR"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tr-TR"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tr-TR"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tr-TR"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tr-TR"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tr-TR"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tr-TR"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tr-TR"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tr-TR"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tr-TR"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tr-TR"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tr-TR"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tr-TR"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tr-TR"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tr-TR"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tr-TR"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tr-TR"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tr-TR"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tr-TR"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tr-TR"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tr-TR"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tr-TR"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tr-TR"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tr-TR"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tr-TR"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tr-TR"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tr-TR"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tr-TR"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tr-TR"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tr-TR"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tr-TR"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tr-TR"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tr-TR"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tr-TR"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tr-TR"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tr-TR"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tr-TR"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tr-TR"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tr-TR"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tr-TR"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tr-TR"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tr-TR"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tr-TR"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tr-TR"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tr-TR"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tr-TR"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tr-TR"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tr-TR"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tr-TR"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tr-TR"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tr-TR"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tr-TR"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tr-TR"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tr-TR"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tr-TR"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tr-TR"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tr-TR"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tr-TR"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tr-TR"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tr-TR"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tr-TR"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tr-TR"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tr-TR"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tr-TR"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tr-TR"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tr-TR"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tr-TR"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tr-TR"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tr-TR"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tr-TR"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tr-TR"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tr-TR"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tr-TR"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tr-TR"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tr-TR"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tr-TR"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tr-TR"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tr-TR"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tr-TR"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tr-TR"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tr-TR"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tr-TR"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tr-TR"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tr-TR"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tr-TR"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tr-TR"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tr-TR"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tr-TR"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tr-TR"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tr-TR"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tr-TR"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tr-TR"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tr-TR"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tr-TR"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tr-TR"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tr-TR"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tr-TR"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tr-TR"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tr-TR"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tr-TR"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tr-TR"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tr-TR"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tr-TR"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tr-TR"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tr-TR"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tr-TR"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tr-TR"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tr-TR"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tr-TR"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tr-TR"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tr-TR"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tr-TR"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tr-TR"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tr-TR"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tr-TR"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tr-TR"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tr-TR"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tr-TR"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tr-TR"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tr-TR"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tr-TR"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tr-TR"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tr-TR"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tr-TR"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tr-TR"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tr-TR"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tr-TR"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tr-TR"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tr-TR"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tr-TR"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tr-TR"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tr-TR"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tr-TR"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tr-TR"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tr-TR"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tr-TR"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tr-TR"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tr-TR"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tr-TR"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tr-TR"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tr-TR"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tr-TR"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tr-TR"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tr-TR"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tr-TR"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tr-TR"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tr-TR"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tr-TR"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tr-TR"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tr-TR"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tr-TR"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tr-TR"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tr-TR"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tr-TR"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tr-TR"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tr-TR"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tr-TR"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tr-TR"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tr-TR"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tr-TR"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tr-TR"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tr-TR"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tr-TR"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tr-TR"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tr-TR"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tr-TR"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tr-TR"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tr-TR"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tr-TR"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tr-TR"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tr-TR"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tr-TR"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tr-TR"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tr-TR"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tr-TR"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tr-TR"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tr-TR"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tr-TR"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tr-TR"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tr-TR"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tr-TR"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tr-TR"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tr-TR"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tr-TR"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tr-TR"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tr-TR"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tr-TR"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tr-TR"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tr-TR"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tr-TR"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tr-TR"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tr-TR"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tr-TR"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tr-TR"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tr-TR"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tr-TR"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tr-TR"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tr-TR"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tr-TR"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tr-TR"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tr-TR"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tr-TR"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tr-TR"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tr-TR"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tr-TR"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tr-TR"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tr-TR"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tr-TR"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tr-TR"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tr-TR"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tr-TR"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tr-TR"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tr-TR"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tr-TR"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tr-TR"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tr-TR"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tr-TR"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tr-TR"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tr-TR"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tr-TR"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tr-TR"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tr-TR"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tr-TR"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tr-TR"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tr-TR"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tr-TR"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tr-TR"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tr-TR"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tr-TR"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tr-TR"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tr-TR"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tr-TR"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tr-TR"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tr-TR"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tr-TR"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tr-TR"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tr-TR"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tr-TR"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tr-TR"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tr-TR"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tr-TR"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tr-TR"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tr-TR"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tr-TR"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tr-TR"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tr-TR"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tr-TR"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tr-TR"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tr-TR"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tr-TR"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tr-TR"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tr-TR"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tr-TR"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tr-TR"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tr-TR"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tr-TR"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tr-TR"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tr-TR"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tr-TR"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tr-TR"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tr-TR"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tr-TR"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tr-TR"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tr-TR"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tr-TR"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tr-TR"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tr-TR"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tr-TR"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tr-TR"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tr-TR"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tr-TR"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tr-TR"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tr-TR"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tr-TR"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tr-TR"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tr-TR"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tr-TR"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tr-TR"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tr-TR"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tr-TR"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tr-TR"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tr-TR"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tr-TR"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tr-TR"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tr-TR"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tr-TR"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tr-TR"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tr-TR"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tr-TR"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tr-TR"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tr-TR"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tr-TR"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tr-TR"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tr-TR"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tr-TR"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tr-TR"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tr-TR"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tr-TR"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tr-TR"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tr-TR"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tr-TR"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tr-TR"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tr-TR"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tr-TR"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tr-TR"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tr-TR"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tr-TR"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tr-TR"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tr-TR"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tr-TR"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tr-TR"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tr-TR"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tr-TR"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tr-TR"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tr-TR"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tr-TR"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tr-TR"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tr-TR"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tr-TR"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tr-TR"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tr-TR"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tr-TR"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tr-TR"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tr-TR"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tr-TR"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tr-TR"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tr-TR"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tr-TR"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tr-TR"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tr-TR"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tr-TR"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tr-TR"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tr-TR"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tr-TR"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tr-TR"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tr-TR"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tr-TR"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tr-TR"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tr-TR"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tr-TR"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tr-TR"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tr-TR"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tr-TR"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tr-TR"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tr-TR"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tr-TR"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tr-TR"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tr-TR"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tr-TR"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tr-TR"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tr-TR"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tr-TR"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tr-TR"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tr-TR"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tr-TR"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tr-TR"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tr-TR"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tr-TR"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tr-TR"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tr-TR"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tr-TR"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tr-TR"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tr-TR"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tr-TR"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tr-TR"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tr-TR"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tr-TR"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tr-TR"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tr-TR"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tr-TR"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tr-TR"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tr-TR"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tr-TR"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tr-TR"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tr-TR"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tr-TR"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tr-TR"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tr-TR"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tr-TR"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tr-TR"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tr-TR"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tr-TR"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tr-TR"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tr-TR"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tr-TR"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tr-TR"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tr-TR"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tr-TR"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tr-TR"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tr-TR"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tr-TR"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tr-TR"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tr-TR"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tr-TR"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tr-TR"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tr-TR"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tr-TR"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tr-TR"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tr-TR"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tr-TR"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tr-TR"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tr-TR"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tr-TR"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tr-TR"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tr-TR"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tr-TR"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tr-TR"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tr-TR"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tr-TR"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tr-TR"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tr-TR"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tr-TR"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tr-TR"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tr-TR"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tr-TR"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Özet2">
    <p:spTree>
      <p:nvGrpSpPr>
        <p:cNvPr id="1" name=""/>
        <p:cNvGrpSpPr/>
        <p:nvPr/>
      </p:nvGrpSpPr>
      <p:grpSpPr>
        <a:xfrm>
          <a:off x="0" y="0"/>
          <a:ext cx="0" cy="0"/>
          <a:chOff x="0" y="0"/>
          <a:chExt cx="0" cy="0"/>
        </a:xfrm>
      </p:grpSpPr>
      <p:grpSp>
        <p:nvGrpSpPr>
          <p:cNvPr id="8" name="Resim Yer Tutucusu 20" descr="binaların soyut renkli çizimi">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tr-TR"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675" name="Metin Yer Tutucusu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eşekkürler">
    <p:bg>
      <p:bgPr>
        <a:solidFill>
          <a:schemeClr val="accent5"/>
        </a:solidFill>
        <a:effectLst/>
      </p:bgPr>
    </p:bg>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tr-TR" noProof="0"/>
              <a:t>ANA BAŞLIK STİLİNİ DÜZENLEMEK İÇİN TIKLAYIN</a:t>
            </a:r>
          </a:p>
        </p:txBody>
      </p:sp>
      <p:sp>
        <p:nvSpPr>
          <p:cNvPr id="14" name="Metin Yer Tutucusu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tr-TR" noProof="0"/>
              <a:t>Metni düzenlemek için tıklayın</a:t>
            </a:r>
          </a:p>
        </p:txBody>
      </p:sp>
      <p:grpSp>
        <p:nvGrpSpPr>
          <p:cNvPr id="10" name="Resim Yer Tutucusu 44" descr="binaların soyut renkli çizimi">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tr-TR" noProof="0"/>
            </a:p>
          </p:txBody>
        </p:sp>
      </p:gr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Tarih Yer Tutucusu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tr-TR" noProof="0"/>
              <a:t>1/7/20XX</a:t>
            </a:r>
          </a:p>
        </p:txBody>
      </p:sp>
      <p:sp>
        <p:nvSpPr>
          <p:cNvPr id="6" name="Alt Bilgi Yer Tutucusu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tr-TR" noProof="0"/>
              <a:t>1/7/20XX</a:t>
            </a:r>
          </a:p>
        </p:txBody>
      </p:sp>
      <p:sp>
        <p:nvSpPr>
          <p:cNvPr id="6" name="Alt Bilgi Yer Tutucusu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orun">
    <p:spTree>
      <p:nvGrpSpPr>
        <p:cNvPr id="1" name=""/>
        <p:cNvGrpSpPr/>
        <p:nvPr/>
      </p:nvGrpSpPr>
      <p:grpSpPr>
        <a:xfrm>
          <a:off x="0" y="0"/>
          <a:ext cx="0" cy="0"/>
          <a:chOff x="0" y="0"/>
          <a:chExt cx="0" cy="0"/>
        </a:xfrm>
      </p:grpSpPr>
      <p:grpSp>
        <p:nvGrpSpPr>
          <p:cNvPr id="20" name="Resim Yer Tutucusu 57" descr="binaların soyut renkli çizimi">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8" name="Metin Yer Tutucusu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9" name="Metin Yer Tutucusu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0" name="Metin Yer Tutucusu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1" name="Metin Yer Tutucusu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2" name="Metin Yer Tutucusu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3" name="Metin Yer Tutucusu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4" name="Metin Yer Tutucusu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5" name="Metin Yer Tutucusu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8" name="Metin Yer Tutucusu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9" name="Metin Yer Tutucusu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Çözüm">
    <p:spTree>
      <p:nvGrpSpPr>
        <p:cNvPr id="1" name=""/>
        <p:cNvGrpSpPr/>
        <p:nvPr/>
      </p:nvGrpSpPr>
      <p:grpSpPr>
        <a:xfrm>
          <a:off x="0" y="0"/>
          <a:ext cx="0" cy="0"/>
          <a:chOff x="0" y="0"/>
          <a:chExt cx="0" cy="0"/>
        </a:xfrm>
      </p:grpSpPr>
      <p:grpSp>
        <p:nvGrpSpPr>
          <p:cNvPr id="17" name="Resim Yer Tutucusu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10" name="Metin Yer Tutucusu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1" name="Metin Yer Tutucusu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2" name="Metin Yer Tutucusu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13" name="Metin Yer Tutucusu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9" name="Metin Yer Tutucusu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20" name="Metin Yer Tutucusu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21" name="Metin Yer Tutucusu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Metni düzenlemek için tıklayın</a:t>
            </a:r>
          </a:p>
        </p:txBody>
      </p:sp>
      <p:sp>
        <p:nvSpPr>
          <p:cNvPr id="22" name="Metin Yer Tutucusu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BAŞLIĞI DÜZENLEMEK İÇİN TIKLAYIN</a:t>
            </a:r>
          </a:p>
        </p:txBody>
      </p:sp>
      <p:sp>
        <p:nvSpPr>
          <p:cNvPr id="15" name="Alt Bilgi Yer Tutucusu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tr-TR" noProof="0"/>
              <a:t>Sunum destesi başlığıaşlığı</a:t>
            </a:r>
          </a:p>
        </p:txBody>
      </p:sp>
      <p:sp>
        <p:nvSpPr>
          <p:cNvPr id="16" name="Slayt Numarası Yer Tutucusu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tr-TR" noProof="0" smtClean="0"/>
              <a:t>‹#›</a:t>
            </a:fld>
            <a:endParaRPr lang="tr-TR"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Ürüne genel bakış">
    <p:bg>
      <p:bgPr>
        <a:solidFill>
          <a:schemeClr val="bg1"/>
        </a:solidFill>
        <a:effectLst/>
      </p:bgPr>
    </p:bg>
    <p:spTree>
      <p:nvGrpSpPr>
        <p:cNvPr id="1" name=""/>
        <p:cNvGrpSpPr/>
        <p:nvPr/>
      </p:nvGrpSpPr>
      <p:grpSpPr>
        <a:xfrm>
          <a:off x="0" y="0"/>
          <a:ext cx="0" cy="0"/>
          <a:chOff x="0" y="0"/>
          <a:chExt cx="0" cy="0"/>
        </a:xfrm>
      </p:grpSpPr>
      <p:grpSp>
        <p:nvGrpSpPr>
          <p:cNvPr id="16" name="Resim Yer Tutucusu 1029" descr="binaların soyut renkli çizimi&#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tr-TR"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tr-TR"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tr-TR"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tr-TR"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tr-TR"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tr-TR"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tr-TR"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tr-TR"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tr-TR"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tr-TR"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tr-TR"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tr-TR"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tr-TR"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tr-TR"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tr-TR"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tr-TR"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tr-TR"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tr-TR"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tr-TR"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tr-TR"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tr-TR"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tr-TR"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tr-TR"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tr-TR"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tr-TR"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tr-TR"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tr-TR"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tr-TR"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tr-TR"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tr-TR"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tr-TR"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tr-TR"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tr-TR"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tr-TR"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tr-TR"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tr-TR"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tr-TR"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tr-TR"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tr-TR"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tr-TR"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tr-TR"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tr-TR"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tr-TR"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tr-TR"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tr-TR"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tr-TR"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tr-TR"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tr-TR"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tr-TR"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tr-TR"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tr-TR"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tr-TR"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tr-TR"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tr-TR"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tr-TR"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tr-TR"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tr-TR"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tr-TR"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tr-TR"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tr-TR"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tr-TR"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tr-TR"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tr-TR"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tr-TR"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tr-TR"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tr-TR"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tr-TR"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tr-TR"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tr-TR"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tr-TR"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tr-TR"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tr-TR"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tr-TR"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tr-TR"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tr-TR"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tr-TR"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tr-TR"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tr-TR"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tr-TR"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tr-TR"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tr-TR"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tr-TR"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tr-TR"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tr-TR"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tr-TR"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tr-TR"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tr-TR"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tr-TR"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tr-TR"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tr-TR"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tr-TR"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tr-TR"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tr-TR"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tr-TR"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tr-TR"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tr-TR"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tr-TR"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tr-TR"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tr-TR"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tr-TR"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tr-TR"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tr-TR"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tr-TR"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tr-TR"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tr-TR"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tr-TR"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tr-TR"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tr-TR"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tr-TR"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tr-TR"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tr-TR"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tr-TR"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tr-TR"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tr-TR"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tr-TR"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tr-TR"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tr-TR"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tr-TR"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tr-TR"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tr-TR"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tr-TR"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tr-TR"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tr-TR"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tr-TR"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tr-TR"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tr-TR"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tr-TR"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tr-TR"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tr-TR"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tr-TR"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tr-TR"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tr-TR"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tr-TR"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tr-TR"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tr-TR"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tr-TR"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tr-TR"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tr-TR"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tr-TR"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tr-TR"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tr-TR"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tr-TR"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tr-TR"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tr-TR"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tr-TR"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tr-TR"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tr-TR"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tr-TR"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tr-TR"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tr-TR"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tr-TR"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tr-TR"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tr-TR"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tr-TR"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tr-TR"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tr-TR"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tr-TR"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tr-TR"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tr-TR"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tr-TR"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tr-TR"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tr-TR"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tr-TR"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tr-TR"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tr-TR"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tr-TR"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tr-TR"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tr-TR"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tr-TR"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tr-TR"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tr-TR"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tr-TR"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tr-TR"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tr-TR"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tr-TR"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tr-TR"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tr-TR"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tr-TR"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tr-TR"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tr-TR"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tr-TR"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tr-TR"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tr-TR"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tr-TR"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tr-TR"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tr-TR"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tr-TR"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tr-TR"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tr-TR"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tr-TR"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tr-TR"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tr-TR"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tr-TR"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tr-TR"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tr-TR"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tr-TR"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tr-TR"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tr-TR"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tr-TR"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tr-TR"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tr-TR"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tr-TR"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tr-TR"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tr-TR"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tr-TR"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tr-TR"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tr-TR"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tr-TR"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tr-TR"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tr-TR"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tr-TR"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tr-TR"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tr-TR"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tr-TR"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tr-TR"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tr-TR"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tr-TR"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tr-TR"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tr-TR"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tr-TR"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tr-TR"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tr-TR"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tr-TR"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tr-TR"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tr-TR"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tr-TR"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tr-TR"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tr-TR"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tr-TR"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tr-TR"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tr-TR"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tr-TR"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tr-TR"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tr-TR"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tr-TR"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tr-TR"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tr-TR"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tr-TR"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tr-TR"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tr-TR"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tr-TR"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tr-TR"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tr-TR"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tr-TR"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tr-TR"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tr-TR"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tr-TR"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tr-TR"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tr-TR"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tr-TR"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tr-TR"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tr-TR"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tr-TR"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tr-TR"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tr-TR"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tr-TR"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tr-TR"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tr-TR"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tr-TR"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tr-TR"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tr-TR"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tr-TR"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tr-TR"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tr-TR"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tr-TR"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tr-TR"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tr-TR"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tr-TR"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tr-TR"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tr-TR"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tr-TR"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tr-TR"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tr-TR"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tr-TR"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tr-TR"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tr-TR"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tr-TR"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tr-TR"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tr-TR"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tr-TR"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tr-TR"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tr-TR"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tr-TR"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tr-TR"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tr-TR"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tr-TR"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tr-TR"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tr-TR"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tr-TR"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tr-TR"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tr-TR"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tr-TR"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tr-TR"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tr-TR"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tr-TR"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tr-TR"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tr-TR"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tr-TR"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tr-TR"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tr-TR"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tr-TR"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tr-TR"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tr-TR"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tr-TR"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tr-TR" noProof="0"/>
            </a:p>
          </p:txBody>
        </p:sp>
      </p:grp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tr-TR" noProof="0"/>
              <a:t>1/7/20XX</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tr-TR" noProof="0" smtClean="0"/>
              <a:pPr/>
              <a:t>‹#›</a:t>
            </a:fld>
            <a:endParaRPr lang="tr-TR" noProof="0"/>
          </a:p>
        </p:txBody>
      </p:sp>
      <p:sp>
        <p:nvSpPr>
          <p:cNvPr id="10" name="Metin Yer Tutucusu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1" name="Metin Yer Tutucusu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7" name="Metin Yer Tutucusu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18" name="Metin Yer Tutucusu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19" name="Metin Yer Tutucusu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2" name="Metin Yer Tutucusu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23" name="Metin Yer Tutucusu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tıklayın</a:t>
            </a:r>
          </a:p>
        </p:txBody>
      </p:sp>
      <p:sp>
        <p:nvSpPr>
          <p:cNvPr id="24" name="Metin Yer Tutucusu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tr-TR" noProof="0"/>
              <a:t>METNE TIKLAYIN</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tr-TR" noProof="0"/>
              <a:t>Sunum destesi başlığı</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Ürün avantajları">
    <p:spTree>
      <p:nvGrpSpPr>
        <p:cNvPr id="1" name=""/>
        <p:cNvGrpSpPr/>
        <p:nvPr/>
      </p:nvGrpSpPr>
      <p:grpSpPr>
        <a:xfrm>
          <a:off x="0" y="0"/>
          <a:ext cx="0" cy="0"/>
          <a:chOff x="0" y="0"/>
          <a:chExt cx="0" cy="0"/>
        </a:xfrm>
      </p:grpSpPr>
      <p:sp>
        <p:nvSpPr>
          <p:cNvPr id="25" name="Dikdörtgen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27" name="Düz Bağlayıcı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3" name="İçerik Yer Tutucus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19" name="İçerik Yer Tutucus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2" name="İçerik Yer Tutucus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3" name="Metin Yer Tutucusu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34" name="Metin Yer Tutucusu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35" name="Metin Yer Tutucusu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tr-TR" noProof="0"/>
              <a:t>BAŞLIĞI DÜZENLEMEK İÇİN TIKLAYIN</a:t>
            </a:r>
          </a:p>
        </p:txBody>
      </p:sp>
      <p:grpSp>
        <p:nvGrpSpPr>
          <p:cNvPr id="7" name="Resim Yer Tutucusu 795" descr="binaların soyut renkli çizimi&#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tr-TR"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tr-TR"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tr-TR"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tr-TR"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tr-TR"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tr-TR"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tr-TR"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tr-TR"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tr-TR"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tr-TR"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tr-TR"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tr-TR"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tr-TR"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tr-TR"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tr-TR"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tr-TR"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tr-TR"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tr-TR"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tr-TR"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tr-TR"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tr-TR"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tr-TR"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tr-TR"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tr-TR"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tr-TR"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tr-TR"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tr-TR"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tr-TR"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tr-TR"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tr-TR"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tr-TR"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tr-TR"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tr-TR"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tr-TR"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tr-TR"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tr-TR"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tr-TR"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tr-TR"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tr-TR"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tr-TR"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tr-TR"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tr-TR"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tr-TR"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tr-TR"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tr-TR"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tr-TR"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tr-TR"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tr-TR"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tr-TR"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tr-TR"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tr-TR"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tr-TR"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tr-TR"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tr-TR"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tr-TR"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tr-TR"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tr-TR"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tr-TR"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tr-TR"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tr-TR"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tr-TR"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tr-TR"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tr-TR"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tr-TR"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tr-TR"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tr-TR"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tr-TR"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tr-TR"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tr-TR"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tr-TR"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tr-TR"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tr-TR"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tr-TR"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tr-TR"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tr-TR"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tr-TR"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tr-TR"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tr-TR"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tr-TR"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tr-TR"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tr-TR"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tr-TR"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tr-TR"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tr-TR"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tr-TR"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tr-TR"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tr-TR"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tr-TR"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tr-TR"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tr-TR"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tr-TR"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tr-TR"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tr-TR"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tr-TR"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tr-TR"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tr-TR"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tr-TR"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tr-TR"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tr-TR"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tr-TR"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tr-TR"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tr-TR"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tr-TR"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tr-TR"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tr-TR"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tr-TR"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tr-TR"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tr-TR"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tr-TR"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tr-TR"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tr-TR"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tr-TR"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tr-TR"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tr-TR"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tr-TR"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tr-TR"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tr-TR"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tr-TR"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tr-TR"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tr-TR"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tr-TR"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tr-TR"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tr-TR"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tr-TR"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tr-TR"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tr-TR"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tr-TR"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tr-TR"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tr-TR"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tr-TR"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tr-TR"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tr-TR"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tr-TR"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tr-TR"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tr-TR"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tr-TR"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tr-TR"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tr-TR"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tr-TR"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tr-TR"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tr-TR"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tr-TR"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tr-TR"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tr-TR"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tr-TR"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tr-TR"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tr-TR"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tr-TR"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tr-TR"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tr-TR"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tr-TR"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tr-TR"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tr-TR"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tr-TR"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tr-TR"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tr-TR"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tr-TR"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tr-TR"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tr-TR"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tr-TR"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tr-TR"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tr-TR"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tr-TR"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tr-TR"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tr-TR"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tr-TR"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tr-TR"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tr-TR"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tr-TR"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tr-TR"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tr-TR"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tr-TR"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tr-TR"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tr-TR"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tr-TR"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tr-TR"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tr-TR"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tr-TR"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tr-TR"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tr-TR"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tr-TR"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tr-TR"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tr-TR"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tr-TR"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tr-TR"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tr-TR"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tr-TR"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tr-TR"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tr-TR"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tr-TR"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tr-TR"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tr-TR"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tr-TR"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tr-TR"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tr-TR"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tr-TR"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tr-TR"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tr-TR"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tr-TR"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tr-TR"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tr-TR"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tr-TR"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tr-TR"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tr-TR"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tr-TR"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tr-TR"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tr-TR"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tr-TR"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tr-TR"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tr-TR"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tr-TR"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tr-TR"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tr-TR"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tr-TR"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tr-TR"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tr-TR"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tr-TR"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tr-TR"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tr-TR"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tr-TR"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tr-TR"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tr-TR"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tr-TR"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tr-TR"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tr-TR"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tr-TR"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tr-TR"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tr-TR"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tr-TR"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tr-TR"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tr-TR"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tr-TR"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tr-TR"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tr-TR"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tr-TR"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tr-TR"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tr-TR"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tr-TR"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tr-TR"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tr-TR"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tr-TR"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tr-TR"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tr-TR"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tr-TR"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tr-TR"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tr-TR"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tr-TR"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tr-TR"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tr-TR"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tr-TR"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tr-TR"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tr-TR"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tr-TR"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tr-TR"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tr-TR"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tr-TR"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tr-TR"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tr-TR"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tr-TR"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tr-TR"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tr-TR"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tr-TR"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tr-TR"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tr-TR"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tr-TR"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tr-TR"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tr-TR"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tr-TR"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tr-TR"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tr-TR"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tr-TR"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tr-TR"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tr-TR"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tr-TR"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tr-TR"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tr-TR"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tr-TR"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tr-TR"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tr-TR"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tr-TR"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tr-TR"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tr-TR"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tr-TR"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tr-TR"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tr-TR"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tr-TR"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tr-TR"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tr-TR"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tr-TR"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tr-TR"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tr-TR"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tr-TR"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tr-TR"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tr-TR"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tr-TR"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tr-TR"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tr-TR"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tr-TR"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tr-TR"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tr-TR"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tr-TR"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tr-TR"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tr-TR"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tr-TR"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tr-TR"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tr-TR"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tr-TR"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tr-TR"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tr-TR"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tr-TR"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tr-TR"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tr-TR"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tr-TR"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tr-TR"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tr-TR"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tr-TR"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tr-TR"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tr-TR"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tr-TR"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tr-TR"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tr-TR"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tr-TR"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tr-TR"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tr-TR"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tr-TR"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tr-TR"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tr-TR"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tr-TR"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tr-TR"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tr-TR"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tr-TR"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tr-TR"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tr-TR"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tr-TR"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tr-TR"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tr-TR"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tr-TR"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tr-TR"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tr-TR"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tr-TR"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tr-TR"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tr-TR"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tr-TR"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tr-TR"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tr-TR"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tr-TR"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tr-TR"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tr-TR"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tr-TR"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tr-TR"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tr-TR"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tr-TR"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tr-TR"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tr-TR"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tr-TR"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tr-TR"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tr-TR"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tr-TR"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tr-TR"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tr-TR"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tr-TR"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tr-TR"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tr-TR"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tr-TR"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tr-TR"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tr-TR"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tr-TR"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tr-TR"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tr-TR"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tr-TR"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tr-TR"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tr-TR"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tr-TR"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tr-TR"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tr-TR"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tr-TR"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tr-TR"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tr-TR"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tr-TR"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tr-TR"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tr-TR"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tr-TR"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tr-TR"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tr-TR"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tr-TR"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tr-TR"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tr-TR"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tr-TR"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tr-TR"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tr-TR"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tr-TR"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tr-TR"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tr-TR"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tr-TR"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tr-TR"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tr-TR"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tr-TR"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tr-TR"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tr-TR"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tr-TR"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tr-TR"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tr-TR"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tr-TR"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tr-TR"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tr-TR"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tr-TR"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tr-TR"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tr-TR"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tr-TR"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tr-TR"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tr-TR"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tr-TR"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tr-TR"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tr-TR"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tr-TR"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tr-TR"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tr-TR"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tr-TR"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tr-TR"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tr-TR"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tr-TR"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tr-TR"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tr-TR"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tr-TR"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tr-TR"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tr-TR"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tr-TR"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tr-TR"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tr-TR"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tr-TR"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tr-TR"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tr-TR"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tr-TR"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tr-TR"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tr-TR"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tr-TR"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tr-TR"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tr-TR"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tr-TR"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tr-TR"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tr-TR"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tr-TR"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tr-TR"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tr-TR"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tr-TR"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tr-TR"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tr-TR"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tr-TR"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tr-TR"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tr-TR"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tr-TR"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tr-TR"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tr-TR"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tr-TR"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tr-TR"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tr-TR"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tr-TR"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tr-TR"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tr-TR"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tr-TR"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tr-TR"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tr-TR"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tr-TR"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tr-TR"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tr-TR"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tr-TR"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tr-TR"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tr-TR"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tr-TR"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tr-TR"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tr-TR"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tr-TR"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tr-TR"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tr-TR"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tr-TR"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tr-TR"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tr-TR"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tr-TR"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tr-TR"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tr-TR"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tr-TR"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İş Modeli">
    <p:spTree>
      <p:nvGrpSpPr>
        <p:cNvPr id="1" name=""/>
        <p:cNvGrpSpPr/>
        <p:nvPr/>
      </p:nvGrpSpPr>
      <p:grpSpPr>
        <a:xfrm>
          <a:off x="0" y="0"/>
          <a:ext cx="0" cy="0"/>
          <a:chOff x="0" y="0"/>
          <a:chExt cx="0" cy="0"/>
        </a:xfrm>
      </p:grpSpPr>
      <p:sp>
        <p:nvSpPr>
          <p:cNvPr id="3" name="Dikdörtgen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8" name="Düz Bağlayıcı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tr-TR" noProof="0"/>
              <a:t>BAŞLIĞI DÜZENLEMEK İÇİN TIKLAYIN</a:t>
            </a:r>
          </a:p>
        </p:txBody>
      </p:sp>
      <p:sp>
        <p:nvSpPr>
          <p:cNvPr id="4" name="Tarih Yer Tutucusu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tr-TR" noProof="0"/>
              <a:t>1/7/20XX</a:t>
            </a:r>
          </a:p>
        </p:txBody>
      </p:sp>
      <p:sp>
        <p:nvSpPr>
          <p:cNvPr id="5" name="Alt Bilgi Yer Tutucusu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tr-TR" noProof="0" smtClean="0"/>
              <a:t>‹#›</a:t>
            </a:fld>
            <a:endParaRPr lang="tr-TR" noProof="0"/>
          </a:p>
        </p:txBody>
      </p:sp>
      <p:sp>
        <p:nvSpPr>
          <p:cNvPr id="13" name="İçerik Yer Tutucus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17" name="Metin Yer Tutucusu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19" name="İçerik Yer Tutucus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0" name="Metin Yer Tutucusu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2" name="İçerik Yer Tutucus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tr-TR" noProof="0"/>
              <a:t>simge</a:t>
            </a:r>
          </a:p>
        </p:txBody>
      </p:sp>
      <p:sp>
        <p:nvSpPr>
          <p:cNvPr id="23" name="Metin Yer Tutucusu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15" name="Metin Yer Tutucusu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2</a:t>
            </a:r>
          </a:p>
        </p:txBody>
      </p:sp>
      <p:sp>
        <p:nvSpPr>
          <p:cNvPr id="16" name="Metin Yer Tutucusu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3</a:t>
            </a:r>
          </a:p>
        </p:txBody>
      </p:sp>
      <p:sp>
        <p:nvSpPr>
          <p:cNvPr id="24" name="Metin Yer Tutucusu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tr-TR" noProof="0"/>
              <a:t>MADDE İŞARETİ 4</a:t>
            </a:r>
          </a:p>
        </p:txBody>
      </p:sp>
      <p:cxnSp>
        <p:nvCxnSpPr>
          <p:cNvPr id="10" name="Düz Bağlayıcı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Pazara genel bakış">
    <p:spTree>
      <p:nvGrpSpPr>
        <p:cNvPr id="1" name=""/>
        <p:cNvGrpSpPr/>
        <p:nvPr/>
      </p:nvGrpSpPr>
      <p:grpSpPr>
        <a:xfrm>
          <a:off x="0" y="0"/>
          <a:ext cx="0" cy="0"/>
          <a:chOff x="0" y="0"/>
          <a:chExt cx="0" cy="0"/>
        </a:xfrm>
      </p:grpSpPr>
      <p:sp>
        <p:nvSpPr>
          <p:cNvPr id="10" name="Dikdörtgen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cxnSp>
        <p:nvCxnSpPr>
          <p:cNvPr id="11" name="Düz Bağlayıcı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tr-TR" noProof="0"/>
              <a:t>Asıl başlık stilini düzenlemek için tıklayın</a:t>
            </a:r>
          </a:p>
        </p:txBody>
      </p:sp>
      <p:sp>
        <p:nvSpPr>
          <p:cNvPr id="6" name="Alt Bilgi Yer Tutucusu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tr-TR" noProof="0"/>
              <a:t>Sunum destesi başlığıaşlığı</a:t>
            </a:r>
          </a:p>
        </p:txBody>
      </p:sp>
      <p:sp>
        <p:nvSpPr>
          <p:cNvPr id="7" name="Slayt Numarası Yer Tutucusu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tr-TR" noProof="0" smtClean="0"/>
              <a:pPr/>
              <a:t>‹#›</a:t>
            </a:fld>
            <a:endParaRPr lang="tr-TR" noProof="0"/>
          </a:p>
        </p:txBody>
      </p:sp>
      <p:sp>
        <p:nvSpPr>
          <p:cNvPr id="16" name="Metin Yer Tutucusu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tr-TR" noProof="0"/>
              <a:t>1</a:t>
            </a:r>
          </a:p>
        </p:txBody>
      </p:sp>
      <p:sp>
        <p:nvSpPr>
          <p:cNvPr id="17" name="Metin Yer Tutucusu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tr-TR" noProof="0"/>
              <a:t>2</a:t>
            </a:r>
          </a:p>
        </p:txBody>
      </p:sp>
      <p:sp>
        <p:nvSpPr>
          <p:cNvPr id="18" name="Metin Yer Tutucusu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tr-TR" noProof="0"/>
              <a:t>3</a:t>
            </a:r>
          </a:p>
        </p:txBody>
      </p:sp>
      <p:sp>
        <p:nvSpPr>
          <p:cNvPr id="20" name="Metin Yer Tutucusu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tr-TR" noProof="0"/>
              <a:t>Bölüm Açıklaması</a:t>
            </a:r>
          </a:p>
        </p:txBody>
      </p:sp>
      <p:sp>
        <p:nvSpPr>
          <p:cNvPr id="21" name="Metin Yer Tutucusu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tr-TR" noProof="0"/>
              <a:t>Bölüm Açıklaması</a:t>
            </a:r>
          </a:p>
        </p:txBody>
      </p:sp>
      <p:sp>
        <p:nvSpPr>
          <p:cNvPr id="9" name="Metin Yer Tutucusu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tr-TR" noProof="0"/>
              <a:t>Bölüm Açıklaması</a:t>
            </a:r>
          </a:p>
        </p:txBody>
      </p:sp>
      <p:sp>
        <p:nvSpPr>
          <p:cNvPr id="24" name="Tarih Yer Tutucusu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tr-TR" noProof="0"/>
              <a:t>1/7/20XX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tr-TR" noProof="0"/>
              <a:t>ANA BAŞLIK STİLİNİ DÜZENLEMEK İÇİN TIKLAYIN</a:t>
            </a:r>
          </a:p>
        </p:txBody>
      </p:sp>
      <p:sp>
        <p:nvSpPr>
          <p:cNvPr id="3" name="Metin Yer Tutucusu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tr-TR" noProof="0"/>
              <a:t>1/7/20XX</a:t>
            </a:r>
          </a:p>
        </p:txBody>
      </p:sp>
      <p:sp>
        <p:nvSpPr>
          <p:cNvPr id="5" name="Alt Bilgi Yer Tutucusu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tr-TR" noProof="0"/>
              <a:t>Sunum destesi başlığıaşlığı</a:t>
            </a:r>
          </a:p>
        </p:txBody>
      </p:sp>
      <p:sp>
        <p:nvSpPr>
          <p:cNvPr id="6" name="Slayt Numarası Yer Tutucusu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tr-TR" noProof="0" smtClean="0"/>
              <a:pPr/>
              <a:t>‹#›</a:t>
            </a:fld>
            <a:endParaRPr lang="tr-T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0.pn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23.svg"/></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1.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183.png"/><Relationship Id="rId4" Type="http://schemas.openxmlformats.org/officeDocument/2006/relationships/image" Target="../media/image18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hyperlink" Target="https://physionet.org/content/eegmmidb/1.0.0/"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hyperlink" Target="https://physionet.org/content/eegmmidb/1.0.0/" TargetMode="External"/><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hyperlink" Target="https://physionet.org/content/eegmmidb/1.0.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0.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46.png"/><Relationship Id="rId4" Type="http://schemas.openxmlformats.org/officeDocument/2006/relationships/image" Target="../media/image21.svg"/><Relationship Id="rId9" Type="http://schemas.microsoft.com/office/2017/06/relationships/model3d" Target="../media/model3d1.glb"/></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0.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image" Target="../media/image49.png"/><Relationship Id="rId5" Type="http://schemas.openxmlformats.org/officeDocument/2006/relationships/image" Target="../media/image22.png"/><Relationship Id="rId10" Type="http://schemas.openxmlformats.org/officeDocument/2006/relationships/image" Target="../media/image53.png"/><Relationship Id="rId4" Type="http://schemas.openxmlformats.org/officeDocument/2006/relationships/image" Target="../media/image21.sv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0.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58.png"/><Relationship Id="rId4" Type="http://schemas.openxmlformats.org/officeDocument/2006/relationships/image" Target="../media/image21.sv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60.png"/><Relationship Id="rId4" Type="http://schemas.openxmlformats.org/officeDocument/2006/relationships/image" Target="../media/image21.sv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62.png"/><Relationship Id="rId4" Type="http://schemas.openxmlformats.org/officeDocument/2006/relationships/image" Target="../media/image21.svg"/><Relationship Id="rId9" Type="http://schemas.openxmlformats.org/officeDocument/2006/relationships/image" Target="../media/image61.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64.png"/><Relationship Id="rId4" Type="http://schemas.openxmlformats.org/officeDocument/2006/relationships/image" Target="../media/image21.svg"/><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0.png"/><Relationship Id="rId7"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0.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70.png"/><Relationship Id="rId4" Type="http://schemas.openxmlformats.org/officeDocument/2006/relationships/image" Target="../media/image21.svg"/><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png"/><Relationship Id="rId7"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74.png"/><Relationship Id="rId4" Type="http://schemas.openxmlformats.org/officeDocument/2006/relationships/image" Target="../media/image21.sv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0.png"/><Relationship Id="rId7"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78.png"/><Relationship Id="rId4" Type="http://schemas.openxmlformats.org/officeDocument/2006/relationships/image" Target="../media/image21.svg"/><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781.png"/><Relationship Id="rId4" Type="http://schemas.openxmlformats.org/officeDocument/2006/relationships/image" Target="../media/image21.svg"/><Relationship Id="rId9"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0.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0.xml"/><Relationship Id="rId16" Type="http://schemas.openxmlformats.org/officeDocument/2006/relationships/image" Target="../media/image83.svg"/><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3.xml"/><Relationship Id="rId5" Type="http://schemas.openxmlformats.org/officeDocument/2006/relationships/image" Target="../media/image22.png"/><Relationship Id="rId15" Type="http://schemas.openxmlformats.org/officeDocument/2006/relationships/image" Target="../media/image8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2.xml"/><Relationship Id="rId14" Type="http://schemas.openxmlformats.org/officeDocument/2006/relationships/image" Target="../media/image81.sv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84.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5.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4.xml"/><Relationship Id="rId14" Type="http://schemas.openxmlformats.org/officeDocument/2006/relationships/image" Target="../media/image85.png"/></Relationships>
</file>

<file path=ppt/slides/_rels/slide42.xml.rels><?xml version="1.0" encoding="UTF-8" standalone="yes"?>
<Relationships xmlns="http://schemas.openxmlformats.org/package/2006/relationships"><Relationship Id="rId13" Type="http://schemas.openxmlformats.org/officeDocument/2006/relationships/image" Target="../media/image86.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6.xml"/><Relationship Id="rId11" Type="http://schemas.openxmlformats.org/officeDocument/2006/relationships/customXml" Target="../ink/ink7.xml"/><Relationship Id="rId5" Type="http://schemas.openxmlformats.org/officeDocument/2006/relationships/customXml" Target="../ink/ink6.xml"/><Relationship Id="rId10" Type="http://schemas.openxmlformats.org/officeDocument/2006/relationships/image" Target="../media/image78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6.xml"/><Relationship Id="rId11" Type="http://schemas.openxmlformats.org/officeDocument/2006/relationships/customXml" Target="../ink/ink9.xml"/><Relationship Id="rId5" Type="http://schemas.openxmlformats.org/officeDocument/2006/relationships/customXml" Target="../ink/ink8.xml"/><Relationship Id="rId10" Type="http://schemas.openxmlformats.org/officeDocument/2006/relationships/image" Target="../media/image78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3" Type="http://schemas.openxmlformats.org/officeDocument/2006/relationships/image" Target="../media/image87.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6.xml"/><Relationship Id="rId11" Type="http://schemas.openxmlformats.org/officeDocument/2006/relationships/customXml" Target="../ink/ink11.xml"/><Relationship Id="rId5" Type="http://schemas.openxmlformats.org/officeDocument/2006/relationships/customXml" Target="../ink/ink10.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88.png"/></Relationships>
</file>

<file path=ppt/slides/_rels/slide45.xml.rels><?xml version="1.0" encoding="UTF-8" standalone="yes"?>
<Relationships xmlns="http://schemas.openxmlformats.org/package/2006/relationships"><Relationship Id="rId13" Type="http://schemas.openxmlformats.org/officeDocument/2006/relationships/image" Target="../media/image89.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6.xml"/><Relationship Id="rId11" Type="http://schemas.openxmlformats.org/officeDocument/2006/relationships/customXml" Target="../ink/ink13.xml"/><Relationship Id="rId5" Type="http://schemas.openxmlformats.org/officeDocument/2006/relationships/customXml" Target="../ink/ink12.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90.png"/></Relationships>
</file>

<file path=ppt/slides/_rels/slide46.xml.rels><?xml version="1.0" encoding="UTF-8" standalone="yes"?>
<Relationships xmlns="http://schemas.openxmlformats.org/package/2006/relationships"><Relationship Id="rId13" Type="http://schemas.openxmlformats.org/officeDocument/2006/relationships/image" Target="../media/image91.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6.xml"/><Relationship Id="rId11" Type="http://schemas.openxmlformats.org/officeDocument/2006/relationships/customXml" Target="../ink/ink15.xml"/><Relationship Id="rId5" Type="http://schemas.openxmlformats.org/officeDocument/2006/relationships/customXml" Target="../ink/ink14.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92.png"/></Relationships>
</file>

<file path=ppt/slides/_rels/slide47.xml.rels><?xml version="1.0" encoding="UTF-8" standalone="yes"?>
<Relationships xmlns="http://schemas.openxmlformats.org/package/2006/relationships"><Relationship Id="rId13" Type="http://schemas.openxmlformats.org/officeDocument/2006/relationships/image" Target="../media/image93.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6.xml"/><Relationship Id="rId11" Type="http://schemas.openxmlformats.org/officeDocument/2006/relationships/customXml" Target="../ink/ink17.xml"/><Relationship Id="rId5" Type="http://schemas.openxmlformats.org/officeDocument/2006/relationships/customXml" Target="../ink/ink16.xml"/><Relationship Id="rId10" Type="http://schemas.openxmlformats.org/officeDocument/2006/relationships/image" Target="../media/image78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3" Type="http://schemas.openxmlformats.org/officeDocument/2006/relationships/image" Target="../media/image94.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 Id="rId11" Type="http://schemas.openxmlformats.org/officeDocument/2006/relationships/customXml" Target="../ink/ink19.xml"/><Relationship Id="rId5" Type="http://schemas.openxmlformats.org/officeDocument/2006/relationships/customXml" Target="../ink/ink18.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13" Type="http://schemas.openxmlformats.org/officeDocument/2006/relationships/image" Target="../media/image96.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6.xml"/><Relationship Id="rId11" Type="http://schemas.openxmlformats.org/officeDocument/2006/relationships/customXml" Target="../ink/ink21.xml"/><Relationship Id="rId5" Type="http://schemas.openxmlformats.org/officeDocument/2006/relationships/customXml" Target="../ink/ink20.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svg"/><Relationship Id="rId1" Type="http://schemas.openxmlformats.org/officeDocument/2006/relationships/slideLayout" Target="../slideLayouts/slideLayout6.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slides/_rels/slide50.xml.rels><?xml version="1.0" encoding="UTF-8" standalone="yes"?>
<Relationships xmlns="http://schemas.openxmlformats.org/package/2006/relationships"><Relationship Id="rId13" Type="http://schemas.openxmlformats.org/officeDocument/2006/relationships/image" Target="../media/image98.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6.xml"/><Relationship Id="rId11" Type="http://schemas.openxmlformats.org/officeDocument/2006/relationships/customXml" Target="../ink/ink23.xml"/><Relationship Id="rId5" Type="http://schemas.openxmlformats.org/officeDocument/2006/relationships/customXml" Target="../ink/ink22.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99.png"/></Relationships>
</file>

<file path=ppt/slides/_rels/slide51.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svg"/><Relationship Id="rId26" Type="http://schemas.openxmlformats.org/officeDocument/2006/relationships/customXml" Target="../ink/ink30.xml"/><Relationship Id="rId3" Type="http://schemas.openxmlformats.org/officeDocument/2006/relationships/image" Target="../media/image65.png"/><Relationship Id="rId21" Type="http://schemas.openxmlformats.org/officeDocument/2006/relationships/customXml" Target="../ink/ink26.xml"/><Relationship Id="rId34" Type="http://schemas.openxmlformats.org/officeDocument/2006/relationships/image" Target="../media/image109.png"/><Relationship Id="rId12" Type="http://schemas.openxmlformats.org/officeDocument/2006/relationships/image" Target="../media/image79.png"/><Relationship Id="rId17" Type="http://schemas.openxmlformats.org/officeDocument/2006/relationships/image" Target="../media/image104.png"/><Relationship Id="rId25" Type="http://schemas.openxmlformats.org/officeDocument/2006/relationships/customXml" Target="../ink/ink29.xml"/><Relationship Id="rId33" Type="http://schemas.openxmlformats.org/officeDocument/2006/relationships/customXml" Target="../ink/ink33.xml"/><Relationship Id="rId2" Type="http://schemas.openxmlformats.org/officeDocument/2006/relationships/notesSlide" Target="../notesSlides/notesSlide51.xml"/><Relationship Id="rId16" Type="http://schemas.openxmlformats.org/officeDocument/2006/relationships/image" Target="../media/image103.svg"/><Relationship Id="rId20" Type="http://schemas.openxmlformats.org/officeDocument/2006/relationships/image" Target="../media/image107.svg"/><Relationship Id="rId29" Type="http://schemas.openxmlformats.org/officeDocument/2006/relationships/image" Target="../media/image108.png"/><Relationship Id="rId1" Type="http://schemas.openxmlformats.org/officeDocument/2006/relationships/slideLayout" Target="../slideLayouts/slideLayout6.xml"/><Relationship Id="rId11" Type="http://schemas.openxmlformats.org/officeDocument/2006/relationships/customXml" Target="../ink/ink25.xml"/><Relationship Id="rId24" Type="http://schemas.openxmlformats.org/officeDocument/2006/relationships/customXml" Target="../ink/ink28.xml"/><Relationship Id="rId32" Type="http://schemas.openxmlformats.org/officeDocument/2006/relationships/image" Target="../media/image111.svg"/><Relationship Id="rId37" Type="http://schemas.openxmlformats.org/officeDocument/2006/relationships/customXml" Target="../ink/ink36.xml"/><Relationship Id="rId5" Type="http://schemas.openxmlformats.org/officeDocument/2006/relationships/customXml" Target="../ink/ink24.xml"/><Relationship Id="rId15" Type="http://schemas.openxmlformats.org/officeDocument/2006/relationships/image" Target="../media/image102.png"/><Relationship Id="rId23" Type="http://schemas.openxmlformats.org/officeDocument/2006/relationships/customXml" Target="../ink/ink27.xml"/><Relationship Id="rId28" Type="http://schemas.openxmlformats.org/officeDocument/2006/relationships/customXml" Target="../ink/ink32.xml"/><Relationship Id="rId36" Type="http://schemas.openxmlformats.org/officeDocument/2006/relationships/customXml" Target="../ink/ink35.xml"/><Relationship Id="rId10" Type="http://schemas.openxmlformats.org/officeDocument/2006/relationships/image" Target="../media/image780.png"/><Relationship Id="rId19" Type="http://schemas.openxmlformats.org/officeDocument/2006/relationships/image" Target="../media/image106.png"/><Relationship Id="rId31" Type="http://schemas.openxmlformats.org/officeDocument/2006/relationships/image" Target="../media/image110.png"/><Relationship Id="rId4" Type="http://schemas.openxmlformats.org/officeDocument/2006/relationships/image" Target="../media/image49.png"/><Relationship Id="rId14" Type="http://schemas.openxmlformats.org/officeDocument/2006/relationships/image" Target="../media/image101.svg"/><Relationship Id="rId22" Type="http://schemas.openxmlformats.org/officeDocument/2006/relationships/image" Target="../media/image1040.png"/><Relationship Id="rId27" Type="http://schemas.openxmlformats.org/officeDocument/2006/relationships/customXml" Target="../ink/ink31.xml"/><Relationship Id="rId30" Type="http://schemas.openxmlformats.org/officeDocument/2006/relationships/image" Target="../media/image109.svg"/><Relationship Id="rId35" Type="http://schemas.openxmlformats.org/officeDocument/2006/relationships/customXml" Target="../ink/ink34.xml"/></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2.png"/><Relationship Id="rId18" Type="http://schemas.openxmlformats.org/officeDocument/2006/relationships/customXml" Target="../ink/ink42.xml"/><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17" Type="http://schemas.openxmlformats.org/officeDocument/2006/relationships/customXml" Target="../ink/ink41.xml"/><Relationship Id="rId2" Type="http://schemas.openxmlformats.org/officeDocument/2006/relationships/notesSlide" Target="../notesSlides/notesSlide52.xml"/><Relationship Id="rId16" Type="http://schemas.openxmlformats.org/officeDocument/2006/relationships/customXml" Target="../ink/ink40.xml"/><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38.xml"/><Relationship Id="rId5" Type="http://schemas.openxmlformats.org/officeDocument/2006/relationships/image" Target="../media/image22.png"/><Relationship Id="rId15" Type="http://schemas.openxmlformats.org/officeDocument/2006/relationships/image" Target="../media/image1040.png"/><Relationship Id="rId10" Type="http://schemas.openxmlformats.org/officeDocument/2006/relationships/image" Target="../media/image780.png"/><Relationship Id="rId19" Type="http://schemas.openxmlformats.org/officeDocument/2006/relationships/image" Target="../media/image113.png"/><Relationship Id="rId4" Type="http://schemas.openxmlformats.org/officeDocument/2006/relationships/image" Target="../media/image21.svg"/><Relationship Id="rId9" Type="http://schemas.openxmlformats.org/officeDocument/2006/relationships/customXml" Target="../ink/ink37.xml"/><Relationship Id="rId14" Type="http://schemas.openxmlformats.org/officeDocument/2006/relationships/customXml" Target="../ink/ink39.xml"/></Relationships>
</file>

<file path=ppt/slides/_rels/slide53.xml.rels><?xml version="1.0" encoding="UTF-8" standalone="yes"?>
<Relationships xmlns="http://schemas.openxmlformats.org/package/2006/relationships"><Relationship Id="rId13" Type="http://schemas.openxmlformats.org/officeDocument/2006/relationships/image" Target="../media/image115.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6.xml"/><Relationship Id="rId11" Type="http://schemas.openxmlformats.org/officeDocument/2006/relationships/customXml" Target="../ink/ink44.xml"/><Relationship Id="rId5" Type="http://schemas.openxmlformats.org/officeDocument/2006/relationships/customXml" Target="../ink/ink43.xml"/><Relationship Id="rId10" Type="http://schemas.openxmlformats.org/officeDocument/2006/relationships/image" Target="../media/image78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6.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46.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45.xml"/></Relationships>
</file>

<file path=ppt/slides/_rels/slide55.xml.rels><?xml version="1.0" encoding="UTF-8" standalone="yes"?>
<Relationships xmlns="http://schemas.openxmlformats.org/package/2006/relationships"><Relationship Id="rId13" Type="http://schemas.openxmlformats.org/officeDocument/2006/relationships/image" Target="../media/image117.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6.xml"/><Relationship Id="rId11" Type="http://schemas.openxmlformats.org/officeDocument/2006/relationships/customXml" Target="../ink/ink48.xml"/><Relationship Id="rId5" Type="http://schemas.openxmlformats.org/officeDocument/2006/relationships/customXml" Target="../ink/ink47.xml"/><Relationship Id="rId10" Type="http://schemas.openxmlformats.org/officeDocument/2006/relationships/image" Target="../media/image78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3" Type="http://schemas.openxmlformats.org/officeDocument/2006/relationships/image" Target="../media/image118.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6.xml"/><Relationship Id="rId11" Type="http://schemas.openxmlformats.org/officeDocument/2006/relationships/customXml" Target="../ink/ink50.xml"/><Relationship Id="rId5" Type="http://schemas.openxmlformats.org/officeDocument/2006/relationships/customXml" Target="../ink/ink49.xml"/><Relationship Id="rId10" Type="http://schemas.openxmlformats.org/officeDocument/2006/relationships/image" Target="../media/image780.png"/><Relationship Id="rId4" Type="http://schemas.openxmlformats.org/officeDocument/2006/relationships/image" Target="../media/image49.png"/><Relationship Id="rId14" Type="http://schemas.openxmlformats.org/officeDocument/2006/relationships/image" Target="../media/image119.png"/></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0.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52.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51.xml"/><Relationship Id="rId14" Type="http://schemas.openxmlformats.org/officeDocument/2006/relationships/image" Target="../media/image121.png"/></Relationships>
</file>

<file path=ppt/slides/_rels/slide5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2.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54.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53.xml"/></Relationships>
</file>

<file path=ppt/slides/_rels/slide5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3.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56.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5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0.xml.rels><?xml version="1.0" encoding="UTF-8" standalone="yes"?>
<Relationships xmlns="http://schemas.openxmlformats.org/package/2006/relationships"><Relationship Id="rId13" Type="http://schemas.openxmlformats.org/officeDocument/2006/relationships/image" Target="../media/image124.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6.xml"/><Relationship Id="rId11" Type="http://schemas.openxmlformats.org/officeDocument/2006/relationships/customXml" Target="../ink/ink58.xml"/><Relationship Id="rId5" Type="http://schemas.openxmlformats.org/officeDocument/2006/relationships/customXml" Target="../ink/ink57.xml"/><Relationship Id="rId10" Type="http://schemas.openxmlformats.org/officeDocument/2006/relationships/image" Target="../media/image78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13" Type="http://schemas.openxmlformats.org/officeDocument/2006/relationships/image" Target="../media/image125.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6.xml"/><Relationship Id="rId11" Type="http://schemas.openxmlformats.org/officeDocument/2006/relationships/customXml" Target="../ink/ink60.xml"/><Relationship Id="rId5" Type="http://schemas.openxmlformats.org/officeDocument/2006/relationships/customXml" Target="../ink/ink59.xml"/><Relationship Id="rId10" Type="http://schemas.openxmlformats.org/officeDocument/2006/relationships/image" Target="../media/image78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3" Type="http://schemas.openxmlformats.org/officeDocument/2006/relationships/image" Target="../media/image126.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6.xml"/><Relationship Id="rId11" Type="http://schemas.openxmlformats.org/officeDocument/2006/relationships/customXml" Target="../ink/ink62.xml"/><Relationship Id="rId5" Type="http://schemas.openxmlformats.org/officeDocument/2006/relationships/customXml" Target="../ink/ink61.xml"/><Relationship Id="rId10" Type="http://schemas.openxmlformats.org/officeDocument/2006/relationships/image" Target="../media/image78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7.jpe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64.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63.xml"/></Relationships>
</file>

<file path=ppt/slides/_rels/slide6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8.png"/><Relationship Id="rId3" Type="http://schemas.openxmlformats.org/officeDocument/2006/relationships/image" Target="../media/image20.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customXml" Target="../ink/ink66.xml"/><Relationship Id="rId5" Type="http://schemas.openxmlformats.org/officeDocument/2006/relationships/image" Target="../media/image22.png"/><Relationship Id="rId10" Type="http://schemas.openxmlformats.org/officeDocument/2006/relationships/image" Target="../media/image780.png"/><Relationship Id="rId4" Type="http://schemas.openxmlformats.org/officeDocument/2006/relationships/image" Target="../media/image21.svg"/><Relationship Id="rId9" Type="http://schemas.openxmlformats.org/officeDocument/2006/relationships/customXml" Target="../ink/ink65.xml"/><Relationship Id="rId14" Type="http://schemas.openxmlformats.org/officeDocument/2006/relationships/image" Target="../media/image129.png"/></Relationships>
</file>

<file path=ppt/slides/_rels/slide65.xml.rels><?xml version="1.0" encoding="UTF-8" standalone="yes"?>
<Relationships xmlns="http://schemas.openxmlformats.org/package/2006/relationships"><Relationship Id="rId13" Type="http://schemas.openxmlformats.org/officeDocument/2006/relationships/image" Target="../media/image130.png"/><Relationship Id="rId3"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6.xml"/><Relationship Id="rId11" Type="http://schemas.openxmlformats.org/officeDocument/2006/relationships/customXml" Target="../ink/ink68.xml"/><Relationship Id="rId5" Type="http://schemas.openxmlformats.org/officeDocument/2006/relationships/customXml" Target="../ink/ink67.xml"/><Relationship Id="rId10" Type="http://schemas.openxmlformats.org/officeDocument/2006/relationships/image" Target="../media/image78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7.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20.png"/><Relationship Id="rId7"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8.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20.png"/><Relationship Id="rId7"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0.png"/><Relationship Id="rId7"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0.png"/><Relationship Id="rId7"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20.png"/><Relationship Id="rId7"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49.png"/></Relationships>
</file>

<file path=ppt/slides/_rels/slide7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0.png"/><Relationship Id="rId7" Type="http://schemas.openxmlformats.org/officeDocument/2006/relationships/image" Target="../media/image141.jpe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41.jpeg"/><Relationship Id="rId7"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45.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1.jpeg"/><Relationship Id="rId7" Type="http://schemas.openxmlformats.org/officeDocument/2006/relationships/image" Target="../media/image23.sv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147.svg"/><Relationship Id="rId4" Type="http://schemas.openxmlformats.org/officeDocument/2006/relationships/image" Target="../media/image20.png"/><Relationship Id="rId9"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8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1.jpeg"/><Relationship Id="rId7" Type="http://schemas.openxmlformats.org/officeDocument/2006/relationships/image" Target="../media/image23.sv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51.png"/></Relationships>
</file>

<file path=ppt/slides/_rels/slide8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1.jpeg"/><Relationship Id="rId7" Type="http://schemas.openxmlformats.org/officeDocument/2006/relationships/image" Target="../media/image23.sv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1.jpeg"/><Relationship Id="rId7" Type="http://schemas.openxmlformats.org/officeDocument/2006/relationships/image" Target="../media/image23.sv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155.png"/></Relationships>
</file>

<file path=ppt/slides/_rels/slide9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7.xml"/><Relationship Id="rId1" Type="http://schemas.openxmlformats.org/officeDocument/2006/relationships/slideLayout" Target="../slideLayouts/slideLayout15.xml"/><Relationship Id="rId4" Type="http://schemas.openxmlformats.org/officeDocument/2006/relationships/image" Target="../media/image164.svg"/></Relationships>
</file>

<file path=ppt/slides/_rels/slide9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9.xml.rels><?xml version="1.0" encoding="UTF-8" standalone="yes"?>
<Relationships xmlns="http://schemas.openxmlformats.org/package/2006/relationships"><Relationship Id="rId8" Type="http://schemas.openxmlformats.org/officeDocument/2006/relationships/image" Target="../media/image171.svg"/><Relationship Id="rId13" Type="http://schemas.openxmlformats.org/officeDocument/2006/relationships/image" Target="../media/image176.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169.sv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svg"/><Relationship Id="rId9" Type="http://schemas.openxmlformats.org/officeDocument/2006/relationships/image" Target="../media/image172.png"/><Relationship Id="rId14" Type="http://schemas.openxmlformats.org/officeDocument/2006/relationships/image" Target="../media/image17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lt Başlık 2">
            <a:extLst>
              <a:ext uri="{FF2B5EF4-FFF2-40B4-BE49-F238E27FC236}">
                <a16:creationId xmlns:a16="http://schemas.microsoft.com/office/drawing/2014/main" id="{B1DFF4FF-96BE-9147-96D1-A240ED566CE1}"/>
              </a:ext>
            </a:extLst>
          </p:cNvPr>
          <p:cNvSpPr>
            <a:spLocks noGrp="1"/>
          </p:cNvSpPr>
          <p:nvPr>
            <p:ph type="subTitle" idx="1"/>
          </p:nvPr>
        </p:nvSpPr>
        <p:spPr>
          <a:xfrm>
            <a:off x="6437376" y="4249767"/>
            <a:ext cx="4379976" cy="613370"/>
          </a:xfrm>
        </p:spPr>
        <p:txBody>
          <a:bodyPr rtlCol="0"/>
          <a:lstStyle/>
          <a:p>
            <a:pPr rtl="0"/>
            <a:r>
              <a:rPr lang="tr-TR"/>
              <a:t>Demek Şimşek</a:t>
            </a:r>
          </a:p>
        </p:txBody>
      </p:sp>
      <p:sp>
        <p:nvSpPr>
          <p:cNvPr id="5" name="Başlık 4">
            <a:extLst>
              <a:ext uri="{FF2B5EF4-FFF2-40B4-BE49-F238E27FC236}">
                <a16:creationId xmlns:a16="http://schemas.microsoft.com/office/drawing/2014/main" id="{99EBEBAD-1094-4C00-ACF6-231215C4890D}"/>
              </a:ext>
            </a:extLst>
          </p:cNvPr>
          <p:cNvSpPr>
            <a:spLocks noGrp="1"/>
          </p:cNvSpPr>
          <p:nvPr>
            <p:ph type="ctrTitle"/>
          </p:nvPr>
        </p:nvSpPr>
        <p:spPr/>
        <p:txBody>
          <a:bodyPr/>
          <a:lstStyle/>
          <a:p>
            <a:r>
              <a:rPr lang="tr-TR"/>
              <a:t> </a:t>
            </a:r>
          </a:p>
        </p:txBody>
      </p:sp>
      <p:sp>
        <p:nvSpPr>
          <p:cNvPr id="28" name="Dikdörtgen 27">
            <a:extLst>
              <a:ext uri="{FF2B5EF4-FFF2-40B4-BE49-F238E27FC236}">
                <a16:creationId xmlns:a16="http://schemas.microsoft.com/office/drawing/2014/main" id="{7EDE76C4-F71F-4F49-833B-DD837D3F1AF1}"/>
              </a:ext>
            </a:extLst>
          </p:cNvPr>
          <p:cNvSpPr/>
          <p:nvPr/>
        </p:nvSpPr>
        <p:spPr>
          <a:xfrm>
            <a:off x="93306" y="115047"/>
            <a:ext cx="11980505" cy="6627905"/>
          </a:xfrm>
          <a:prstGeom prst="rect">
            <a:avLst/>
          </a:prstGeom>
          <a:solidFill>
            <a:schemeClr val="bg1"/>
          </a:solidFill>
          <a:ln w="57150">
            <a:solidFill>
              <a:srgbClr val="468C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9" name="Başlık 8">
            <a:extLst>
              <a:ext uri="{FF2B5EF4-FFF2-40B4-BE49-F238E27FC236}">
                <a16:creationId xmlns:a16="http://schemas.microsoft.com/office/drawing/2014/main" id="{C9E40A32-513E-48B5-907A-907865BF5466}"/>
              </a:ext>
            </a:extLst>
          </p:cNvPr>
          <p:cNvSpPr txBox="1">
            <a:spLocks/>
          </p:cNvSpPr>
          <p:nvPr/>
        </p:nvSpPr>
        <p:spPr>
          <a:xfrm>
            <a:off x="2166385" y="1248602"/>
            <a:ext cx="7235810" cy="2799418"/>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600">
                <a:solidFill>
                  <a:schemeClr val="tx2">
                    <a:lumMod val="90000"/>
                    <a:lumOff val="10000"/>
                  </a:schemeClr>
                </a:solidFill>
                <a:effectLst>
                  <a:outerShdw blurRad="38100" dist="38100" dir="2700000" algn="tl">
                    <a:srgbClr val="000000">
                      <a:alpha val="43137"/>
                    </a:srgbClr>
                  </a:outerShdw>
                </a:effectLst>
              </a:rPr>
              <a:t>FENERBAHÇE ÜNİVERSİTESİ</a:t>
            </a:r>
          </a:p>
          <a:p>
            <a:pPr algn="ctr"/>
            <a:r>
              <a:rPr lang="tr-TR" sz="4300">
                <a:solidFill>
                  <a:schemeClr val="tx2">
                    <a:lumMod val="90000"/>
                    <a:lumOff val="10000"/>
                  </a:schemeClr>
                </a:solidFill>
                <a:effectLst>
                  <a:outerShdw blurRad="38100" dist="38100" dir="2700000" algn="tl">
                    <a:srgbClr val="000000">
                      <a:alpha val="43137"/>
                    </a:srgbClr>
                  </a:outerShdw>
                </a:effectLst>
              </a:rPr>
              <a:t>EEG SİGNAL PROCESSİNG</a:t>
            </a:r>
            <a:br>
              <a:rPr lang="tr-TR" sz="4000">
                <a:solidFill>
                  <a:schemeClr val="tx2">
                    <a:lumMod val="90000"/>
                    <a:lumOff val="10000"/>
                  </a:schemeClr>
                </a:solidFill>
                <a:effectLst>
                  <a:outerShdw blurRad="38100" dist="38100" dir="2700000" algn="tl">
                    <a:srgbClr val="000000">
                      <a:alpha val="43137"/>
                    </a:srgbClr>
                  </a:outerShdw>
                </a:effectLst>
              </a:rPr>
            </a:br>
            <a:r>
              <a:rPr lang="tr-TR" sz="2100">
                <a:solidFill>
                  <a:schemeClr val="tx2">
                    <a:lumMod val="90000"/>
                    <a:lumOff val="10000"/>
                  </a:schemeClr>
                </a:solidFill>
                <a:effectLst>
                  <a:outerShdw blurRad="38100" dist="38100" dir="2700000" algn="tl">
                    <a:srgbClr val="000000">
                      <a:alpha val="43137"/>
                    </a:srgbClr>
                  </a:outerShdw>
                </a:effectLst>
              </a:rPr>
              <a:t>EEG Motor Hareketi/Görüntü Veri Kümesi</a:t>
            </a:r>
          </a:p>
          <a:p>
            <a:pPr algn="ctr"/>
            <a:endParaRPr lang="tr-TR" sz="2100">
              <a:solidFill>
                <a:schemeClr val="tx2">
                  <a:lumMod val="90000"/>
                  <a:lumOff val="10000"/>
                </a:schemeClr>
              </a:solidFill>
              <a:effectLst>
                <a:outerShdw blurRad="38100" dist="38100" dir="2700000" algn="tl">
                  <a:srgbClr val="000000">
                    <a:alpha val="43137"/>
                  </a:srgbClr>
                </a:outerShdw>
              </a:effectLst>
            </a:endParaRPr>
          </a:p>
          <a:p>
            <a:pPr algn="ctr"/>
            <a:r>
              <a:rPr lang="tr-TR" sz="1600">
                <a:solidFill>
                  <a:schemeClr val="tx2">
                    <a:lumMod val="90000"/>
                    <a:lumOff val="10000"/>
                  </a:schemeClr>
                </a:solidFill>
                <a:effectLst>
                  <a:outerShdw blurRad="38100" dist="38100" dir="2700000" algn="tl">
                    <a:srgbClr val="000000">
                      <a:alpha val="43137"/>
                    </a:srgbClr>
                  </a:outerShdw>
                </a:effectLst>
              </a:rPr>
              <a:t>BİYOMEDİKAL Sinyal işleme – COMP438</a:t>
            </a:r>
          </a:p>
          <a:p>
            <a:pPr algn="ctr"/>
            <a:r>
              <a:rPr lang="tr-TR" sz="1600">
                <a:solidFill>
                  <a:schemeClr val="tx2">
                    <a:lumMod val="90000"/>
                    <a:lumOff val="10000"/>
                  </a:schemeClr>
                </a:solidFill>
                <a:effectLst>
                  <a:outerShdw blurRad="38100" dist="38100" dir="2700000" algn="tl">
                    <a:srgbClr val="000000">
                      <a:alpha val="43137"/>
                    </a:srgbClr>
                  </a:outerShdw>
                </a:effectLst>
              </a:rPr>
              <a:t>Dönem projesi</a:t>
            </a:r>
          </a:p>
        </p:txBody>
      </p:sp>
      <p:pic>
        <p:nvPicPr>
          <p:cNvPr id="30" name="Resim 29">
            <a:extLst>
              <a:ext uri="{FF2B5EF4-FFF2-40B4-BE49-F238E27FC236}">
                <a16:creationId xmlns:a16="http://schemas.microsoft.com/office/drawing/2014/main" id="{84DE3C67-462B-46A6-BA2E-3DB4621FB66E}"/>
              </a:ext>
            </a:extLst>
          </p:cNvPr>
          <p:cNvPicPr>
            <a:picLocks noChangeAspect="1"/>
          </p:cNvPicPr>
          <p:nvPr/>
        </p:nvPicPr>
        <p:blipFill>
          <a:blip r:embed="rId3"/>
          <a:stretch>
            <a:fillRect/>
          </a:stretch>
        </p:blipFill>
        <p:spPr>
          <a:xfrm>
            <a:off x="4849201" y="271505"/>
            <a:ext cx="1870179" cy="845279"/>
          </a:xfrm>
          <a:prstGeom prst="rect">
            <a:avLst/>
          </a:prstGeom>
        </p:spPr>
      </p:pic>
      <p:sp>
        <p:nvSpPr>
          <p:cNvPr id="10" name="Dikdörtgen 9">
            <a:extLst>
              <a:ext uri="{FF2B5EF4-FFF2-40B4-BE49-F238E27FC236}">
                <a16:creationId xmlns:a16="http://schemas.microsoft.com/office/drawing/2014/main" id="{B0E177B1-BAB7-41F4-A868-319AD5E7C26D}"/>
              </a:ext>
            </a:extLst>
          </p:cNvPr>
          <p:cNvSpPr/>
          <p:nvPr/>
        </p:nvSpPr>
        <p:spPr>
          <a:xfrm>
            <a:off x="270222" y="6304866"/>
            <a:ext cx="2627024" cy="316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a:ln>
                  <a:solidFill>
                    <a:schemeClr val="bg1"/>
                  </a:solidFill>
                </a:ln>
                <a:solidFill>
                  <a:srgbClr val="468C8A"/>
                </a:solidFill>
                <a:latin typeface="+mj-lt"/>
              </a:rPr>
              <a:t>TARİH: 09.05.2023</a:t>
            </a:r>
          </a:p>
        </p:txBody>
      </p:sp>
      <p:sp>
        <p:nvSpPr>
          <p:cNvPr id="9" name="Dikdörtgen 8">
            <a:extLst>
              <a:ext uri="{FF2B5EF4-FFF2-40B4-BE49-F238E27FC236}">
                <a16:creationId xmlns:a16="http://schemas.microsoft.com/office/drawing/2014/main" id="{B4712BE3-E69C-465B-804A-32AF9B837FFE}"/>
              </a:ext>
            </a:extLst>
          </p:cNvPr>
          <p:cNvSpPr/>
          <p:nvPr/>
        </p:nvSpPr>
        <p:spPr>
          <a:xfrm>
            <a:off x="2519365" y="4907975"/>
            <a:ext cx="3246825" cy="694934"/>
          </a:xfrm>
          <a:prstGeom prst="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a:solidFill>
                  <a:schemeClr val="tx2">
                    <a:lumMod val="90000"/>
                    <a:lumOff val="10000"/>
                  </a:schemeClr>
                </a:solidFill>
                <a:latin typeface="Roboto" panose="02000000000000000000" pitchFamily="2" charset="0"/>
              </a:rPr>
              <a:t>Dr. Öğr. Üyesi Gazi AKGÜN</a:t>
            </a:r>
            <a:endParaRPr lang="tr-TR">
              <a:solidFill>
                <a:schemeClr val="tx2">
                  <a:lumMod val="90000"/>
                  <a:lumOff val="10000"/>
                </a:schemeClr>
              </a:solidFill>
            </a:endParaRPr>
          </a:p>
        </p:txBody>
      </p:sp>
      <p:pic>
        <p:nvPicPr>
          <p:cNvPr id="23" name="Resim 22">
            <a:extLst>
              <a:ext uri="{FF2B5EF4-FFF2-40B4-BE49-F238E27FC236}">
                <a16:creationId xmlns:a16="http://schemas.microsoft.com/office/drawing/2014/main" id="{3D2D8797-F301-46AC-8B41-5CBBA7A8C602}"/>
              </a:ext>
            </a:extLst>
          </p:cNvPr>
          <p:cNvPicPr>
            <a:picLocks noChangeAspect="1"/>
          </p:cNvPicPr>
          <p:nvPr/>
        </p:nvPicPr>
        <p:blipFill>
          <a:blip r:embed="rId4"/>
          <a:srcRect/>
          <a:stretch/>
        </p:blipFill>
        <p:spPr>
          <a:xfrm>
            <a:off x="1239770" y="4576116"/>
            <a:ext cx="1306169" cy="1306169"/>
          </a:xfrm>
          <a:prstGeom prst="flowChartConnector">
            <a:avLst/>
          </a:prstGeom>
          <a:ln w="76200">
            <a:solidFill>
              <a:schemeClr val="accent6">
                <a:lumMod val="75000"/>
              </a:schemeClr>
            </a:solidFill>
            <a:prstDash val="solid"/>
          </a:ln>
          <a:effectLst>
            <a:outerShdw blurRad="76200" dir="13500000" sy="23000" kx="1200000" algn="br" rotWithShape="0">
              <a:prstClr val="black">
                <a:alpha val="20000"/>
              </a:prstClr>
            </a:outerShdw>
          </a:effectLst>
        </p:spPr>
      </p:pic>
      <p:pic>
        <p:nvPicPr>
          <p:cNvPr id="6" name="Grafik 5" descr="Kafa içinde beyin düz dolguyla">
            <a:extLst>
              <a:ext uri="{FF2B5EF4-FFF2-40B4-BE49-F238E27FC236}">
                <a16:creationId xmlns:a16="http://schemas.microsoft.com/office/drawing/2014/main" id="{F23F0630-4527-72F5-18D5-0914A9A6D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7195" y="14418"/>
            <a:ext cx="3414582" cy="3414582"/>
          </a:xfrm>
          <a:prstGeom prst="rect">
            <a:avLst/>
          </a:prstGeom>
        </p:spPr>
      </p:pic>
      <p:sp>
        <p:nvSpPr>
          <p:cNvPr id="7" name="Başlık 8">
            <a:extLst>
              <a:ext uri="{FF2B5EF4-FFF2-40B4-BE49-F238E27FC236}">
                <a16:creationId xmlns:a16="http://schemas.microsoft.com/office/drawing/2014/main" id="{3114C01F-CD70-F5EF-F95C-6D24B555C39F}"/>
              </a:ext>
            </a:extLst>
          </p:cNvPr>
          <p:cNvSpPr txBox="1">
            <a:spLocks/>
          </p:cNvSpPr>
          <p:nvPr/>
        </p:nvSpPr>
        <p:spPr>
          <a:xfrm>
            <a:off x="11199475" y="6112702"/>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a:t>
            </a:r>
          </a:p>
        </p:txBody>
      </p:sp>
      <p:sp>
        <p:nvSpPr>
          <p:cNvPr id="8" name="Dikdörtgen 7">
            <a:extLst>
              <a:ext uri="{FF2B5EF4-FFF2-40B4-BE49-F238E27FC236}">
                <a16:creationId xmlns:a16="http://schemas.microsoft.com/office/drawing/2014/main" id="{AF52271F-EF6C-B879-4A2C-7D3350323647}"/>
              </a:ext>
            </a:extLst>
          </p:cNvPr>
          <p:cNvSpPr/>
          <p:nvPr/>
        </p:nvSpPr>
        <p:spPr>
          <a:xfrm>
            <a:off x="7848676" y="4380845"/>
            <a:ext cx="2599493" cy="694934"/>
          </a:xfrm>
          <a:prstGeom prst="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Behçet MUHAMMED</a:t>
            </a:r>
          </a:p>
          <a:p>
            <a:pPr algn="ctr"/>
            <a:r>
              <a:rPr lang="tr-TR" b="1">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ÖĞ. NO: 200301109</a:t>
            </a:r>
          </a:p>
        </p:txBody>
      </p:sp>
      <p:sp>
        <p:nvSpPr>
          <p:cNvPr id="11" name="Dikdörtgen 10">
            <a:extLst>
              <a:ext uri="{FF2B5EF4-FFF2-40B4-BE49-F238E27FC236}">
                <a16:creationId xmlns:a16="http://schemas.microsoft.com/office/drawing/2014/main" id="{9CAB6268-E60A-FEED-9FD9-935906059715}"/>
              </a:ext>
            </a:extLst>
          </p:cNvPr>
          <p:cNvSpPr/>
          <p:nvPr/>
        </p:nvSpPr>
        <p:spPr>
          <a:xfrm>
            <a:off x="7882254" y="5529611"/>
            <a:ext cx="2580221" cy="703514"/>
          </a:xfrm>
          <a:prstGeom prst="rect">
            <a:avLst/>
          </a:prstGeom>
          <a:solidFill>
            <a:schemeClr val="bg1"/>
          </a:solid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b="1" err="1">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Hazem</a:t>
            </a:r>
            <a:r>
              <a:rPr lang="tr-TR" b="1">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 KATAIE</a:t>
            </a:r>
          </a:p>
          <a:p>
            <a:pPr algn="ctr"/>
            <a:r>
              <a:rPr lang="tr-TR" b="1">
                <a:solidFill>
                  <a:schemeClr val="tx2">
                    <a:lumMod val="90000"/>
                    <a:lumOff val="10000"/>
                  </a:schemeClr>
                </a:solidFill>
                <a:latin typeface="Roboto" panose="02000000000000000000" pitchFamily="2" charset="0"/>
                <a:ea typeface="Roboto" panose="02000000000000000000" pitchFamily="2" charset="0"/>
                <a:cs typeface="Roboto" panose="02000000000000000000" pitchFamily="2" charset="0"/>
              </a:rPr>
              <a:t>ÖĞ. NO: 200301115</a:t>
            </a:r>
          </a:p>
        </p:txBody>
      </p:sp>
      <p:pic>
        <p:nvPicPr>
          <p:cNvPr id="12" name="Resim 11">
            <a:extLst>
              <a:ext uri="{FF2B5EF4-FFF2-40B4-BE49-F238E27FC236}">
                <a16:creationId xmlns:a16="http://schemas.microsoft.com/office/drawing/2014/main" id="{FDA1B91C-BA35-88B1-41EB-C7261E46B606}"/>
              </a:ext>
            </a:extLst>
          </p:cNvPr>
          <p:cNvPicPr>
            <a:picLocks noChangeAspect="1"/>
          </p:cNvPicPr>
          <p:nvPr/>
        </p:nvPicPr>
        <p:blipFill>
          <a:blip r:embed="rId7"/>
          <a:srcRect l="1699" r="1699"/>
          <a:stretch/>
        </p:blipFill>
        <p:spPr>
          <a:xfrm>
            <a:off x="7029810" y="4288881"/>
            <a:ext cx="907493" cy="907493"/>
          </a:xfrm>
          <a:prstGeom prst="flowChartConnector">
            <a:avLst/>
          </a:prstGeom>
          <a:ln w="76200">
            <a:solidFill>
              <a:schemeClr val="accent6">
                <a:lumMod val="75000"/>
              </a:schemeClr>
            </a:solidFill>
            <a:prstDash val="solid"/>
          </a:ln>
          <a:effectLst>
            <a:outerShdw blurRad="76200" dir="13500000" sy="23000" kx="1200000" algn="br" rotWithShape="0">
              <a:prstClr val="black">
                <a:alpha val="20000"/>
              </a:prstClr>
            </a:outerShdw>
          </a:effectLst>
        </p:spPr>
      </p:pic>
      <p:pic>
        <p:nvPicPr>
          <p:cNvPr id="13" name="Resim 12">
            <a:extLst>
              <a:ext uri="{FF2B5EF4-FFF2-40B4-BE49-F238E27FC236}">
                <a16:creationId xmlns:a16="http://schemas.microsoft.com/office/drawing/2014/main" id="{70B3CCE4-EE6C-04AF-6AA4-5475A5CCD1D7}"/>
              </a:ext>
            </a:extLst>
          </p:cNvPr>
          <p:cNvPicPr>
            <a:picLocks noChangeAspect="1"/>
          </p:cNvPicPr>
          <p:nvPr/>
        </p:nvPicPr>
        <p:blipFill>
          <a:blip r:embed="rId8"/>
          <a:srcRect l="2361" r="2361"/>
          <a:stretch/>
        </p:blipFill>
        <p:spPr>
          <a:xfrm>
            <a:off x="7029809" y="5427517"/>
            <a:ext cx="907493" cy="907493"/>
          </a:xfrm>
          <a:prstGeom prst="flowChartConnector">
            <a:avLst/>
          </a:prstGeom>
          <a:ln w="76200">
            <a:solidFill>
              <a:schemeClr val="accent6">
                <a:lumMod val="75000"/>
              </a:schemeClr>
            </a:solidFill>
            <a:prstDash val="solid"/>
          </a:ln>
          <a:effectLst>
            <a:outerShdw blurRad="76200" dir="13500000" sy="23000" kx="1200000" algn="br" rotWithShape="0">
              <a:prstClr val="black">
                <a:alpha val="20000"/>
              </a:prstClr>
            </a:outerShdw>
          </a:effectLst>
        </p:spPr>
      </p:pic>
      <p:sp>
        <p:nvSpPr>
          <p:cNvPr id="15" name="Metin kutusu 14">
            <a:extLst>
              <a:ext uri="{FF2B5EF4-FFF2-40B4-BE49-F238E27FC236}">
                <a16:creationId xmlns:a16="http://schemas.microsoft.com/office/drawing/2014/main" id="{5995F4EF-74C5-3AE3-072E-0562B84934C6}"/>
              </a:ext>
            </a:extLst>
          </p:cNvPr>
          <p:cNvSpPr txBox="1"/>
          <p:nvPr/>
        </p:nvSpPr>
        <p:spPr>
          <a:xfrm rot="5400000">
            <a:off x="5427856" y="5129708"/>
            <a:ext cx="2269072" cy="369332"/>
          </a:xfrm>
          <a:prstGeom prst="rect">
            <a:avLst/>
          </a:prstGeom>
          <a:noFill/>
        </p:spPr>
        <p:txBody>
          <a:bodyPr wrap="square">
            <a:spAutoFit/>
          </a:bodyPr>
          <a:lstStyle/>
          <a:p>
            <a:pPr algn="ctr"/>
            <a:r>
              <a:rPr lang="tr-TR" b="1">
                <a:solidFill>
                  <a:schemeClr val="bg1"/>
                </a:solidFill>
                <a:highlight>
                  <a:srgbClr val="468C8A"/>
                </a:highlight>
                <a:latin typeface="Roboto" panose="02000000000000000000" pitchFamily="2" charset="0"/>
              </a:rPr>
              <a:t> HAZIRLAYANLAR: </a:t>
            </a:r>
            <a:endParaRPr lang="tr-TR">
              <a:solidFill>
                <a:schemeClr val="bg1"/>
              </a:solidFill>
              <a:highlight>
                <a:srgbClr val="468C8A"/>
              </a:highlight>
            </a:endParaRPr>
          </a:p>
        </p:txBody>
      </p:sp>
      <p:pic>
        <p:nvPicPr>
          <p:cNvPr id="3" name="Resim 2">
            <a:extLst>
              <a:ext uri="{FF2B5EF4-FFF2-40B4-BE49-F238E27FC236}">
                <a16:creationId xmlns:a16="http://schemas.microsoft.com/office/drawing/2014/main" id="{3F16267B-68E7-F0A6-E51B-9E58C54BA265}"/>
              </a:ext>
            </a:extLst>
          </p:cNvPr>
          <p:cNvPicPr>
            <a:picLocks noChangeAspect="1"/>
          </p:cNvPicPr>
          <p:nvPr/>
        </p:nvPicPr>
        <p:blipFill rotWithShape="1">
          <a:blip r:embed="rId9">
            <a:duotone>
              <a:schemeClr val="accent1">
                <a:shade val="45000"/>
                <a:satMod val="135000"/>
              </a:schemeClr>
              <a:prstClr val="white"/>
            </a:duotone>
            <a:alphaModFix amt="20000"/>
            <a:extLst>
              <a:ext uri="{BEBA8EAE-BF5A-486C-A8C5-ECC9F3942E4B}">
                <a14:imgProps xmlns:a14="http://schemas.microsoft.com/office/drawing/2010/main">
                  <a14:imgLayer r:embed="rId10">
                    <a14:imgEffect>
                      <a14:saturation sat="0"/>
                    </a14:imgEffect>
                  </a14:imgLayer>
                </a14:imgProps>
              </a:ext>
            </a:extLst>
          </a:blip>
          <a:srcRect l="7500" t="11429" r="5070" b="10824"/>
          <a:stretch/>
        </p:blipFill>
        <p:spPr>
          <a:xfrm>
            <a:off x="324267" y="205815"/>
            <a:ext cx="5012523" cy="2619068"/>
          </a:xfrm>
          <a:prstGeom prst="rect">
            <a:avLst/>
          </a:prstGeom>
          <a:effectLst>
            <a:outerShdw blurRad="50800" dist="50800" sx="1000" sy="1000" algn="ctr" rotWithShape="0">
              <a:srgbClr val="000000"/>
            </a:outerShdw>
            <a:reflection endPos="0" dir="5400000" sy="-100000" algn="bl" rotWithShape="0"/>
          </a:effectLst>
        </p:spPr>
      </p:pic>
      <p:sp>
        <p:nvSpPr>
          <p:cNvPr id="4" name="Başlık 8">
            <a:extLst>
              <a:ext uri="{FF2B5EF4-FFF2-40B4-BE49-F238E27FC236}">
                <a16:creationId xmlns:a16="http://schemas.microsoft.com/office/drawing/2014/main" id="{A571A413-00F7-270A-7654-A0F846C1FB67}"/>
              </a:ext>
            </a:extLst>
          </p:cNvPr>
          <p:cNvSpPr txBox="1">
            <a:spLocks/>
          </p:cNvSpPr>
          <p:nvPr/>
        </p:nvSpPr>
        <p:spPr>
          <a:xfrm>
            <a:off x="2166385" y="1258320"/>
            <a:ext cx="7235810" cy="2799418"/>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600">
                <a:solidFill>
                  <a:schemeClr val="tx2">
                    <a:lumMod val="90000"/>
                    <a:lumOff val="10000"/>
                  </a:schemeClr>
                </a:solidFill>
                <a:effectLst>
                  <a:outerShdw blurRad="38100" dist="38100" dir="2700000" algn="tl">
                    <a:srgbClr val="000000">
                      <a:alpha val="43137"/>
                    </a:srgbClr>
                  </a:outerShdw>
                </a:effectLst>
              </a:rPr>
              <a:t>FENERBAHÇE ÜNİVERSİTESİ</a:t>
            </a:r>
          </a:p>
          <a:p>
            <a:pPr algn="ctr"/>
            <a:r>
              <a:rPr lang="tr-TR" sz="4300">
                <a:solidFill>
                  <a:schemeClr val="tx2">
                    <a:lumMod val="90000"/>
                    <a:lumOff val="10000"/>
                  </a:schemeClr>
                </a:solidFill>
                <a:effectLst>
                  <a:outerShdw blurRad="38100" dist="38100" dir="2700000" algn="tl">
                    <a:srgbClr val="000000">
                      <a:alpha val="43137"/>
                    </a:srgbClr>
                  </a:outerShdw>
                </a:effectLst>
              </a:rPr>
              <a:t>EEG SİGNAL PROCESSİNG</a:t>
            </a:r>
            <a:br>
              <a:rPr lang="tr-TR" sz="4000">
                <a:solidFill>
                  <a:schemeClr val="tx2">
                    <a:lumMod val="90000"/>
                    <a:lumOff val="10000"/>
                  </a:schemeClr>
                </a:solidFill>
                <a:effectLst>
                  <a:outerShdw blurRad="38100" dist="38100" dir="2700000" algn="tl">
                    <a:srgbClr val="000000">
                      <a:alpha val="43137"/>
                    </a:srgbClr>
                  </a:outerShdw>
                </a:effectLst>
              </a:rPr>
            </a:br>
            <a:r>
              <a:rPr lang="tr-TR" sz="2100">
                <a:solidFill>
                  <a:schemeClr val="tx2">
                    <a:lumMod val="90000"/>
                    <a:lumOff val="10000"/>
                  </a:schemeClr>
                </a:solidFill>
                <a:effectLst>
                  <a:outerShdw blurRad="38100" dist="38100" dir="2700000" algn="tl">
                    <a:srgbClr val="000000">
                      <a:alpha val="43137"/>
                    </a:srgbClr>
                  </a:outerShdw>
                </a:effectLst>
              </a:rPr>
              <a:t>EEG Motor Hareketi/Görüntü Veri Kümesi</a:t>
            </a:r>
          </a:p>
          <a:p>
            <a:pPr algn="ctr"/>
            <a:endParaRPr lang="tr-TR" sz="2100">
              <a:solidFill>
                <a:schemeClr val="tx2">
                  <a:lumMod val="90000"/>
                  <a:lumOff val="10000"/>
                </a:schemeClr>
              </a:solidFill>
              <a:effectLst>
                <a:outerShdw blurRad="38100" dist="38100" dir="2700000" algn="tl">
                  <a:srgbClr val="000000">
                    <a:alpha val="43137"/>
                  </a:srgbClr>
                </a:outerShdw>
              </a:effectLst>
            </a:endParaRPr>
          </a:p>
          <a:p>
            <a:pPr algn="ctr"/>
            <a:r>
              <a:rPr lang="tr-TR" sz="1600">
                <a:solidFill>
                  <a:schemeClr val="tx2">
                    <a:lumMod val="90000"/>
                    <a:lumOff val="10000"/>
                  </a:schemeClr>
                </a:solidFill>
                <a:effectLst>
                  <a:outerShdw blurRad="38100" dist="38100" dir="2700000" algn="tl">
                    <a:srgbClr val="000000">
                      <a:alpha val="43137"/>
                    </a:srgbClr>
                  </a:outerShdw>
                </a:effectLst>
              </a:rPr>
              <a:t>BİYOMEDİKAL Sinyal işleme – COMP438</a:t>
            </a:r>
          </a:p>
          <a:p>
            <a:pPr algn="ctr"/>
            <a:r>
              <a:rPr lang="tr-TR" sz="1600">
                <a:solidFill>
                  <a:schemeClr val="tx2">
                    <a:lumMod val="90000"/>
                    <a:lumOff val="10000"/>
                  </a:schemeClr>
                </a:solidFill>
                <a:effectLst>
                  <a:outerShdw blurRad="38100" dist="38100" dir="2700000" algn="tl">
                    <a:srgbClr val="000000">
                      <a:alpha val="43137"/>
                    </a:srgbClr>
                  </a:outerShdw>
                </a:effectLst>
              </a:rPr>
              <a:t>Dönem projesi</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10</a:t>
            </a:r>
          </a:p>
        </p:txBody>
      </p:sp>
      <p:sp>
        <p:nvSpPr>
          <p:cNvPr id="2" name="Alt Bilgi Yer Tutucusu 4">
            <a:extLst>
              <a:ext uri="{FF2B5EF4-FFF2-40B4-BE49-F238E27FC236}">
                <a16:creationId xmlns:a16="http://schemas.microsoft.com/office/drawing/2014/main" id="{35B895D4-E095-0DB2-B396-C058D98CEF6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
        <p:nvSpPr>
          <p:cNvPr id="28" name="Metin kutusu 27">
            <a:extLst>
              <a:ext uri="{FF2B5EF4-FFF2-40B4-BE49-F238E27FC236}">
                <a16:creationId xmlns:a16="http://schemas.microsoft.com/office/drawing/2014/main" id="{8E325485-D2EA-B004-9093-E754294B3640}"/>
              </a:ext>
            </a:extLst>
          </p:cNvPr>
          <p:cNvSpPr txBox="1"/>
          <p:nvPr/>
        </p:nvSpPr>
        <p:spPr>
          <a:xfrm>
            <a:off x="159722" y="1212899"/>
            <a:ext cx="11872555" cy="4031873"/>
          </a:xfrm>
          <a:prstGeom prst="rect">
            <a:avLst/>
          </a:prstGeom>
          <a:noFill/>
        </p:spPr>
        <p:txBody>
          <a:bodyPr wrap="square">
            <a:spAutoFit/>
          </a:bodyPr>
          <a:lstStyle/>
          <a:p>
            <a:r>
              <a:rPr lang="tr-TR" sz="1600" b="1"/>
              <a:t>EEG (</a:t>
            </a:r>
            <a:r>
              <a:rPr lang="tr-TR" sz="1600" b="1" err="1"/>
              <a:t>Elektroensefalogram</a:t>
            </a:r>
            <a:r>
              <a:rPr lang="tr-TR" sz="1600" b="1"/>
              <a:t>) </a:t>
            </a:r>
            <a:r>
              <a:rPr lang="tr-TR" sz="1600"/>
              <a:t>verileri, beyin aktivitesini ölçmek için kullanılan elektriksel aktivite kayıtlarıdır. Beyin, vücudumuzun kontrol merkezi olarak işlev görür ve farklı düşünce, hareket ve duygusal durumlarla ilişkili elektriksel sinyaller üretir. </a:t>
            </a:r>
            <a:r>
              <a:rPr lang="tr-TR" sz="1600" b="1"/>
              <a:t>EEG</a:t>
            </a:r>
            <a:r>
              <a:rPr lang="tr-TR" sz="1600"/>
              <a:t>, beyin aktivitesinin </a:t>
            </a:r>
            <a:r>
              <a:rPr lang="tr-TR" sz="1600" b="1" err="1"/>
              <a:t>non</a:t>
            </a:r>
            <a:r>
              <a:rPr lang="tr-TR" sz="1600" b="1"/>
              <a:t>-invaziv</a:t>
            </a:r>
            <a:r>
              <a:rPr lang="tr-TR" sz="1600"/>
              <a:t> bir şekilde kaydedilmesine olanak sağlayan bir yöntemdir. Elektrotlar aracılığıyla beyindeki elektriksel potansiyellerin ölçümleri alınarak, beyin dalgaları olarak adlandırılan bu sinyaller kaydedilir. </a:t>
            </a:r>
            <a:r>
              <a:rPr lang="tr-TR" sz="1600" b="1"/>
              <a:t>Motor hareketi/görüntü veri kümesi ise, EEG</a:t>
            </a:r>
            <a:r>
              <a:rPr lang="tr-TR" sz="1600"/>
              <a:t> sinyallerinin yanı sıra eşzamanlı olarak motor hareketi veya görüntü verilerinin de kaydedildiği bir veri kümesidir. Bu tür veri kümesi, beyin aktivitesi ile motor hareketleri veya görüntüler arasındaki ilişkiyi incelemek için kullanılmaktadır. Beyin-bilgisayar arayüzleri (</a:t>
            </a:r>
            <a:r>
              <a:rPr lang="tr-TR" sz="1600" b="1"/>
              <a:t>BCI</a:t>
            </a:r>
            <a:r>
              <a:rPr lang="tr-TR" sz="1600"/>
              <a:t>) gibi uygulamalar, bu ilişkinin anlaşılması ve beyin aktivitesinin hareket veya görüntü kontrolünde kullanılmasıyla ilgilenmektedir. </a:t>
            </a:r>
            <a:r>
              <a:rPr lang="tr-TR" sz="1600" b="1"/>
              <a:t>EEG</a:t>
            </a:r>
            <a:r>
              <a:rPr lang="tr-TR" sz="1600"/>
              <a:t> Motor Hareketi/Görüntü Veri Kümesi, genellikle deneysel çalışmalarda kullanılan bir veri kaynağıdır. Bu veri kümesi, </a:t>
            </a:r>
            <a:r>
              <a:rPr lang="tr-TR" sz="1600" b="1"/>
              <a:t>EEG</a:t>
            </a:r>
            <a:r>
              <a:rPr lang="tr-TR" sz="1600"/>
              <a:t> sinyallerinin yanı sıra motor hareketi veya görüntü verilerinin eşzamanlı olarak kaydedilmesiyle oluşturulur. </a:t>
            </a:r>
            <a:r>
              <a:rPr lang="tr-TR" sz="1600" b="1"/>
              <a:t>EEG</a:t>
            </a:r>
            <a:r>
              <a:rPr lang="tr-TR" sz="1600"/>
              <a:t> elektrotları, genellikle beyin yüzeyine yerleştirilen elektrot dizileri veya elektroensefalografi kaskları kullanılarak beyin aktivitesini ölçer. Motor hareketi verileri, </a:t>
            </a:r>
            <a:r>
              <a:rPr lang="tr-TR" sz="1600" b="1" err="1"/>
              <a:t>elektromyografi</a:t>
            </a:r>
            <a:r>
              <a:rPr lang="tr-TR" sz="1600"/>
              <a:t> (</a:t>
            </a:r>
            <a:r>
              <a:rPr lang="tr-TR" sz="1600" b="1"/>
              <a:t>EMG</a:t>
            </a:r>
            <a:r>
              <a:rPr lang="tr-TR" sz="1600"/>
              <a:t>) gibi yöntemlerle kas aktivitesini veya hareket sensörleri aracılığıyla vücut hareketlerini kaydederek elde edilir. Görüntü verileri ise kameralar veya özel cihazlar yardımıyla kaydedilir. Bu tür bir veri kümesi, beyin aktivitesinin motor hareketleri veya görüntülerle ilişkisini araştırmak ve beyin-bilgisayar arayüzleri alanındaki gelişmelere katkıda bulunmak amacıyla kullanılmaktadır. Beyin aktivitesi ile motor hareketleri veya görüntüler arasındaki ilişkiyi anlamak, rehabilitasyon tekniklerini geliştirmek, nörobilim araştırmalarına katkıda bulunmak ve bilişsel işlevleri anlamak gibi çeşitli uygulama alanları vardır.</a:t>
            </a:r>
          </a:p>
        </p:txBody>
      </p:sp>
    </p:spTree>
    <p:extLst>
      <p:ext uri="{BB962C8B-B14F-4D97-AF65-F5344CB8AC3E}">
        <p14:creationId xmlns:p14="http://schemas.microsoft.com/office/powerpoint/2010/main" val="3730341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7E1C88-627C-4655-A4FB-0BB02EDB078A}"/>
              </a:ext>
            </a:extLst>
          </p:cNvPr>
          <p:cNvSpPr>
            <a:spLocks noGrp="1"/>
          </p:cNvSpPr>
          <p:nvPr>
            <p:ph type="title"/>
          </p:nvPr>
        </p:nvSpPr>
        <p:spPr>
          <a:xfrm>
            <a:off x="2435225" y="1172125"/>
            <a:ext cx="7315200" cy="770855"/>
          </a:xfrm>
        </p:spPr>
        <p:txBody>
          <a:bodyPr rtlCol="0">
            <a:normAutofit/>
          </a:bodyPr>
          <a:lstStyle/>
          <a:p>
            <a:pPr rtl="0"/>
            <a:r>
              <a:rPr lang="tr-TR"/>
              <a:t>Kullandığımız kaynaklar</a:t>
            </a:r>
          </a:p>
        </p:txBody>
      </p:sp>
      <p:sp>
        <p:nvSpPr>
          <p:cNvPr id="22" name="Metin Yer Tutucusu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rtlCol="0">
            <a:normAutofit/>
          </a:bodyPr>
          <a:lstStyle/>
          <a:p>
            <a:pPr rtl="0"/>
            <a:r>
              <a:rPr lang="tr-TR" sz="2000" b="1" err="1"/>
              <a:t>PhysioNet</a:t>
            </a:r>
            <a:endParaRPr lang="tr-TR" sz="2000" b="1"/>
          </a:p>
          <a:p>
            <a:pPr rtl="0"/>
            <a:r>
              <a:rPr lang="tr-TR" sz="1200"/>
              <a:t>Physionet.org/</a:t>
            </a:r>
            <a:r>
              <a:rPr lang="tr-TR" sz="1200" err="1"/>
              <a:t>content</a:t>
            </a:r>
            <a:r>
              <a:rPr lang="tr-TR" sz="1200"/>
              <a:t>/</a:t>
            </a:r>
            <a:r>
              <a:rPr lang="tr-TR" sz="1200" err="1"/>
              <a:t>eegmmidb</a:t>
            </a:r>
            <a:r>
              <a:rPr lang="tr-TR" sz="1200"/>
              <a:t>/1.0.0/</a:t>
            </a:r>
            <a:endParaRPr lang="tr-TR" noProof="1"/>
          </a:p>
        </p:txBody>
      </p:sp>
      <p:sp>
        <p:nvSpPr>
          <p:cNvPr id="20" name="Metin Yer Tutucusu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rtlCol="0">
            <a:normAutofit/>
          </a:bodyPr>
          <a:lstStyle/>
          <a:p>
            <a:pPr rtl="0"/>
            <a:r>
              <a:rPr lang="tr-TR" sz="2000" b="1" noProof="1"/>
              <a:t>PubMed</a:t>
            </a:r>
          </a:p>
          <a:p>
            <a:pPr rtl="0"/>
            <a:r>
              <a:rPr lang="tr-TR" sz="1200"/>
              <a:t>PubMed.gov</a:t>
            </a:r>
          </a:p>
          <a:p>
            <a:pPr rtl="0"/>
            <a:r>
              <a:rPr lang="tr-TR" sz="1200"/>
              <a:t>resmi internet sitesi</a:t>
            </a:r>
            <a:endParaRPr lang="tr-TR" sz="2000" b="1" noProof="1"/>
          </a:p>
          <a:p>
            <a:pPr rtl="0"/>
            <a:endParaRPr lang="tr-TR" noProof="1"/>
          </a:p>
        </p:txBody>
      </p:sp>
      <p:sp>
        <p:nvSpPr>
          <p:cNvPr id="24" name="Metin Yer Tutucusu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rtlCol="0"/>
          <a:lstStyle/>
          <a:p>
            <a:r>
              <a:rPr lang="tr-TR" sz="1800" b="1" noProof="1"/>
              <a:t>Matlab</a:t>
            </a:r>
          </a:p>
          <a:p>
            <a:r>
              <a:rPr lang="tr-TR" sz="1200" noProof="1"/>
              <a:t>Yazılan kodların sentezlenmesi ve derlenmesi</a:t>
            </a:r>
          </a:p>
        </p:txBody>
      </p:sp>
      <p:sp>
        <p:nvSpPr>
          <p:cNvPr id="3" name="Dikdörtgen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Dikdörtgen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7" name="Dikdörtgen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41" name="Dikdörtgen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19" name="Grafik 18" descr="Programcı Male düz dolguyla">
            <a:extLst>
              <a:ext uri="{FF2B5EF4-FFF2-40B4-BE49-F238E27FC236}">
                <a16:creationId xmlns:a16="http://schemas.microsoft.com/office/drawing/2014/main" id="{81CBE5A8-C550-4F98-960F-738B29C2E7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89346"/>
            <a:ext cx="914400" cy="914400"/>
          </a:xfrm>
          <a:prstGeom prst="rect">
            <a:avLst/>
          </a:prstGeom>
        </p:spPr>
      </p:pic>
      <p:pic>
        <p:nvPicPr>
          <p:cNvPr id="8" name="Resim 7" descr="yazı tipi, grafik, metin, logo içeren bir resim&#10;&#10;Açıklama otomatik olarak oluşturuldu">
            <a:extLst>
              <a:ext uri="{FF2B5EF4-FFF2-40B4-BE49-F238E27FC236}">
                <a16:creationId xmlns:a16="http://schemas.microsoft.com/office/drawing/2014/main" id="{AD724359-BDEA-58C6-4FE4-6D2D2EF685B7}"/>
              </a:ext>
            </a:extLst>
          </p:cNvPr>
          <p:cNvPicPr>
            <a:picLocks noChangeAspect="1"/>
          </p:cNvPicPr>
          <p:nvPr/>
        </p:nvPicPr>
        <p:blipFill>
          <a:blip r:embed="rId5"/>
          <a:stretch>
            <a:fillRect/>
          </a:stretch>
        </p:blipFill>
        <p:spPr>
          <a:xfrm>
            <a:off x="2134962" y="2622715"/>
            <a:ext cx="1817669" cy="770856"/>
          </a:xfrm>
          <a:prstGeom prst="rect">
            <a:avLst/>
          </a:prstGeom>
        </p:spPr>
      </p:pic>
      <p:pic>
        <p:nvPicPr>
          <p:cNvPr id="10" name="Resim 9">
            <a:extLst>
              <a:ext uri="{FF2B5EF4-FFF2-40B4-BE49-F238E27FC236}">
                <a16:creationId xmlns:a16="http://schemas.microsoft.com/office/drawing/2014/main" id="{3ED21573-83CF-8E27-24D2-3A5ADFBDCB7D}"/>
              </a:ext>
            </a:extLst>
          </p:cNvPr>
          <p:cNvPicPr>
            <a:picLocks noChangeAspect="1"/>
          </p:cNvPicPr>
          <p:nvPr/>
        </p:nvPicPr>
        <p:blipFill>
          <a:blip r:embed="rId6"/>
          <a:stretch>
            <a:fillRect/>
          </a:stretch>
        </p:blipFill>
        <p:spPr>
          <a:xfrm>
            <a:off x="5189650" y="2598660"/>
            <a:ext cx="1808829" cy="794911"/>
          </a:xfrm>
          <a:prstGeom prst="rect">
            <a:avLst/>
          </a:prstGeom>
        </p:spPr>
      </p:pic>
      <p:pic>
        <p:nvPicPr>
          <p:cNvPr id="16" name="Resim 15" descr="yaratıcılık, sanat, tasarım içeren bir resim&#10;&#10;Açıklama otomatik olarak orta güvenilirlik düzeyiyle oluşturuldu">
            <a:extLst>
              <a:ext uri="{FF2B5EF4-FFF2-40B4-BE49-F238E27FC236}">
                <a16:creationId xmlns:a16="http://schemas.microsoft.com/office/drawing/2014/main" id="{CBB6DC91-D377-0331-23F7-0DDBB0DF44DE}"/>
              </a:ext>
            </a:extLst>
          </p:cNvPr>
          <p:cNvPicPr>
            <a:picLocks noChangeAspect="1"/>
          </p:cNvPicPr>
          <p:nvPr/>
        </p:nvPicPr>
        <p:blipFill>
          <a:blip r:embed="rId7"/>
          <a:stretch>
            <a:fillRect/>
          </a:stretch>
        </p:blipFill>
        <p:spPr>
          <a:xfrm>
            <a:off x="8572188" y="2461008"/>
            <a:ext cx="1178237" cy="1058940"/>
          </a:xfrm>
          <a:prstGeom prst="rect">
            <a:avLst/>
          </a:prstGeom>
        </p:spPr>
      </p:pic>
      <p:sp>
        <p:nvSpPr>
          <p:cNvPr id="5" name="Başlık 8">
            <a:extLst>
              <a:ext uri="{FF2B5EF4-FFF2-40B4-BE49-F238E27FC236}">
                <a16:creationId xmlns:a16="http://schemas.microsoft.com/office/drawing/2014/main" id="{C9908143-0904-7587-05FC-626280D34381}"/>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100</a:t>
            </a:r>
          </a:p>
        </p:txBody>
      </p:sp>
      <p:sp>
        <p:nvSpPr>
          <p:cNvPr id="9" name="Alt Bilgi Yer Tutucusu 4">
            <a:extLst>
              <a:ext uri="{FF2B5EF4-FFF2-40B4-BE49-F238E27FC236}">
                <a16:creationId xmlns:a16="http://schemas.microsoft.com/office/drawing/2014/main" id="{F168D727-B174-CD7D-464B-7B81BC0A9FF7}"/>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022651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Metin Yer Tutucusu 36">
            <a:extLst>
              <a:ext uri="{FF2B5EF4-FFF2-40B4-BE49-F238E27FC236}">
                <a16:creationId xmlns:a16="http://schemas.microsoft.com/office/drawing/2014/main" id="{F8701B31-AB7C-4E0A-952E-ACAC522AF3F8}"/>
              </a:ext>
            </a:extLst>
          </p:cNvPr>
          <p:cNvSpPr>
            <a:spLocks noGrp="1"/>
          </p:cNvSpPr>
          <p:nvPr>
            <p:ph type="body" sz="quarter" idx="13"/>
          </p:nvPr>
        </p:nvSpPr>
        <p:spPr>
          <a:xfrm>
            <a:off x="999351" y="4214420"/>
            <a:ext cx="3505201" cy="908796"/>
          </a:xfrm>
        </p:spPr>
        <p:txBody>
          <a:bodyPr rtlCol="0">
            <a:normAutofit fontScale="85000" lnSpcReduction="10000"/>
          </a:bodyPr>
          <a:lstStyle/>
          <a:p>
            <a:pPr rtl="0"/>
            <a:r>
              <a:rPr lang="tr-TR" sz="2300"/>
              <a:t>FENERBAHÇE ÜNİVERSİTESİ</a:t>
            </a:r>
          </a:p>
          <a:p>
            <a:pPr rtl="0"/>
            <a:r>
              <a:rPr lang="tr-TR"/>
              <a:t>BİLGİSAYAR MÜHENDİSLİĞİ</a:t>
            </a:r>
          </a:p>
          <a:p>
            <a:pPr rtl="0"/>
            <a:endParaRPr lang="tr-TR"/>
          </a:p>
        </p:txBody>
      </p:sp>
      <p:pic>
        <p:nvPicPr>
          <p:cNvPr id="14" name="Resim 13">
            <a:extLst>
              <a:ext uri="{FF2B5EF4-FFF2-40B4-BE49-F238E27FC236}">
                <a16:creationId xmlns:a16="http://schemas.microsoft.com/office/drawing/2014/main" id="{E4C60493-9475-C1E8-6753-1CB1C60ED571}"/>
              </a:ext>
            </a:extLst>
          </p:cNvPr>
          <p:cNvPicPr>
            <a:picLocks noChangeAspect="1"/>
          </p:cNvPicPr>
          <p:nvPr/>
        </p:nvPicPr>
        <p:blipFill>
          <a:blip r:embed="rId3"/>
          <a:stretch>
            <a:fillRect/>
          </a:stretch>
        </p:blipFill>
        <p:spPr>
          <a:xfrm>
            <a:off x="10426979" y="338178"/>
            <a:ext cx="1366684" cy="1366684"/>
          </a:xfrm>
          <a:prstGeom prst="rect">
            <a:avLst/>
          </a:prstGeom>
          <a:effectLst>
            <a:outerShdw blurRad="50800" dist="38100" dir="2700000" algn="tl" rotWithShape="0">
              <a:prstClr val="black">
                <a:alpha val="40000"/>
              </a:prstClr>
            </a:outerShdw>
          </a:effectLst>
        </p:spPr>
      </p:pic>
      <p:sp>
        <p:nvSpPr>
          <p:cNvPr id="2" name="Başlık 8">
            <a:extLst>
              <a:ext uri="{FF2B5EF4-FFF2-40B4-BE49-F238E27FC236}">
                <a16:creationId xmlns:a16="http://schemas.microsoft.com/office/drawing/2014/main" id="{1ED589B4-B083-26AA-FCC4-6674496835A2}"/>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101</a:t>
            </a:r>
          </a:p>
        </p:txBody>
      </p:sp>
      <p:pic>
        <p:nvPicPr>
          <p:cNvPr id="3" name="Resim 2">
            <a:extLst>
              <a:ext uri="{FF2B5EF4-FFF2-40B4-BE49-F238E27FC236}">
                <a16:creationId xmlns:a16="http://schemas.microsoft.com/office/drawing/2014/main" id="{49541FE7-BF74-5FD4-8F9E-20DBFF2158DB}"/>
              </a:ext>
            </a:extLst>
          </p:cNvPr>
          <p:cNvPicPr>
            <a:picLocks noChangeAspect="1"/>
          </p:cNvPicPr>
          <p:nvPr/>
        </p:nvPicPr>
        <p:blipFill>
          <a:blip r:embed="rId4"/>
          <a:stretch>
            <a:fillRect/>
          </a:stretch>
        </p:blipFill>
        <p:spPr>
          <a:xfrm>
            <a:off x="1059999" y="1037993"/>
            <a:ext cx="978967" cy="978967"/>
          </a:xfrm>
          <a:prstGeom prst="rect">
            <a:avLst/>
          </a:prstGeom>
        </p:spPr>
      </p:pic>
      <p:sp>
        <p:nvSpPr>
          <p:cNvPr id="8" name="Başlık 35">
            <a:extLst>
              <a:ext uri="{FF2B5EF4-FFF2-40B4-BE49-F238E27FC236}">
                <a16:creationId xmlns:a16="http://schemas.microsoft.com/office/drawing/2014/main" id="{C8971339-0769-FF03-E868-9D33DCCA348E}"/>
              </a:ext>
            </a:extLst>
          </p:cNvPr>
          <p:cNvSpPr txBox="1">
            <a:spLocks/>
          </p:cNvSpPr>
          <p:nvPr/>
        </p:nvSpPr>
        <p:spPr>
          <a:xfrm>
            <a:off x="3839286" y="385920"/>
            <a:ext cx="2133118" cy="88304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6000" err="1">
                <a:latin typeface="Vladimir Script" panose="03050402040407070305" pitchFamily="66" charset="0"/>
              </a:rPr>
              <a:t>eeg</a:t>
            </a:r>
            <a:endParaRPr lang="tr-TR" sz="6000">
              <a:latin typeface="Vladimir Script" panose="03050402040407070305" pitchFamily="66" charset="0"/>
            </a:endParaRPr>
          </a:p>
        </p:txBody>
      </p:sp>
      <p:sp>
        <p:nvSpPr>
          <p:cNvPr id="9" name="Başlık 35">
            <a:extLst>
              <a:ext uri="{FF2B5EF4-FFF2-40B4-BE49-F238E27FC236}">
                <a16:creationId xmlns:a16="http://schemas.microsoft.com/office/drawing/2014/main" id="{BC01F9A8-0EB1-FE12-3AC9-CA6EEBA53318}"/>
              </a:ext>
            </a:extLst>
          </p:cNvPr>
          <p:cNvSpPr txBox="1">
            <a:spLocks/>
          </p:cNvSpPr>
          <p:nvPr/>
        </p:nvSpPr>
        <p:spPr>
          <a:xfrm>
            <a:off x="1050668" y="1597922"/>
            <a:ext cx="4752520" cy="2536722"/>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8500"/>
              <a:t>TEŞEK-</a:t>
            </a:r>
            <a:br>
              <a:rPr lang="tr-TR" sz="8500"/>
            </a:br>
            <a:r>
              <a:rPr lang="tr-TR" sz="8500"/>
              <a:t>KÜRLER</a:t>
            </a:r>
          </a:p>
        </p:txBody>
      </p:sp>
      <p:pic>
        <p:nvPicPr>
          <p:cNvPr id="13" name="Resim 12" descr="simge, sembol, sanat içeren bir resim&#10;&#10;Açıklama otomatik olarak oluşturuldu">
            <a:extLst>
              <a:ext uri="{FF2B5EF4-FFF2-40B4-BE49-F238E27FC236}">
                <a16:creationId xmlns:a16="http://schemas.microsoft.com/office/drawing/2014/main" id="{C168DDCC-6793-5FE4-A0DF-8FA7DE0BB8CB}"/>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1283935" y="1877721"/>
            <a:ext cx="358254" cy="358254"/>
          </a:xfrm>
          <a:prstGeom prst="rect">
            <a:avLst/>
          </a:prstGeom>
        </p:spPr>
      </p:pic>
      <p:cxnSp>
        <p:nvCxnSpPr>
          <p:cNvPr id="16" name="Bağlayıcı: Eğri 15">
            <a:extLst>
              <a:ext uri="{FF2B5EF4-FFF2-40B4-BE49-F238E27FC236}">
                <a16:creationId xmlns:a16="http://schemas.microsoft.com/office/drawing/2014/main" id="{246850CF-5FCD-01D5-B4A1-925405B981DF}"/>
              </a:ext>
            </a:extLst>
          </p:cNvPr>
          <p:cNvCxnSpPr/>
          <p:nvPr/>
        </p:nvCxnSpPr>
        <p:spPr>
          <a:xfrm flipV="1">
            <a:off x="2029635" y="858417"/>
            <a:ext cx="712985" cy="298579"/>
          </a:xfrm>
          <a:prstGeom prst="curved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Bağlayıcı: Eğri 17">
            <a:extLst>
              <a:ext uri="{FF2B5EF4-FFF2-40B4-BE49-F238E27FC236}">
                <a16:creationId xmlns:a16="http://schemas.microsoft.com/office/drawing/2014/main" id="{6587E496-04E4-216A-C720-C46E6C1B5332}"/>
              </a:ext>
            </a:extLst>
          </p:cNvPr>
          <p:cNvCxnSpPr/>
          <p:nvPr/>
        </p:nvCxnSpPr>
        <p:spPr>
          <a:xfrm flipV="1">
            <a:off x="2029635" y="858417"/>
            <a:ext cx="1387962" cy="410547"/>
          </a:xfrm>
          <a:prstGeom prst="curvedConnector3">
            <a:avLst>
              <a:gd name="adj1" fmla="val 5403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Bağlayıcı: Eğri 19">
            <a:extLst>
              <a:ext uri="{FF2B5EF4-FFF2-40B4-BE49-F238E27FC236}">
                <a16:creationId xmlns:a16="http://schemas.microsoft.com/office/drawing/2014/main" id="{EDDF0B0C-A039-259E-3C63-CD7F38486A21}"/>
              </a:ext>
            </a:extLst>
          </p:cNvPr>
          <p:cNvCxnSpPr>
            <a:cxnSpLocks/>
          </p:cNvCxnSpPr>
          <p:nvPr/>
        </p:nvCxnSpPr>
        <p:spPr>
          <a:xfrm flipV="1">
            <a:off x="2029635" y="548030"/>
            <a:ext cx="1142773" cy="835466"/>
          </a:xfrm>
          <a:prstGeom prst="curvedConnector3">
            <a:avLst>
              <a:gd name="adj1" fmla="val 1979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Bağlayıcı: Eğri 27">
            <a:extLst>
              <a:ext uri="{FF2B5EF4-FFF2-40B4-BE49-F238E27FC236}">
                <a16:creationId xmlns:a16="http://schemas.microsoft.com/office/drawing/2014/main" id="{81142F5D-C83B-A743-9F48-0E88A794B3C8}"/>
              </a:ext>
            </a:extLst>
          </p:cNvPr>
          <p:cNvCxnSpPr/>
          <p:nvPr/>
        </p:nvCxnSpPr>
        <p:spPr>
          <a:xfrm flipV="1">
            <a:off x="2023716" y="1092844"/>
            <a:ext cx="1387962" cy="410547"/>
          </a:xfrm>
          <a:prstGeom prst="curvedConnector3">
            <a:avLst>
              <a:gd name="adj1" fmla="val 5403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Bağlayıcı: Eğri 28">
            <a:extLst>
              <a:ext uri="{FF2B5EF4-FFF2-40B4-BE49-F238E27FC236}">
                <a16:creationId xmlns:a16="http://schemas.microsoft.com/office/drawing/2014/main" id="{95EFBB56-291A-71D7-3486-95EC9DE4BFC7}"/>
              </a:ext>
            </a:extLst>
          </p:cNvPr>
          <p:cNvCxnSpPr>
            <a:cxnSpLocks/>
          </p:cNvCxnSpPr>
          <p:nvPr/>
        </p:nvCxnSpPr>
        <p:spPr>
          <a:xfrm flipV="1">
            <a:off x="2038966" y="1326720"/>
            <a:ext cx="1887672" cy="287480"/>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Bağlayıcı: Eğri 29">
            <a:extLst>
              <a:ext uri="{FF2B5EF4-FFF2-40B4-BE49-F238E27FC236}">
                <a16:creationId xmlns:a16="http://schemas.microsoft.com/office/drawing/2014/main" id="{2E167A60-FAFB-F6DE-FEE9-6632C8602E1B}"/>
              </a:ext>
            </a:extLst>
          </p:cNvPr>
          <p:cNvCxnSpPr>
            <a:cxnSpLocks/>
          </p:cNvCxnSpPr>
          <p:nvPr/>
        </p:nvCxnSpPr>
        <p:spPr>
          <a:xfrm flipV="1">
            <a:off x="1999135" y="1156996"/>
            <a:ext cx="2124996" cy="580811"/>
          </a:xfrm>
          <a:prstGeom prst="curvedConnector3">
            <a:avLst>
              <a:gd name="adj1" fmla="val 5834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Bağlayıcı: Eğri 38">
            <a:extLst>
              <a:ext uri="{FF2B5EF4-FFF2-40B4-BE49-F238E27FC236}">
                <a16:creationId xmlns:a16="http://schemas.microsoft.com/office/drawing/2014/main" id="{E4EC14EF-2843-E130-C509-9231B896EA68}"/>
              </a:ext>
            </a:extLst>
          </p:cNvPr>
          <p:cNvCxnSpPr>
            <a:cxnSpLocks/>
          </p:cNvCxnSpPr>
          <p:nvPr/>
        </p:nvCxnSpPr>
        <p:spPr>
          <a:xfrm flipV="1">
            <a:off x="3095990" y="490157"/>
            <a:ext cx="1215496" cy="57873"/>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Bağlayıcı: Eğri 41">
            <a:extLst>
              <a:ext uri="{FF2B5EF4-FFF2-40B4-BE49-F238E27FC236}">
                <a16:creationId xmlns:a16="http://schemas.microsoft.com/office/drawing/2014/main" id="{15E1C2F7-59C6-5F7A-48E6-C1E2CD8592E1}"/>
              </a:ext>
            </a:extLst>
          </p:cNvPr>
          <p:cNvCxnSpPr>
            <a:cxnSpLocks/>
          </p:cNvCxnSpPr>
          <p:nvPr/>
        </p:nvCxnSpPr>
        <p:spPr>
          <a:xfrm>
            <a:off x="2717697" y="857623"/>
            <a:ext cx="1424347" cy="101794"/>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Bağlayıcı: Eğri 44">
            <a:extLst>
              <a:ext uri="{FF2B5EF4-FFF2-40B4-BE49-F238E27FC236}">
                <a16:creationId xmlns:a16="http://schemas.microsoft.com/office/drawing/2014/main" id="{A8A77625-DE6E-4A8D-2DD8-F5887FE01616}"/>
              </a:ext>
            </a:extLst>
          </p:cNvPr>
          <p:cNvCxnSpPr>
            <a:cxnSpLocks/>
          </p:cNvCxnSpPr>
          <p:nvPr/>
        </p:nvCxnSpPr>
        <p:spPr>
          <a:xfrm flipV="1">
            <a:off x="3362026" y="174322"/>
            <a:ext cx="1142526" cy="686306"/>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Bağlayıcı: Eğri 46">
            <a:extLst>
              <a:ext uri="{FF2B5EF4-FFF2-40B4-BE49-F238E27FC236}">
                <a16:creationId xmlns:a16="http://schemas.microsoft.com/office/drawing/2014/main" id="{C3AF9BA3-D24D-27F8-20B3-FD3E3E60A6D3}"/>
              </a:ext>
            </a:extLst>
          </p:cNvPr>
          <p:cNvCxnSpPr>
            <a:cxnSpLocks/>
          </p:cNvCxnSpPr>
          <p:nvPr/>
        </p:nvCxnSpPr>
        <p:spPr>
          <a:xfrm flipV="1">
            <a:off x="3900990" y="1176702"/>
            <a:ext cx="882487" cy="150018"/>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Bağlayıcı: Eğri 47">
            <a:extLst>
              <a:ext uri="{FF2B5EF4-FFF2-40B4-BE49-F238E27FC236}">
                <a16:creationId xmlns:a16="http://schemas.microsoft.com/office/drawing/2014/main" id="{390F7228-0921-EF91-FEA3-26DC6D764F6A}"/>
              </a:ext>
            </a:extLst>
          </p:cNvPr>
          <p:cNvCxnSpPr>
            <a:cxnSpLocks/>
          </p:cNvCxnSpPr>
          <p:nvPr/>
        </p:nvCxnSpPr>
        <p:spPr>
          <a:xfrm flipV="1">
            <a:off x="4110296" y="851297"/>
            <a:ext cx="673181" cy="310898"/>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Bağlayıcı: Eğri 50">
            <a:extLst>
              <a:ext uri="{FF2B5EF4-FFF2-40B4-BE49-F238E27FC236}">
                <a16:creationId xmlns:a16="http://schemas.microsoft.com/office/drawing/2014/main" id="{8066BCC6-09B8-7DFA-7EB7-2F2D3A9C2E02}"/>
              </a:ext>
            </a:extLst>
          </p:cNvPr>
          <p:cNvCxnSpPr>
            <a:cxnSpLocks/>
          </p:cNvCxnSpPr>
          <p:nvPr/>
        </p:nvCxnSpPr>
        <p:spPr>
          <a:xfrm flipV="1">
            <a:off x="3364311" y="778641"/>
            <a:ext cx="735429" cy="318285"/>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Bağlayıcı: Eğri 55">
            <a:extLst>
              <a:ext uri="{FF2B5EF4-FFF2-40B4-BE49-F238E27FC236}">
                <a16:creationId xmlns:a16="http://schemas.microsoft.com/office/drawing/2014/main" id="{3F245DDA-6FA0-C11F-EFF9-1D136959401E}"/>
              </a:ext>
            </a:extLst>
          </p:cNvPr>
          <p:cNvCxnSpPr>
            <a:cxnSpLocks/>
          </p:cNvCxnSpPr>
          <p:nvPr/>
        </p:nvCxnSpPr>
        <p:spPr>
          <a:xfrm>
            <a:off x="4473339" y="179521"/>
            <a:ext cx="1499065" cy="144604"/>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Bağlayıcı: Eğri 57">
            <a:extLst>
              <a:ext uri="{FF2B5EF4-FFF2-40B4-BE49-F238E27FC236}">
                <a16:creationId xmlns:a16="http://schemas.microsoft.com/office/drawing/2014/main" id="{D95EC94B-2268-E9B5-2E00-CF00BC77FAA9}"/>
              </a:ext>
            </a:extLst>
          </p:cNvPr>
          <p:cNvCxnSpPr>
            <a:cxnSpLocks/>
          </p:cNvCxnSpPr>
          <p:nvPr/>
        </p:nvCxnSpPr>
        <p:spPr>
          <a:xfrm rot="10800000" flipV="1">
            <a:off x="5190390" y="316007"/>
            <a:ext cx="741593" cy="621776"/>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Bağlayıcı: Eğri 70">
            <a:extLst>
              <a:ext uri="{FF2B5EF4-FFF2-40B4-BE49-F238E27FC236}">
                <a16:creationId xmlns:a16="http://schemas.microsoft.com/office/drawing/2014/main" id="{06B9632A-E1E8-3FF1-D512-E2E94222937D}"/>
              </a:ext>
            </a:extLst>
          </p:cNvPr>
          <p:cNvCxnSpPr>
            <a:cxnSpLocks/>
          </p:cNvCxnSpPr>
          <p:nvPr/>
        </p:nvCxnSpPr>
        <p:spPr>
          <a:xfrm>
            <a:off x="4722515" y="1176413"/>
            <a:ext cx="183330" cy="24271"/>
          </a:xfrm>
          <a:prstGeom prst="curvedConnector3">
            <a:avLst>
              <a:gd name="adj1"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67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11</a:t>
            </a:r>
          </a:p>
        </p:txBody>
      </p:sp>
      <p:sp>
        <p:nvSpPr>
          <p:cNvPr id="5" name="Dikdörtgen 4">
            <a:extLst>
              <a:ext uri="{FF2B5EF4-FFF2-40B4-BE49-F238E27FC236}">
                <a16:creationId xmlns:a16="http://schemas.microsoft.com/office/drawing/2014/main" id="{4795C66C-5D65-2754-E0A5-622C28D2AB99}"/>
              </a:ext>
            </a:extLst>
          </p:cNvPr>
          <p:cNvSpPr/>
          <p:nvPr/>
        </p:nvSpPr>
        <p:spPr>
          <a:xfrm>
            <a:off x="147929" y="990634"/>
            <a:ext cx="7992396" cy="1528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hlinkClick r:id="rId7"/>
              </a:rPr>
              <a:t>https://physionet.org/content/eegmmidb/1.0.0/</a:t>
            </a:r>
            <a:r>
              <a:rPr lang="tr-TR">
                <a:solidFill>
                  <a:schemeClr val="tx1">
                    <a:lumMod val="95000"/>
                    <a:lumOff val="5000"/>
                  </a:schemeClr>
                </a:solidFill>
              </a:rPr>
              <a:t> sitesinden indirilen </a:t>
            </a:r>
            <a:r>
              <a:rPr lang="tr-TR" b="1">
                <a:solidFill>
                  <a:schemeClr val="tx1">
                    <a:lumMod val="95000"/>
                    <a:lumOff val="5000"/>
                  </a:schemeClr>
                </a:solidFill>
              </a:rPr>
              <a:t>eeg-motor-movementimagery-dataset-1.0.0</a:t>
            </a:r>
            <a:r>
              <a:rPr lang="tr-TR">
                <a:solidFill>
                  <a:schemeClr val="tx1">
                    <a:lumMod val="95000"/>
                    <a:lumOff val="5000"/>
                  </a:schemeClr>
                </a:solidFill>
              </a:rPr>
              <a:t> (1.9 GB)’</a:t>
            </a:r>
            <a:r>
              <a:rPr lang="tr-TR" err="1">
                <a:solidFill>
                  <a:schemeClr val="tx1">
                    <a:lumMod val="95000"/>
                    <a:lumOff val="5000"/>
                  </a:schemeClr>
                </a:solidFill>
              </a:rPr>
              <a:t>lık</a:t>
            </a:r>
            <a:r>
              <a:rPr lang="tr-TR">
                <a:solidFill>
                  <a:schemeClr val="tx1">
                    <a:lumMod val="95000"/>
                    <a:lumOff val="5000"/>
                  </a:schemeClr>
                </a:solidFill>
              </a:rPr>
              <a:t> dosyayı indirilip, dosya üzerindeki sinyalleri analiz edildi. İlk olarak </a:t>
            </a:r>
            <a:r>
              <a:rPr lang="tr-TR" b="1" i="1">
                <a:solidFill>
                  <a:schemeClr val="tx1">
                    <a:lumMod val="95000"/>
                    <a:lumOff val="5000"/>
                  </a:schemeClr>
                </a:solidFill>
              </a:rPr>
              <a:t>S001 &gt; S001R01.edf </a:t>
            </a:r>
            <a:r>
              <a:rPr lang="tr-TR">
                <a:solidFill>
                  <a:schemeClr val="tx1">
                    <a:lumMod val="95000"/>
                    <a:lumOff val="5000"/>
                  </a:schemeClr>
                </a:solidFill>
              </a:rPr>
              <a:t>sinyali seçildi ve söz konusu sinyal proje kapsamında bizden istenilen işlemlere tâbi tutulup analiz edildi. </a:t>
            </a:r>
          </a:p>
        </p:txBody>
      </p:sp>
      <p:sp>
        <p:nvSpPr>
          <p:cNvPr id="8" name="Dikdörtgen 7">
            <a:extLst>
              <a:ext uri="{FF2B5EF4-FFF2-40B4-BE49-F238E27FC236}">
                <a16:creationId xmlns:a16="http://schemas.microsoft.com/office/drawing/2014/main" id="{42D5473D-2714-F9BD-DB75-79904F1D6B58}"/>
              </a:ext>
            </a:extLst>
          </p:cNvPr>
          <p:cNvSpPr/>
          <p:nvPr/>
        </p:nvSpPr>
        <p:spPr>
          <a:xfrm>
            <a:off x="147929" y="2699240"/>
            <a:ext cx="7992396" cy="948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Söz konusu sinyal dosyası 61 satır ve 63 sütundan oluşan bir matris ve bu metrisin içerdiği sinyallerde kendi içinde 61x1’lik sinyaller içerir. Bunlar 0 saniyeden 60 saniyeye kadar tanımlanmış sinyallerdir. </a:t>
            </a:r>
          </a:p>
        </p:txBody>
      </p:sp>
      <p:sp>
        <p:nvSpPr>
          <p:cNvPr id="9" name="Dikdörtgen 8">
            <a:extLst>
              <a:ext uri="{FF2B5EF4-FFF2-40B4-BE49-F238E27FC236}">
                <a16:creationId xmlns:a16="http://schemas.microsoft.com/office/drawing/2014/main" id="{C1896F92-962B-778C-A730-3B22AF53F6E6}"/>
              </a:ext>
            </a:extLst>
          </p:cNvPr>
          <p:cNvSpPr/>
          <p:nvPr/>
        </p:nvSpPr>
        <p:spPr>
          <a:xfrm>
            <a:off x="147929" y="3821989"/>
            <a:ext cx="7848406" cy="1110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İlgili 63 sinyal: </a:t>
            </a:r>
            <a:r>
              <a:rPr lang="tr-TR" sz="1500">
                <a:solidFill>
                  <a:schemeClr val="tx1">
                    <a:lumMod val="95000"/>
                    <a:lumOff val="5000"/>
                  </a:schemeClr>
                </a:solidFill>
              </a:rPr>
              <a:t>Fc5, Fc3, Fc1, Fc2, Fc4, Fc6, C5, C3, C1, </a:t>
            </a:r>
            <a:r>
              <a:rPr lang="tr-TR" sz="1500" err="1">
                <a:solidFill>
                  <a:schemeClr val="tx1">
                    <a:lumMod val="95000"/>
                    <a:lumOff val="5000"/>
                  </a:schemeClr>
                </a:solidFill>
              </a:rPr>
              <a:t>Cz</a:t>
            </a:r>
            <a:r>
              <a:rPr lang="tr-TR" sz="1500">
                <a:solidFill>
                  <a:schemeClr val="tx1">
                    <a:lumMod val="95000"/>
                    <a:lumOff val="5000"/>
                  </a:schemeClr>
                </a:solidFill>
              </a:rPr>
              <a:t>, C2, C4, C6, Cp5, Cp3, Cp1, </a:t>
            </a:r>
            <a:r>
              <a:rPr lang="tr-TR" sz="1500" err="1">
                <a:solidFill>
                  <a:schemeClr val="tx1">
                    <a:lumMod val="95000"/>
                    <a:lumOff val="5000"/>
                  </a:schemeClr>
                </a:solidFill>
              </a:rPr>
              <a:t>Cpz</a:t>
            </a:r>
            <a:r>
              <a:rPr lang="tr-TR" sz="1500">
                <a:solidFill>
                  <a:schemeClr val="tx1">
                    <a:lumMod val="95000"/>
                    <a:lumOff val="5000"/>
                  </a:schemeClr>
                </a:solidFill>
              </a:rPr>
              <a:t>, Cp2, Cp4, Cp6, Fp1, </a:t>
            </a:r>
            <a:r>
              <a:rPr lang="tr-TR" sz="1500" err="1">
                <a:solidFill>
                  <a:schemeClr val="tx1">
                    <a:lumMod val="95000"/>
                    <a:lumOff val="5000"/>
                  </a:schemeClr>
                </a:solidFill>
              </a:rPr>
              <a:t>Fpz</a:t>
            </a:r>
            <a:r>
              <a:rPr lang="tr-TR" sz="1500">
                <a:solidFill>
                  <a:schemeClr val="tx1">
                    <a:lumMod val="95000"/>
                    <a:lumOff val="5000"/>
                  </a:schemeClr>
                </a:solidFill>
              </a:rPr>
              <a:t>, Fp2, Af7, Af3, </a:t>
            </a:r>
            <a:r>
              <a:rPr lang="tr-TR" sz="1500" err="1">
                <a:solidFill>
                  <a:schemeClr val="tx1">
                    <a:lumMod val="95000"/>
                    <a:lumOff val="5000"/>
                  </a:schemeClr>
                </a:solidFill>
              </a:rPr>
              <a:t>Afz</a:t>
            </a:r>
            <a:r>
              <a:rPr lang="tr-TR" sz="1500">
                <a:solidFill>
                  <a:schemeClr val="tx1">
                    <a:lumMod val="95000"/>
                    <a:lumOff val="5000"/>
                  </a:schemeClr>
                </a:solidFill>
              </a:rPr>
              <a:t>, Af4, Af8, F7, F5, F3, F1, </a:t>
            </a:r>
            <a:r>
              <a:rPr lang="tr-TR" sz="1500" err="1">
                <a:solidFill>
                  <a:schemeClr val="tx1">
                    <a:lumMod val="95000"/>
                    <a:lumOff val="5000"/>
                  </a:schemeClr>
                </a:solidFill>
              </a:rPr>
              <a:t>Fz</a:t>
            </a:r>
            <a:r>
              <a:rPr lang="tr-TR" sz="1500">
                <a:solidFill>
                  <a:schemeClr val="tx1">
                    <a:lumMod val="95000"/>
                    <a:lumOff val="5000"/>
                  </a:schemeClr>
                </a:solidFill>
              </a:rPr>
              <a:t>, F2, F4, F6, F8, Ft7, Ft8, T7, T8, T9, T10, Tp7, Tp8, P7, P5, P3, P1, </a:t>
            </a:r>
            <a:r>
              <a:rPr lang="tr-TR" sz="1500" err="1">
                <a:solidFill>
                  <a:schemeClr val="tx1">
                    <a:lumMod val="95000"/>
                    <a:lumOff val="5000"/>
                  </a:schemeClr>
                </a:solidFill>
              </a:rPr>
              <a:t>Pz</a:t>
            </a:r>
            <a:r>
              <a:rPr lang="tr-TR" sz="1500">
                <a:solidFill>
                  <a:schemeClr val="tx1">
                    <a:lumMod val="95000"/>
                    <a:lumOff val="5000"/>
                  </a:schemeClr>
                </a:solidFill>
              </a:rPr>
              <a:t>, P2, P4, P6, P8, Po7, Po3, Poz, Po4, Po8, O1, </a:t>
            </a:r>
            <a:r>
              <a:rPr lang="tr-TR" sz="1500" err="1">
                <a:solidFill>
                  <a:schemeClr val="tx1">
                    <a:lumMod val="95000"/>
                    <a:lumOff val="5000"/>
                  </a:schemeClr>
                </a:solidFill>
              </a:rPr>
              <a:t>Oz</a:t>
            </a:r>
            <a:r>
              <a:rPr lang="tr-TR" sz="1500">
                <a:solidFill>
                  <a:schemeClr val="tx1">
                    <a:lumMod val="95000"/>
                    <a:lumOff val="5000"/>
                  </a:schemeClr>
                </a:solidFill>
              </a:rPr>
              <a:t>, O2, </a:t>
            </a:r>
            <a:r>
              <a:rPr lang="tr-TR" sz="1500" err="1">
                <a:solidFill>
                  <a:schemeClr val="tx1">
                    <a:lumMod val="95000"/>
                    <a:lumOff val="5000"/>
                  </a:schemeClr>
                </a:solidFill>
              </a:rPr>
              <a:t>Iz</a:t>
            </a:r>
            <a:endParaRPr lang="tr-TR" sz="1500">
              <a:solidFill>
                <a:schemeClr val="tx1">
                  <a:lumMod val="95000"/>
                  <a:lumOff val="5000"/>
                </a:schemeClr>
              </a:solidFill>
            </a:endParaRPr>
          </a:p>
        </p:txBody>
      </p:sp>
      <p:pic>
        <p:nvPicPr>
          <p:cNvPr id="24" name="Resim 23" descr="metin, ekran görüntüsü içeren bir resim&#10;&#10;Açıklama otomatik olarak oluşturuldu">
            <a:extLst>
              <a:ext uri="{FF2B5EF4-FFF2-40B4-BE49-F238E27FC236}">
                <a16:creationId xmlns:a16="http://schemas.microsoft.com/office/drawing/2014/main" id="{260C7D26-34DA-191A-FF70-F950F17BCE90}"/>
              </a:ext>
            </a:extLst>
          </p:cNvPr>
          <p:cNvPicPr>
            <a:picLocks noChangeAspect="1"/>
          </p:cNvPicPr>
          <p:nvPr/>
        </p:nvPicPr>
        <p:blipFill rotWithShape="1">
          <a:blip r:embed="rId8"/>
          <a:srcRect r="32939"/>
          <a:stretch/>
        </p:blipFill>
        <p:spPr>
          <a:xfrm>
            <a:off x="8687491" y="1118810"/>
            <a:ext cx="3224361" cy="1889371"/>
          </a:xfrm>
          <a:prstGeom prst="rect">
            <a:avLst/>
          </a:prstGeom>
        </p:spPr>
      </p:pic>
      <p:pic>
        <p:nvPicPr>
          <p:cNvPr id="26" name="Resim 25" descr="metin, ekran görüntüsü, yazı tipi içeren bir resim&#10;&#10;Açıklama otomatik olarak oluşturuldu">
            <a:extLst>
              <a:ext uri="{FF2B5EF4-FFF2-40B4-BE49-F238E27FC236}">
                <a16:creationId xmlns:a16="http://schemas.microsoft.com/office/drawing/2014/main" id="{2C0BBF16-F58D-E869-B9CE-D1771735B73F}"/>
              </a:ext>
            </a:extLst>
          </p:cNvPr>
          <p:cNvPicPr>
            <a:picLocks noChangeAspect="1"/>
          </p:cNvPicPr>
          <p:nvPr/>
        </p:nvPicPr>
        <p:blipFill rotWithShape="1">
          <a:blip r:embed="rId9"/>
          <a:srcRect r="38540"/>
          <a:stretch/>
        </p:blipFill>
        <p:spPr>
          <a:xfrm>
            <a:off x="8687491" y="3173511"/>
            <a:ext cx="3224362" cy="1948006"/>
          </a:xfrm>
          <a:prstGeom prst="rect">
            <a:avLst/>
          </a:prstGeom>
        </p:spPr>
      </p:pic>
      <p:cxnSp>
        <p:nvCxnSpPr>
          <p:cNvPr id="27" name="Bağlayıcı: Dirsek 26">
            <a:extLst>
              <a:ext uri="{FF2B5EF4-FFF2-40B4-BE49-F238E27FC236}">
                <a16:creationId xmlns:a16="http://schemas.microsoft.com/office/drawing/2014/main" id="{50AE67E8-1E00-2552-E837-48F06028BC73}"/>
              </a:ext>
            </a:extLst>
          </p:cNvPr>
          <p:cNvCxnSpPr>
            <a:cxnSpLocks/>
          </p:cNvCxnSpPr>
          <p:nvPr/>
        </p:nvCxnSpPr>
        <p:spPr>
          <a:xfrm rot="16200000" flipH="1">
            <a:off x="7424228" y="2003723"/>
            <a:ext cx="2067369" cy="560528"/>
          </a:xfrm>
          <a:prstGeom prst="bentConnector3">
            <a:avLst>
              <a:gd name="adj1" fmla="val 100097"/>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Düz Ok Bağlayıcısı 34">
            <a:extLst>
              <a:ext uri="{FF2B5EF4-FFF2-40B4-BE49-F238E27FC236}">
                <a16:creationId xmlns:a16="http://schemas.microsoft.com/office/drawing/2014/main" id="{0266D0F4-DC0A-A3C2-AFFB-E522299A06C6}"/>
              </a:ext>
            </a:extLst>
          </p:cNvPr>
          <p:cNvCxnSpPr>
            <a:cxnSpLocks/>
          </p:cNvCxnSpPr>
          <p:nvPr/>
        </p:nvCxnSpPr>
        <p:spPr>
          <a:xfrm>
            <a:off x="8158987" y="1268964"/>
            <a:ext cx="631142"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Düz Bağlayıcı 42">
            <a:extLst>
              <a:ext uri="{FF2B5EF4-FFF2-40B4-BE49-F238E27FC236}">
                <a16:creationId xmlns:a16="http://schemas.microsoft.com/office/drawing/2014/main" id="{4FA1820B-8C7B-DFB3-E82D-3037DCB448C1}"/>
              </a:ext>
            </a:extLst>
          </p:cNvPr>
          <p:cNvCxnSpPr>
            <a:cxnSpLocks/>
          </p:cNvCxnSpPr>
          <p:nvPr/>
        </p:nvCxnSpPr>
        <p:spPr>
          <a:xfrm>
            <a:off x="7716417" y="1754949"/>
            <a:ext cx="433239" cy="1"/>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 name="Alt Bilgi Yer Tutucusu 4">
            <a:extLst>
              <a:ext uri="{FF2B5EF4-FFF2-40B4-BE49-F238E27FC236}">
                <a16:creationId xmlns:a16="http://schemas.microsoft.com/office/drawing/2014/main" id="{2F5DFBBE-36FE-3DF1-55A0-EE7F28E1298B}"/>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59716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12</a:t>
            </a:r>
          </a:p>
        </p:txBody>
      </p:sp>
      <p:pic>
        <p:nvPicPr>
          <p:cNvPr id="4" name="Resim 3" descr="daire, metin, diyagram, çizim içeren bir resim&#10;&#10;Açıklama otomatik olarak oluşturuldu">
            <a:extLst>
              <a:ext uri="{FF2B5EF4-FFF2-40B4-BE49-F238E27FC236}">
                <a16:creationId xmlns:a16="http://schemas.microsoft.com/office/drawing/2014/main" id="{D37776FC-7ADB-162C-D1B1-A0D6ABDB7752}"/>
              </a:ext>
            </a:extLst>
          </p:cNvPr>
          <p:cNvPicPr>
            <a:picLocks noChangeAspect="1"/>
          </p:cNvPicPr>
          <p:nvPr/>
        </p:nvPicPr>
        <p:blipFill rotWithShape="1">
          <a:blip r:embed="rId7"/>
          <a:srcRect l="6279" t="2036" r="7174"/>
          <a:stretch/>
        </p:blipFill>
        <p:spPr>
          <a:xfrm>
            <a:off x="8356382" y="1451815"/>
            <a:ext cx="3575722" cy="3278806"/>
          </a:xfrm>
          <a:prstGeom prst="rect">
            <a:avLst/>
          </a:prstGeom>
        </p:spPr>
      </p:pic>
      <p:sp>
        <p:nvSpPr>
          <p:cNvPr id="5" name="Dikdörtgen 4">
            <a:extLst>
              <a:ext uri="{FF2B5EF4-FFF2-40B4-BE49-F238E27FC236}">
                <a16:creationId xmlns:a16="http://schemas.microsoft.com/office/drawing/2014/main" id="{4795C66C-5D65-2754-E0A5-622C28D2AB99}"/>
              </a:ext>
            </a:extLst>
          </p:cNvPr>
          <p:cNvSpPr/>
          <p:nvPr/>
        </p:nvSpPr>
        <p:spPr>
          <a:xfrm>
            <a:off x="147929" y="990634"/>
            <a:ext cx="7992396" cy="1528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hlinkClick r:id="rId8"/>
              </a:rPr>
              <a:t>https://physionet.org/content/eegmmidb/1.0.0/</a:t>
            </a:r>
            <a:r>
              <a:rPr lang="tr-TR">
                <a:solidFill>
                  <a:schemeClr val="tx1">
                    <a:lumMod val="95000"/>
                    <a:lumOff val="5000"/>
                  </a:schemeClr>
                </a:solidFill>
              </a:rPr>
              <a:t> sitesinden indirilen </a:t>
            </a:r>
            <a:r>
              <a:rPr lang="tr-TR" b="1">
                <a:solidFill>
                  <a:schemeClr val="tx1">
                    <a:lumMod val="95000"/>
                    <a:lumOff val="5000"/>
                  </a:schemeClr>
                </a:solidFill>
              </a:rPr>
              <a:t>eeg-motor-movementimagery-dataset-1.0.0</a:t>
            </a:r>
            <a:r>
              <a:rPr lang="tr-TR">
                <a:solidFill>
                  <a:schemeClr val="tx1">
                    <a:lumMod val="95000"/>
                    <a:lumOff val="5000"/>
                  </a:schemeClr>
                </a:solidFill>
              </a:rPr>
              <a:t> (1.9 GB)’</a:t>
            </a:r>
            <a:r>
              <a:rPr lang="tr-TR" err="1">
                <a:solidFill>
                  <a:schemeClr val="tx1">
                    <a:lumMod val="95000"/>
                    <a:lumOff val="5000"/>
                  </a:schemeClr>
                </a:solidFill>
              </a:rPr>
              <a:t>lık</a:t>
            </a:r>
            <a:r>
              <a:rPr lang="tr-TR">
                <a:solidFill>
                  <a:schemeClr val="tx1">
                    <a:lumMod val="95000"/>
                    <a:lumOff val="5000"/>
                  </a:schemeClr>
                </a:solidFill>
              </a:rPr>
              <a:t> dosyayı indirilip, dosya üzerindeki sinyalleri analiz edildi. İlk olarak </a:t>
            </a:r>
            <a:r>
              <a:rPr lang="tr-TR" b="1" i="1">
                <a:solidFill>
                  <a:schemeClr val="tx1">
                    <a:lumMod val="95000"/>
                    <a:lumOff val="5000"/>
                  </a:schemeClr>
                </a:solidFill>
              </a:rPr>
              <a:t>S001 &gt; S001R01.edf </a:t>
            </a:r>
            <a:r>
              <a:rPr lang="tr-TR">
                <a:solidFill>
                  <a:schemeClr val="tx1">
                    <a:lumMod val="95000"/>
                    <a:lumOff val="5000"/>
                  </a:schemeClr>
                </a:solidFill>
              </a:rPr>
              <a:t>sinyali seçildi ve söz konusu sinyal proje kapsamında bizden istenilen işlemlere tâbi tutulup analiz edildi. </a:t>
            </a:r>
          </a:p>
        </p:txBody>
      </p:sp>
      <p:sp>
        <p:nvSpPr>
          <p:cNvPr id="7" name="Oval 6">
            <a:extLst>
              <a:ext uri="{FF2B5EF4-FFF2-40B4-BE49-F238E27FC236}">
                <a16:creationId xmlns:a16="http://schemas.microsoft.com/office/drawing/2014/main" id="{C0684946-B573-A6EE-70E2-34C3AB490B7F}"/>
              </a:ext>
            </a:extLst>
          </p:cNvPr>
          <p:cNvSpPr/>
          <p:nvPr/>
        </p:nvSpPr>
        <p:spPr>
          <a:xfrm>
            <a:off x="9134669" y="2593910"/>
            <a:ext cx="326572" cy="33590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42D5473D-2714-F9BD-DB75-79904F1D6B58}"/>
              </a:ext>
            </a:extLst>
          </p:cNvPr>
          <p:cNvSpPr/>
          <p:nvPr/>
        </p:nvSpPr>
        <p:spPr>
          <a:xfrm>
            <a:off x="147929" y="2699240"/>
            <a:ext cx="7992396" cy="948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Söz konusu sinyal dosyası 61 satır ve 63 sütundan oluşan bir matris ve bu metrisin içerdiği sinyallerde kendi içinde 61x1’lik sinyaller içerir. Bunlar 0 saniyeden 60 saniyeye kadar tanımlanmış sinyallerdir. </a:t>
            </a:r>
          </a:p>
        </p:txBody>
      </p:sp>
      <p:sp>
        <p:nvSpPr>
          <p:cNvPr id="9" name="Dikdörtgen 8">
            <a:extLst>
              <a:ext uri="{FF2B5EF4-FFF2-40B4-BE49-F238E27FC236}">
                <a16:creationId xmlns:a16="http://schemas.microsoft.com/office/drawing/2014/main" id="{C1896F92-962B-778C-A730-3B22AF53F6E6}"/>
              </a:ext>
            </a:extLst>
          </p:cNvPr>
          <p:cNvSpPr/>
          <p:nvPr/>
        </p:nvSpPr>
        <p:spPr>
          <a:xfrm>
            <a:off x="147929" y="3821989"/>
            <a:ext cx="7848406" cy="1110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İlgili 63 sinyal: </a:t>
            </a:r>
            <a:r>
              <a:rPr lang="tr-TR" sz="1500">
                <a:solidFill>
                  <a:schemeClr val="tx1">
                    <a:lumMod val="95000"/>
                    <a:lumOff val="5000"/>
                  </a:schemeClr>
                </a:solidFill>
              </a:rPr>
              <a:t>Fc5, Fc3, Fc1, Fc2, Fc4, Fc6, C5, C3, C1, </a:t>
            </a:r>
            <a:r>
              <a:rPr lang="tr-TR" sz="1500" err="1">
                <a:solidFill>
                  <a:schemeClr val="tx1">
                    <a:lumMod val="95000"/>
                    <a:lumOff val="5000"/>
                  </a:schemeClr>
                </a:solidFill>
              </a:rPr>
              <a:t>Cz</a:t>
            </a:r>
            <a:r>
              <a:rPr lang="tr-TR" sz="1500">
                <a:solidFill>
                  <a:schemeClr val="tx1">
                    <a:lumMod val="95000"/>
                    <a:lumOff val="5000"/>
                  </a:schemeClr>
                </a:solidFill>
              </a:rPr>
              <a:t>, C2, C4, C6, Cp5, Cp3, Cp1, </a:t>
            </a:r>
            <a:r>
              <a:rPr lang="tr-TR" sz="1500" err="1">
                <a:solidFill>
                  <a:schemeClr val="tx1">
                    <a:lumMod val="95000"/>
                    <a:lumOff val="5000"/>
                  </a:schemeClr>
                </a:solidFill>
              </a:rPr>
              <a:t>Cpz</a:t>
            </a:r>
            <a:r>
              <a:rPr lang="tr-TR" sz="1500">
                <a:solidFill>
                  <a:schemeClr val="tx1">
                    <a:lumMod val="95000"/>
                    <a:lumOff val="5000"/>
                  </a:schemeClr>
                </a:solidFill>
              </a:rPr>
              <a:t>, Cp2, Cp4, Cp6, Fp1, </a:t>
            </a:r>
            <a:r>
              <a:rPr lang="tr-TR" sz="1500" err="1">
                <a:solidFill>
                  <a:schemeClr val="tx1">
                    <a:lumMod val="95000"/>
                    <a:lumOff val="5000"/>
                  </a:schemeClr>
                </a:solidFill>
              </a:rPr>
              <a:t>Fpz</a:t>
            </a:r>
            <a:r>
              <a:rPr lang="tr-TR" sz="1500">
                <a:solidFill>
                  <a:schemeClr val="tx1">
                    <a:lumMod val="95000"/>
                    <a:lumOff val="5000"/>
                  </a:schemeClr>
                </a:solidFill>
              </a:rPr>
              <a:t>, Fp2, Af7, Af3, </a:t>
            </a:r>
            <a:r>
              <a:rPr lang="tr-TR" sz="1500" err="1">
                <a:solidFill>
                  <a:schemeClr val="tx1">
                    <a:lumMod val="95000"/>
                    <a:lumOff val="5000"/>
                  </a:schemeClr>
                </a:solidFill>
              </a:rPr>
              <a:t>Afz</a:t>
            </a:r>
            <a:r>
              <a:rPr lang="tr-TR" sz="1500">
                <a:solidFill>
                  <a:schemeClr val="tx1">
                    <a:lumMod val="95000"/>
                    <a:lumOff val="5000"/>
                  </a:schemeClr>
                </a:solidFill>
              </a:rPr>
              <a:t>, Af4, Af8, F7, F5, F3, F1, </a:t>
            </a:r>
            <a:r>
              <a:rPr lang="tr-TR" sz="1500" err="1">
                <a:solidFill>
                  <a:schemeClr val="tx1">
                    <a:lumMod val="95000"/>
                    <a:lumOff val="5000"/>
                  </a:schemeClr>
                </a:solidFill>
              </a:rPr>
              <a:t>Fz</a:t>
            </a:r>
            <a:r>
              <a:rPr lang="tr-TR" sz="1500">
                <a:solidFill>
                  <a:schemeClr val="tx1">
                    <a:lumMod val="95000"/>
                    <a:lumOff val="5000"/>
                  </a:schemeClr>
                </a:solidFill>
              </a:rPr>
              <a:t>, F2, F4, F6, F8, Ft7, Ft8, T7, T8, T9, T10, Tp7, Tp8, P7, P5, P3, P1, </a:t>
            </a:r>
            <a:r>
              <a:rPr lang="tr-TR" sz="1500" err="1">
                <a:solidFill>
                  <a:schemeClr val="tx1">
                    <a:lumMod val="95000"/>
                    <a:lumOff val="5000"/>
                  </a:schemeClr>
                </a:solidFill>
              </a:rPr>
              <a:t>Pz</a:t>
            </a:r>
            <a:r>
              <a:rPr lang="tr-TR" sz="1500">
                <a:solidFill>
                  <a:schemeClr val="tx1">
                    <a:lumMod val="95000"/>
                    <a:lumOff val="5000"/>
                  </a:schemeClr>
                </a:solidFill>
              </a:rPr>
              <a:t>, P2, P4, P6, P8, Po7, Po3, Poz, Po4, Po8, O1, </a:t>
            </a:r>
            <a:r>
              <a:rPr lang="tr-TR" sz="1500" err="1">
                <a:solidFill>
                  <a:schemeClr val="tx1">
                    <a:lumMod val="95000"/>
                    <a:lumOff val="5000"/>
                  </a:schemeClr>
                </a:solidFill>
              </a:rPr>
              <a:t>Oz</a:t>
            </a:r>
            <a:r>
              <a:rPr lang="tr-TR" sz="1500">
                <a:solidFill>
                  <a:schemeClr val="tx1">
                    <a:lumMod val="95000"/>
                    <a:lumOff val="5000"/>
                  </a:schemeClr>
                </a:solidFill>
              </a:rPr>
              <a:t>, O2, </a:t>
            </a:r>
            <a:r>
              <a:rPr lang="tr-TR" sz="1500" err="1">
                <a:solidFill>
                  <a:schemeClr val="tx1">
                    <a:lumMod val="95000"/>
                    <a:lumOff val="5000"/>
                  </a:schemeClr>
                </a:solidFill>
              </a:rPr>
              <a:t>Iz</a:t>
            </a:r>
            <a:endParaRPr lang="tr-TR" sz="1500">
              <a:solidFill>
                <a:schemeClr val="tx1">
                  <a:lumMod val="95000"/>
                  <a:lumOff val="5000"/>
                </a:schemeClr>
              </a:solidFill>
            </a:endParaRPr>
          </a:p>
        </p:txBody>
      </p:sp>
      <p:cxnSp>
        <p:nvCxnSpPr>
          <p:cNvPr id="2" name="Bağlayıcı: Dirsek 1">
            <a:extLst>
              <a:ext uri="{FF2B5EF4-FFF2-40B4-BE49-F238E27FC236}">
                <a16:creationId xmlns:a16="http://schemas.microsoft.com/office/drawing/2014/main" id="{CDBCB5FF-BA2E-2E95-B3A4-06C43C2408AE}"/>
              </a:ext>
            </a:extLst>
          </p:cNvPr>
          <p:cNvCxnSpPr>
            <a:cxnSpLocks/>
          </p:cNvCxnSpPr>
          <p:nvPr/>
        </p:nvCxnSpPr>
        <p:spPr>
          <a:xfrm flipV="1">
            <a:off x="7772400" y="2699240"/>
            <a:ext cx="1026367" cy="501163"/>
          </a:xfrm>
          <a:prstGeom prst="bentConnector3">
            <a:avLst>
              <a:gd name="adj1" fmla="val 50000"/>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Alt Bilgi Yer Tutucusu 4">
            <a:extLst>
              <a:ext uri="{FF2B5EF4-FFF2-40B4-BE49-F238E27FC236}">
                <a16:creationId xmlns:a16="http://schemas.microsoft.com/office/drawing/2014/main" id="{462D30A1-53D3-F965-E928-2A363FB9679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10464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13</a:t>
            </a:r>
          </a:p>
        </p:txBody>
      </p:sp>
      <p:sp>
        <p:nvSpPr>
          <p:cNvPr id="5" name="Dikdörtgen 4">
            <a:extLst>
              <a:ext uri="{FF2B5EF4-FFF2-40B4-BE49-F238E27FC236}">
                <a16:creationId xmlns:a16="http://schemas.microsoft.com/office/drawing/2014/main" id="{4795C66C-5D65-2754-E0A5-622C28D2AB99}"/>
              </a:ext>
            </a:extLst>
          </p:cNvPr>
          <p:cNvSpPr/>
          <p:nvPr/>
        </p:nvSpPr>
        <p:spPr>
          <a:xfrm>
            <a:off x="147929" y="990634"/>
            <a:ext cx="7992396" cy="1528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hlinkClick r:id="rId7"/>
              </a:rPr>
              <a:t>https://physionet.org/content/eegmmidb/1.0.0/</a:t>
            </a:r>
            <a:r>
              <a:rPr lang="tr-TR">
                <a:solidFill>
                  <a:schemeClr val="tx1">
                    <a:lumMod val="95000"/>
                    <a:lumOff val="5000"/>
                  </a:schemeClr>
                </a:solidFill>
              </a:rPr>
              <a:t> sitesinden indirilen </a:t>
            </a:r>
            <a:r>
              <a:rPr lang="tr-TR" b="1">
                <a:solidFill>
                  <a:schemeClr val="tx1">
                    <a:lumMod val="95000"/>
                    <a:lumOff val="5000"/>
                  </a:schemeClr>
                </a:solidFill>
              </a:rPr>
              <a:t>eeg-motor-movementimagery-dataset-1.0.0</a:t>
            </a:r>
            <a:r>
              <a:rPr lang="tr-TR">
                <a:solidFill>
                  <a:schemeClr val="tx1">
                    <a:lumMod val="95000"/>
                    <a:lumOff val="5000"/>
                  </a:schemeClr>
                </a:solidFill>
              </a:rPr>
              <a:t> (1.9 GB)’</a:t>
            </a:r>
            <a:r>
              <a:rPr lang="tr-TR" err="1">
                <a:solidFill>
                  <a:schemeClr val="tx1">
                    <a:lumMod val="95000"/>
                    <a:lumOff val="5000"/>
                  </a:schemeClr>
                </a:solidFill>
              </a:rPr>
              <a:t>lık</a:t>
            </a:r>
            <a:r>
              <a:rPr lang="tr-TR">
                <a:solidFill>
                  <a:schemeClr val="tx1">
                    <a:lumMod val="95000"/>
                    <a:lumOff val="5000"/>
                  </a:schemeClr>
                </a:solidFill>
              </a:rPr>
              <a:t> dosyayı indirilip, dosya üzerindeki sinyalleri analiz edildi. İlk olarak </a:t>
            </a:r>
            <a:r>
              <a:rPr lang="tr-TR" b="1" i="1">
                <a:solidFill>
                  <a:schemeClr val="tx1">
                    <a:lumMod val="95000"/>
                    <a:lumOff val="5000"/>
                  </a:schemeClr>
                </a:solidFill>
              </a:rPr>
              <a:t>S001 &gt; S001R01.edf </a:t>
            </a:r>
            <a:r>
              <a:rPr lang="tr-TR">
                <a:solidFill>
                  <a:schemeClr val="tx1">
                    <a:lumMod val="95000"/>
                    <a:lumOff val="5000"/>
                  </a:schemeClr>
                </a:solidFill>
              </a:rPr>
              <a:t>sinyali seçildi ve söz konusu sinyal proje kapsamında bizden istenilen işlemlere tâbi tutulup analiz edildi. </a:t>
            </a:r>
          </a:p>
        </p:txBody>
      </p:sp>
      <p:sp>
        <p:nvSpPr>
          <p:cNvPr id="8" name="Dikdörtgen 7">
            <a:extLst>
              <a:ext uri="{FF2B5EF4-FFF2-40B4-BE49-F238E27FC236}">
                <a16:creationId xmlns:a16="http://schemas.microsoft.com/office/drawing/2014/main" id="{42D5473D-2714-F9BD-DB75-79904F1D6B58}"/>
              </a:ext>
            </a:extLst>
          </p:cNvPr>
          <p:cNvSpPr/>
          <p:nvPr/>
        </p:nvSpPr>
        <p:spPr>
          <a:xfrm>
            <a:off x="147929" y="2699240"/>
            <a:ext cx="7992396" cy="9485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Söz konusu sinyal dosyası 61 satır ve 63 sütundan oluşan bir matris ve bu metrisin içerdiği sinyallerde kendi içinde 61x1’lik sinyaller içerir. Bunlar 0 saniyeden 60 saniyeye kadar tanımlanmış sinyallerdir. </a:t>
            </a:r>
          </a:p>
        </p:txBody>
      </p:sp>
      <p:sp>
        <p:nvSpPr>
          <p:cNvPr id="9" name="Dikdörtgen 8">
            <a:extLst>
              <a:ext uri="{FF2B5EF4-FFF2-40B4-BE49-F238E27FC236}">
                <a16:creationId xmlns:a16="http://schemas.microsoft.com/office/drawing/2014/main" id="{C1896F92-962B-778C-A730-3B22AF53F6E6}"/>
              </a:ext>
            </a:extLst>
          </p:cNvPr>
          <p:cNvSpPr/>
          <p:nvPr/>
        </p:nvSpPr>
        <p:spPr>
          <a:xfrm>
            <a:off x="147929" y="3821989"/>
            <a:ext cx="7848406" cy="1110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a:solidFill>
                  <a:schemeClr val="tx1">
                    <a:lumMod val="95000"/>
                    <a:lumOff val="5000"/>
                  </a:schemeClr>
                </a:solidFill>
              </a:rPr>
              <a:t>İlgili 63 sinyal: </a:t>
            </a:r>
            <a:r>
              <a:rPr lang="tr-TR" sz="1500">
                <a:solidFill>
                  <a:schemeClr val="tx1">
                    <a:lumMod val="95000"/>
                    <a:lumOff val="5000"/>
                  </a:schemeClr>
                </a:solidFill>
              </a:rPr>
              <a:t>Fc5, Fc3, Fc1, Fc2, Fc4, Fc6, C5, C3, C1, </a:t>
            </a:r>
            <a:r>
              <a:rPr lang="tr-TR" sz="1500" err="1">
                <a:solidFill>
                  <a:schemeClr val="tx1">
                    <a:lumMod val="95000"/>
                    <a:lumOff val="5000"/>
                  </a:schemeClr>
                </a:solidFill>
              </a:rPr>
              <a:t>Cz</a:t>
            </a:r>
            <a:r>
              <a:rPr lang="tr-TR" sz="1500">
                <a:solidFill>
                  <a:schemeClr val="tx1">
                    <a:lumMod val="95000"/>
                    <a:lumOff val="5000"/>
                  </a:schemeClr>
                </a:solidFill>
              </a:rPr>
              <a:t>, C2, C4, C6, Cp5, Cp3, Cp1, </a:t>
            </a:r>
            <a:r>
              <a:rPr lang="tr-TR" sz="1500" err="1">
                <a:solidFill>
                  <a:schemeClr val="tx1">
                    <a:lumMod val="95000"/>
                    <a:lumOff val="5000"/>
                  </a:schemeClr>
                </a:solidFill>
              </a:rPr>
              <a:t>Cpz</a:t>
            </a:r>
            <a:r>
              <a:rPr lang="tr-TR" sz="1500">
                <a:solidFill>
                  <a:schemeClr val="tx1">
                    <a:lumMod val="95000"/>
                    <a:lumOff val="5000"/>
                  </a:schemeClr>
                </a:solidFill>
              </a:rPr>
              <a:t>, Cp2, Cp4, Cp6, Fp1, </a:t>
            </a:r>
            <a:r>
              <a:rPr lang="tr-TR" sz="1500" err="1">
                <a:solidFill>
                  <a:schemeClr val="tx1">
                    <a:lumMod val="95000"/>
                    <a:lumOff val="5000"/>
                  </a:schemeClr>
                </a:solidFill>
              </a:rPr>
              <a:t>Fpz</a:t>
            </a:r>
            <a:r>
              <a:rPr lang="tr-TR" sz="1500">
                <a:solidFill>
                  <a:schemeClr val="tx1">
                    <a:lumMod val="95000"/>
                    <a:lumOff val="5000"/>
                  </a:schemeClr>
                </a:solidFill>
              </a:rPr>
              <a:t>, Fp2, Af7, Af3, </a:t>
            </a:r>
            <a:r>
              <a:rPr lang="tr-TR" sz="1500" err="1">
                <a:solidFill>
                  <a:schemeClr val="tx1">
                    <a:lumMod val="95000"/>
                    <a:lumOff val="5000"/>
                  </a:schemeClr>
                </a:solidFill>
              </a:rPr>
              <a:t>Afz</a:t>
            </a:r>
            <a:r>
              <a:rPr lang="tr-TR" sz="1500">
                <a:solidFill>
                  <a:schemeClr val="tx1">
                    <a:lumMod val="95000"/>
                    <a:lumOff val="5000"/>
                  </a:schemeClr>
                </a:solidFill>
              </a:rPr>
              <a:t>, Af4, Af8, F7, F5, F3, F1, </a:t>
            </a:r>
            <a:r>
              <a:rPr lang="tr-TR" sz="1500" err="1">
                <a:solidFill>
                  <a:schemeClr val="tx1">
                    <a:lumMod val="95000"/>
                    <a:lumOff val="5000"/>
                  </a:schemeClr>
                </a:solidFill>
              </a:rPr>
              <a:t>Fz</a:t>
            </a:r>
            <a:r>
              <a:rPr lang="tr-TR" sz="1500">
                <a:solidFill>
                  <a:schemeClr val="tx1">
                    <a:lumMod val="95000"/>
                    <a:lumOff val="5000"/>
                  </a:schemeClr>
                </a:solidFill>
              </a:rPr>
              <a:t>, F2, F4, F6, F8, Ft7, Ft8, T7, T8, T9, T10, Tp7, Tp8, P7, P5, P3, P1, </a:t>
            </a:r>
            <a:r>
              <a:rPr lang="tr-TR" sz="1500" err="1">
                <a:solidFill>
                  <a:schemeClr val="tx1">
                    <a:lumMod val="95000"/>
                    <a:lumOff val="5000"/>
                  </a:schemeClr>
                </a:solidFill>
              </a:rPr>
              <a:t>Pz</a:t>
            </a:r>
            <a:r>
              <a:rPr lang="tr-TR" sz="1500">
                <a:solidFill>
                  <a:schemeClr val="tx1">
                    <a:lumMod val="95000"/>
                    <a:lumOff val="5000"/>
                  </a:schemeClr>
                </a:solidFill>
              </a:rPr>
              <a:t>, P2, P4, P6, P8, Po7, Po3, Poz, Po4, Po8, O1, </a:t>
            </a:r>
            <a:r>
              <a:rPr lang="tr-TR" sz="1500" err="1">
                <a:solidFill>
                  <a:schemeClr val="tx1">
                    <a:lumMod val="95000"/>
                    <a:lumOff val="5000"/>
                  </a:schemeClr>
                </a:solidFill>
              </a:rPr>
              <a:t>Oz</a:t>
            </a:r>
            <a:r>
              <a:rPr lang="tr-TR" sz="1500">
                <a:solidFill>
                  <a:schemeClr val="tx1">
                    <a:lumMod val="95000"/>
                    <a:lumOff val="5000"/>
                  </a:schemeClr>
                </a:solidFill>
              </a:rPr>
              <a:t>, O2, </a:t>
            </a:r>
            <a:r>
              <a:rPr lang="tr-TR" sz="1500" err="1">
                <a:solidFill>
                  <a:schemeClr val="tx1">
                    <a:lumMod val="95000"/>
                    <a:lumOff val="5000"/>
                  </a:schemeClr>
                </a:solidFill>
              </a:rPr>
              <a:t>Iz</a:t>
            </a:r>
            <a:endParaRPr lang="tr-TR" sz="1500">
              <a:solidFill>
                <a:schemeClr val="tx1">
                  <a:lumMod val="95000"/>
                  <a:lumOff val="5000"/>
                </a:schemeClr>
              </a:solidFill>
            </a:endParaRPr>
          </a:p>
        </p:txBody>
      </p:sp>
      <p:pic>
        <p:nvPicPr>
          <p:cNvPr id="3" name="Resim 2">
            <a:extLst>
              <a:ext uri="{FF2B5EF4-FFF2-40B4-BE49-F238E27FC236}">
                <a16:creationId xmlns:a16="http://schemas.microsoft.com/office/drawing/2014/main" id="{8CC5CB03-B4E9-AC03-0F0D-E04334AD49BA}"/>
              </a:ext>
            </a:extLst>
          </p:cNvPr>
          <p:cNvPicPr>
            <a:picLocks noChangeAspect="1"/>
          </p:cNvPicPr>
          <p:nvPr/>
        </p:nvPicPr>
        <p:blipFill rotWithShape="1">
          <a:blip r:embed="rId8"/>
          <a:srcRect l="2587" t="2325" r="26566"/>
          <a:stretch/>
        </p:blipFill>
        <p:spPr>
          <a:xfrm>
            <a:off x="8229600" y="1754949"/>
            <a:ext cx="3638939" cy="2664752"/>
          </a:xfrm>
          <a:prstGeom prst="rect">
            <a:avLst/>
          </a:prstGeom>
          <a:ln w="12700">
            <a:solidFill>
              <a:schemeClr val="accent5">
                <a:lumMod val="75000"/>
              </a:schemeClr>
            </a:solidFill>
          </a:ln>
        </p:spPr>
      </p:pic>
      <p:cxnSp>
        <p:nvCxnSpPr>
          <p:cNvPr id="34" name="Bağlayıcı: Dirsek 33">
            <a:extLst>
              <a:ext uri="{FF2B5EF4-FFF2-40B4-BE49-F238E27FC236}">
                <a16:creationId xmlns:a16="http://schemas.microsoft.com/office/drawing/2014/main" id="{35F0FA48-8FA0-D90D-4430-74BBB5E095D7}"/>
              </a:ext>
            </a:extLst>
          </p:cNvPr>
          <p:cNvCxnSpPr/>
          <p:nvPr/>
        </p:nvCxnSpPr>
        <p:spPr>
          <a:xfrm>
            <a:off x="7921689" y="4282751"/>
            <a:ext cx="737119" cy="649581"/>
          </a:xfrm>
          <a:prstGeom prst="bentConnector3">
            <a:avLst>
              <a:gd name="adj1" fmla="val 22152"/>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Bağlayıcı: Dirsek 36">
            <a:extLst>
              <a:ext uri="{FF2B5EF4-FFF2-40B4-BE49-F238E27FC236}">
                <a16:creationId xmlns:a16="http://schemas.microsoft.com/office/drawing/2014/main" id="{ACF6D3EE-ECA5-E28E-60D8-AB6D4EBE570A}"/>
              </a:ext>
            </a:extLst>
          </p:cNvPr>
          <p:cNvCxnSpPr>
            <a:cxnSpLocks/>
          </p:cNvCxnSpPr>
          <p:nvPr/>
        </p:nvCxnSpPr>
        <p:spPr>
          <a:xfrm flipV="1">
            <a:off x="8658807" y="4617701"/>
            <a:ext cx="1576873" cy="324791"/>
          </a:xfrm>
          <a:prstGeom prst="bentConnector3">
            <a:avLst>
              <a:gd name="adj1" fmla="val 99704"/>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Alt Bilgi Yer Tutucusu 4">
            <a:extLst>
              <a:ext uri="{FF2B5EF4-FFF2-40B4-BE49-F238E27FC236}">
                <a16:creationId xmlns:a16="http://schemas.microsoft.com/office/drawing/2014/main" id="{00CFC6A5-4B6A-7BA3-5B7F-338B5E5F352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416405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14</a:t>
            </a:r>
          </a:p>
        </p:txBody>
      </p:sp>
      <p:sp>
        <p:nvSpPr>
          <p:cNvPr id="5" name="Dikdörtgen 4">
            <a:extLst>
              <a:ext uri="{FF2B5EF4-FFF2-40B4-BE49-F238E27FC236}">
                <a16:creationId xmlns:a16="http://schemas.microsoft.com/office/drawing/2014/main" id="{4795C66C-5D65-2754-E0A5-622C28D2AB99}"/>
              </a:ext>
            </a:extLst>
          </p:cNvPr>
          <p:cNvSpPr/>
          <p:nvPr/>
        </p:nvSpPr>
        <p:spPr>
          <a:xfrm>
            <a:off x="198729" y="1768954"/>
            <a:ext cx="7102707" cy="3647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400" b="1">
                <a:solidFill>
                  <a:schemeClr val="tx1">
                    <a:lumMod val="95000"/>
                    <a:lumOff val="5000"/>
                  </a:schemeClr>
                </a:solidFill>
              </a:rPr>
              <a:t>Fp1 ve Fp2: </a:t>
            </a:r>
            <a:r>
              <a:rPr lang="tr-TR" sz="1400" err="1">
                <a:solidFill>
                  <a:schemeClr val="tx1">
                    <a:lumMod val="95000"/>
                    <a:lumOff val="5000"/>
                  </a:schemeClr>
                </a:solidFill>
              </a:rPr>
              <a:t>Frontopolar</a:t>
            </a:r>
            <a:r>
              <a:rPr lang="tr-TR" sz="1400">
                <a:solidFill>
                  <a:schemeClr val="tx1">
                    <a:lumMod val="95000"/>
                    <a:lumOff val="5000"/>
                  </a:schemeClr>
                </a:solidFill>
              </a:rPr>
              <a:t> elektrotlar. Alın bölgesinin sol ve sağ kenarlarında yer alır.</a:t>
            </a:r>
          </a:p>
          <a:p>
            <a:r>
              <a:rPr lang="tr-TR" sz="1400" b="1">
                <a:solidFill>
                  <a:schemeClr val="tx1">
                    <a:lumMod val="95000"/>
                    <a:lumOff val="5000"/>
                  </a:schemeClr>
                </a:solidFill>
              </a:rPr>
              <a:t>F3 ve F4: </a:t>
            </a:r>
            <a:r>
              <a:rPr lang="tr-TR" sz="1400">
                <a:solidFill>
                  <a:schemeClr val="tx1">
                    <a:lumMod val="95000"/>
                    <a:lumOff val="5000"/>
                  </a:schemeClr>
                </a:solidFill>
              </a:rPr>
              <a:t>Sol ve sağ frontal elektrotlar. Alın bölgesinin sol ve sağ yanlarında yer alır.</a:t>
            </a:r>
          </a:p>
          <a:p>
            <a:r>
              <a:rPr lang="tr-TR" sz="1400" b="1">
                <a:solidFill>
                  <a:schemeClr val="tx1">
                    <a:lumMod val="95000"/>
                    <a:lumOff val="5000"/>
                  </a:schemeClr>
                </a:solidFill>
              </a:rPr>
              <a:t>F7 ve F8: </a:t>
            </a:r>
            <a:r>
              <a:rPr lang="tr-TR" sz="1400">
                <a:solidFill>
                  <a:schemeClr val="tx1">
                    <a:lumMod val="95000"/>
                    <a:lumOff val="5000"/>
                  </a:schemeClr>
                </a:solidFill>
              </a:rPr>
              <a:t>Sol ve sağ frontal-temporal elektrotlar. Frontal ve temporal bölgelerin sol ve sağ yanlarında yer alır.</a:t>
            </a:r>
          </a:p>
          <a:p>
            <a:r>
              <a:rPr lang="tr-TR" sz="1400" b="1">
                <a:solidFill>
                  <a:schemeClr val="tx1">
                    <a:lumMod val="95000"/>
                    <a:lumOff val="5000"/>
                  </a:schemeClr>
                </a:solidFill>
              </a:rPr>
              <a:t>C3 ve C4: </a:t>
            </a:r>
            <a:r>
              <a:rPr lang="tr-TR" sz="1400">
                <a:solidFill>
                  <a:schemeClr val="tx1">
                    <a:lumMod val="95000"/>
                    <a:lumOff val="5000"/>
                  </a:schemeClr>
                </a:solidFill>
              </a:rPr>
              <a:t>Sol ve sağ merkezi elektrotlar. Kafa derisinin merkezi bölgesinin sol ve sağ yanlarında yer alır. </a:t>
            </a:r>
          </a:p>
          <a:p>
            <a:r>
              <a:rPr lang="tr-TR" sz="1400" b="1">
                <a:solidFill>
                  <a:schemeClr val="tx1">
                    <a:lumMod val="95000"/>
                    <a:lumOff val="5000"/>
                  </a:schemeClr>
                </a:solidFill>
              </a:rPr>
              <a:t>T3 ve T4: </a:t>
            </a:r>
            <a:r>
              <a:rPr lang="tr-TR" sz="1400">
                <a:solidFill>
                  <a:schemeClr val="tx1">
                    <a:lumMod val="95000"/>
                    <a:lumOff val="5000"/>
                  </a:schemeClr>
                </a:solidFill>
              </a:rPr>
              <a:t>Sol ve sağ temporal elektrotlar. Temporal bölgenin sol ve sağ yanlarında yer alır.</a:t>
            </a:r>
          </a:p>
          <a:p>
            <a:r>
              <a:rPr lang="tr-TR" sz="1400" b="1">
                <a:solidFill>
                  <a:schemeClr val="tx1">
                    <a:lumMod val="95000"/>
                    <a:lumOff val="5000"/>
                  </a:schemeClr>
                </a:solidFill>
              </a:rPr>
              <a:t>P3 ve P4: </a:t>
            </a:r>
            <a:r>
              <a:rPr lang="tr-TR" sz="1400">
                <a:solidFill>
                  <a:schemeClr val="tx1">
                    <a:lumMod val="95000"/>
                    <a:lumOff val="5000"/>
                  </a:schemeClr>
                </a:solidFill>
              </a:rPr>
              <a:t>Sol ve sağ </a:t>
            </a:r>
            <a:r>
              <a:rPr lang="tr-TR" sz="1400" err="1">
                <a:solidFill>
                  <a:schemeClr val="tx1">
                    <a:lumMod val="95000"/>
                    <a:lumOff val="5000"/>
                  </a:schemeClr>
                </a:solidFill>
              </a:rPr>
              <a:t>parietal</a:t>
            </a:r>
            <a:r>
              <a:rPr lang="tr-TR" sz="1400">
                <a:solidFill>
                  <a:schemeClr val="tx1">
                    <a:lumMod val="95000"/>
                    <a:lumOff val="5000"/>
                  </a:schemeClr>
                </a:solidFill>
              </a:rPr>
              <a:t> elektrotlar. </a:t>
            </a:r>
            <a:r>
              <a:rPr lang="tr-TR" sz="1400" err="1">
                <a:solidFill>
                  <a:schemeClr val="tx1">
                    <a:lumMod val="95000"/>
                    <a:lumOff val="5000"/>
                  </a:schemeClr>
                </a:solidFill>
              </a:rPr>
              <a:t>Parietal</a:t>
            </a:r>
            <a:r>
              <a:rPr lang="tr-TR" sz="1400">
                <a:solidFill>
                  <a:schemeClr val="tx1">
                    <a:lumMod val="95000"/>
                    <a:lumOff val="5000"/>
                  </a:schemeClr>
                </a:solidFill>
              </a:rPr>
              <a:t> bölgenin sol ve sağ yanlarında yer alır.</a:t>
            </a:r>
          </a:p>
          <a:p>
            <a:r>
              <a:rPr lang="tr-TR" sz="1400">
                <a:solidFill>
                  <a:schemeClr val="tx1">
                    <a:lumMod val="95000"/>
                    <a:lumOff val="5000"/>
                  </a:schemeClr>
                </a:solidFill>
              </a:rPr>
              <a:t>O1 ve O2: Sol ve sağ oksipital elektrotlar. Oksipital bölgenin sol ve sağ yanlarında yer alır.</a:t>
            </a:r>
          </a:p>
          <a:p>
            <a:r>
              <a:rPr lang="tr-TR" sz="1400" b="1" err="1">
                <a:solidFill>
                  <a:schemeClr val="tx1">
                    <a:lumMod val="95000"/>
                    <a:lumOff val="5000"/>
                  </a:schemeClr>
                </a:solidFill>
              </a:rPr>
              <a:t>Fz</a:t>
            </a:r>
            <a:r>
              <a:rPr lang="tr-TR" sz="1400" b="1">
                <a:solidFill>
                  <a:schemeClr val="tx1">
                    <a:lumMod val="95000"/>
                    <a:lumOff val="5000"/>
                  </a:schemeClr>
                </a:solidFill>
              </a:rPr>
              <a:t>: </a:t>
            </a:r>
            <a:r>
              <a:rPr lang="tr-TR" sz="1400">
                <a:solidFill>
                  <a:schemeClr val="tx1">
                    <a:lumMod val="95000"/>
                    <a:lumOff val="5000"/>
                  </a:schemeClr>
                </a:solidFill>
              </a:rPr>
              <a:t>Frontal merkezi elektrot. Alın bölgesinin merkezinde yer alır.</a:t>
            </a:r>
          </a:p>
          <a:p>
            <a:r>
              <a:rPr lang="tr-TR" sz="1400" b="1" err="1">
                <a:solidFill>
                  <a:schemeClr val="tx1">
                    <a:lumMod val="95000"/>
                    <a:lumOff val="5000"/>
                  </a:schemeClr>
                </a:solidFill>
              </a:rPr>
              <a:t>Cz</a:t>
            </a:r>
            <a:r>
              <a:rPr lang="tr-TR" sz="1400" b="1">
                <a:solidFill>
                  <a:schemeClr val="tx1">
                    <a:lumMod val="95000"/>
                    <a:lumOff val="5000"/>
                  </a:schemeClr>
                </a:solidFill>
              </a:rPr>
              <a:t>: </a:t>
            </a:r>
            <a:r>
              <a:rPr lang="tr-TR" sz="1400">
                <a:solidFill>
                  <a:schemeClr val="tx1">
                    <a:lumMod val="95000"/>
                    <a:lumOff val="5000"/>
                  </a:schemeClr>
                </a:solidFill>
              </a:rPr>
              <a:t>Merkezi elektrot. Kafa derisinin merkezi bölgesinde yer alır.</a:t>
            </a:r>
          </a:p>
          <a:p>
            <a:r>
              <a:rPr lang="tr-TR" sz="1400" b="1" err="1">
                <a:solidFill>
                  <a:schemeClr val="tx1">
                    <a:lumMod val="95000"/>
                    <a:lumOff val="5000"/>
                  </a:schemeClr>
                </a:solidFill>
              </a:rPr>
              <a:t>Pz</a:t>
            </a:r>
            <a:r>
              <a:rPr lang="tr-TR" sz="1400" b="1">
                <a:solidFill>
                  <a:schemeClr val="tx1">
                    <a:lumMod val="95000"/>
                    <a:lumOff val="5000"/>
                  </a:schemeClr>
                </a:solidFill>
              </a:rPr>
              <a:t>: </a:t>
            </a:r>
            <a:r>
              <a:rPr lang="tr-TR" sz="1400" err="1">
                <a:solidFill>
                  <a:schemeClr val="tx1">
                    <a:lumMod val="95000"/>
                    <a:lumOff val="5000"/>
                  </a:schemeClr>
                </a:solidFill>
              </a:rPr>
              <a:t>Parietal</a:t>
            </a:r>
            <a:r>
              <a:rPr lang="tr-TR" sz="1400">
                <a:solidFill>
                  <a:schemeClr val="tx1">
                    <a:lumMod val="95000"/>
                    <a:lumOff val="5000"/>
                  </a:schemeClr>
                </a:solidFill>
              </a:rPr>
              <a:t> merkezi elektrot. </a:t>
            </a:r>
            <a:r>
              <a:rPr lang="tr-TR" sz="1400" err="1">
                <a:solidFill>
                  <a:schemeClr val="tx1">
                    <a:lumMod val="95000"/>
                    <a:lumOff val="5000"/>
                  </a:schemeClr>
                </a:solidFill>
              </a:rPr>
              <a:t>Parietal</a:t>
            </a:r>
            <a:r>
              <a:rPr lang="tr-TR" sz="1400">
                <a:solidFill>
                  <a:schemeClr val="tx1">
                    <a:lumMod val="95000"/>
                    <a:lumOff val="5000"/>
                  </a:schemeClr>
                </a:solidFill>
              </a:rPr>
              <a:t> bölgenin merkezinde yer alır.</a:t>
            </a:r>
          </a:p>
          <a:p>
            <a:r>
              <a:rPr lang="tr-TR" sz="1400" b="1" err="1">
                <a:solidFill>
                  <a:schemeClr val="tx1">
                    <a:lumMod val="95000"/>
                    <a:lumOff val="5000"/>
                  </a:schemeClr>
                </a:solidFill>
              </a:rPr>
              <a:t>Oz</a:t>
            </a:r>
            <a:r>
              <a:rPr lang="tr-TR" sz="1400" b="1">
                <a:solidFill>
                  <a:schemeClr val="tx1">
                    <a:lumMod val="95000"/>
                    <a:lumOff val="5000"/>
                  </a:schemeClr>
                </a:solidFill>
              </a:rPr>
              <a:t>: </a:t>
            </a:r>
            <a:r>
              <a:rPr lang="tr-TR" sz="1400">
                <a:solidFill>
                  <a:schemeClr val="tx1">
                    <a:lumMod val="95000"/>
                    <a:lumOff val="5000"/>
                  </a:schemeClr>
                </a:solidFill>
              </a:rPr>
              <a:t>Oksipital merkezi elektrot. Oksipital bölgenin merkezinde yer alır. Vb.</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944722"/>
            <a:ext cx="7075831" cy="875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Uluslararası elektrofizyoloji sistem (10-20 Sistemi) noktaları nelerdir?</a:t>
            </a:r>
          </a:p>
        </p:txBody>
      </p:sp>
      <p:pic>
        <p:nvPicPr>
          <p:cNvPr id="10" name="Resim 9" descr="metin, diyagram, daire, taslak içeren bir resim&#10;&#10;Açıklama otomatik olarak oluşturuldu">
            <a:extLst>
              <a:ext uri="{FF2B5EF4-FFF2-40B4-BE49-F238E27FC236}">
                <a16:creationId xmlns:a16="http://schemas.microsoft.com/office/drawing/2014/main" id="{4A4503F9-CD71-CD45-665B-C854E85BB9FD}"/>
              </a:ext>
            </a:extLst>
          </p:cNvPr>
          <p:cNvPicPr>
            <a:picLocks noChangeAspect="1"/>
          </p:cNvPicPr>
          <p:nvPr/>
        </p:nvPicPr>
        <p:blipFill rotWithShape="1">
          <a:blip r:embed="rId7"/>
          <a:srcRect l="417" t="48719" r="36226" b="461"/>
          <a:stretch/>
        </p:blipFill>
        <p:spPr>
          <a:xfrm>
            <a:off x="7301436" y="3179485"/>
            <a:ext cx="4643120" cy="2438400"/>
          </a:xfrm>
          <a:prstGeom prst="rect">
            <a:avLst/>
          </a:prstGeom>
        </p:spPr>
      </p:pic>
      <p:pic>
        <p:nvPicPr>
          <p:cNvPr id="22" name="Resim 21" descr="metin, ekran görüntüsü, yazı tipi, beyaz içeren bir resim&#10;&#10;Açıklama otomatik olarak oluşturuldu">
            <a:extLst>
              <a:ext uri="{FF2B5EF4-FFF2-40B4-BE49-F238E27FC236}">
                <a16:creationId xmlns:a16="http://schemas.microsoft.com/office/drawing/2014/main" id="{B500A8D8-B116-1D6D-9D8B-675DBD389333}"/>
              </a:ext>
            </a:extLst>
          </p:cNvPr>
          <p:cNvPicPr>
            <a:picLocks noChangeAspect="1"/>
          </p:cNvPicPr>
          <p:nvPr/>
        </p:nvPicPr>
        <p:blipFill>
          <a:blip r:embed="rId8"/>
          <a:stretch>
            <a:fillRect/>
          </a:stretch>
        </p:blipFill>
        <p:spPr>
          <a:xfrm>
            <a:off x="7538213" y="679543"/>
            <a:ext cx="1675285" cy="2271962"/>
          </a:xfrm>
          <a:prstGeom prst="rect">
            <a:avLst/>
          </a:prstGeom>
          <a:ln>
            <a:solidFill>
              <a:schemeClr val="tx1"/>
            </a:solidFill>
          </a:ln>
        </p:spPr>
      </p:pic>
      <p:pic>
        <p:nvPicPr>
          <p:cNvPr id="24" name="Resim 23">
            <a:extLst>
              <a:ext uri="{FF2B5EF4-FFF2-40B4-BE49-F238E27FC236}">
                <a16:creationId xmlns:a16="http://schemas.microsoft.com/office/drawing/2014/main" id="{C47AADC3-A05A-B7E3-19DA-C648262D05FC}"/>
              </a:ext>
            </a:extLst>
          </p:cNvPr>
          <p:cNvPicPr>
            <a:picLocks noChangeAspect="1"/>
          </p:cNvPicPr>
          <p:nvPr/>
        </p:nvPicPr>
        <p:blipFill rotWithShape="1">
          <a:blip r:embed="rId9"/>
          <a:srcRect l="9468" r="9390" b="3373"/>
          <a:stretch/>
        </p:blipFill>
        <p:spPr>
          <a:xfrm>
            <a:off x="9507632" y="679544"/>
            <a:ext cx="2296971" cy="2271962"/>
          </a:xfrm>
          <a:prstGeom prst="rect">
            <a:avLst/>
          </a:prstGeom>
          <a:ln>
            <a:solidFill>
              <a:schemeClr val="tx1"/>
            </a:solidFill>
          </a:ln>
        </p:spPr>
      </p:pic>
      <p:sp>
        <p:nvSpPr>
          <p:cNvPr id="29" name="Dikdörtgen 28">
            <a:extLst>
              <a:ext uri="{FF2B5EF4-FFF2-40B4-BE49-F238E27FC236}">
                <a16:creationId xmlns:a16="http://schemas.microsoft.com/office/drawing/2014/main" id="{730FD877-58F4-F622-4D19-F2B3D365F684}"/>
              </a:ext>
            </a:extLst>
          </p:cNvPr>
          <p:cNvSpPr/>
          <p:nvPr/>
        </p:nvSpPr>
        <p:spPr>
          <a:xfrm>
            <a:off x="9507631" y="668207"/>
            <a:ext cx="753969" cy="205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b="1">
                <a:solidFill>
                  <a:schemeClr val="tx1">
                    <a:lumMod val="95000"/>
                    <a:lumOff val="5000"/>
                  </a:schemeClr>
                </a:solidFill>
              </a:rPr>
              <a:t>Ön taraf</a:t>
            </a:r>
          </a:p>
        </p:txBody>
      </p:sp>
      <p:sp>
        <p:nvSpPr>
          <p:cNvPr id="2" name="Alt Bilgi Yer Tutucusu 4">
            <a:extLst>
              <a:ext uri="{FF2B5EF4-FFF2-40B4-BE49-F238E27FC236}">
                <a16:creationId xmlns:a16="http://schemas.microsoft.com/office/drawing/2014/main" id="{E60B4807-49B0-03D4-EA47-F69519E0B637}"/>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337815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giriş</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15</a:t>
            </a:r>
          </a:p>
        </p:txBody>
      </p:sp>
      <p:sp>
        <p:nvSpPr>
          <p:cNvPr id="5" name="Dikdörtgen 4">
            <a:extLst>
              <a:ext uri="{FF2B5EF4-FFF2-40B4-BE49-F238E27FC236}">
                <a16:creationId xmlns:a16="http://schemas.microsoft.com/office/drawing/2014/main" id="{4795C66C-5D65-2754-E0A5-622C28D2AB99}"/>
              </a:ext>
            </a:extLst>
          </p:cNvPr>
          <p:cNvSpPr/>
          <p:nvPr/>
        </p:nvSpPr>
        <p:spPr>
          <a:xfrm>
            <a:off x="215313" y="1541624"/>
            <a:ext cx="8342927" cy="3751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EEG elektrotlarının yerleştirildiği noktalar, uluslararası elektrofizyoloji sistemine (10-20 sistemine) göre adlandırılır. FC_5 ise 10-20 sistemine göre elektrot pozisyonlarını ifade eden bir terimdir. Bu sistem, kafa derisi üzerinde belirli noktaları temsil eden bir ızgara kullanır. Bu noktalar, elektrotların yerleştirilmesinde bir kılavuz sağlar.</a:t>
            </a:r>
          </a:p>
          <a:p>
            <a:r>
              <a:rPr lang="tr-TR" sz="1600">
                <a:solidFill>
                  <a:schemeClr val="tx1">
                    <a:lumMod val="95000"/>
                    <a:lumOff val="5000"/>
                  </a:schemeClr>
                </a:solidFill>
              </a:rPr>
              <a:t>FC_5, sağ ön-temporal bölgede yer alan bir elektrotun konumunu ifade eder. </a:t>
            </a:r>
            <a:r>
              <a:rPr lang="tr-TR" sz="1600" b="1">
                <a:solidFill>
                  <a:schemeClr val="tx1">
                    <a:lumMod val="95000"/>
                    <a:lumOff val="5000"/>
                  </a:schemeClr>
                </a:solidFill>
              </a:rPr>
              <a:t>"F" </a:t>
            </a:r>
            <a:r>
              <a:rPr lang="tr-TR" sz="1600">
                <a:solidFill>
                  <a:schemeClr val="tx1">
                    <a:lumMod val="95000"/>
                    <a:lumOff val="5000"/>
                  </a:schemeClr>
                </a:solidFill>
              </a:rPr>
              <a:t>frontal (ön), </a:t>
            </a:r>
            <a:r>
              <a:rPr lang="tr-TR" sz="1600" b="1">
                <a:solidFill>
                  <a:schemeClr val="tx1">
                    <a:lumMod val="95000"/>
                    <a:lumOff val="5000"/>
                  </a:schemeClr>
                </a:solidFill>
              </a:rPr>
              <a:t>"C"</a:t>
            </a:r>
            <a:r>
              <a:rPr lang="tr-TR" sz="1600">
                <a:solidFill>
                  <a:schemeClr val="tx1">
                    <a:lumMod val="95000"/>
                    <a:lumOff val="5000"/>
                  </a:schemeClr>
                </a:solidFill>
              </a:rPr>
              <a:t> ise merkezi bölgeyi (</a:t>
            </a:r>
            <a:r>
              <a:rPr lang="tr-TR" sz="1600" err="1">
                <a:solidFill>
                  <a:schemeClr val="tx1">
                    <a:lumMod val="95000"/>
                    <a:lumOff val="5000"/>
                  </a:schemeClr>
                </a:solidFill>
              </a:rPr>
              <a:t>central</a:t>
            </a:r>
            <a:r>
              <a:rPr lang="tr-TR" sz="1600">
                <a:solidFill>
                  <a:schemeClr val="tx1">
                    <a:lumMod val="95000"/>
                    <a:lumOff val="5000"/>
                  </a:schemeClr>
                </a:solidFill>
              </a:rPr>
              <a:t>) temsil eder. </a:t>
            </a:r>
            <a:r>
              <a:rPr lang="tr-TR" sz="1600" b="1">
                <a:solidFill>
                  <a:schemeClr val="tx1">
                    <a:lumMod val="95000"/>
                    <a:lumOff val="5000"/>
                  </a:schemeClr>
                </a:solidFill>
              </a:rPr>
              <a:t>"_5"</a:t>
            </a:r>
            <a:r>
              <a:rPr lang="tr-TR" sz="1600">
                <a:solidFill>
                  <a:schemeClr val="tx1">
                    <a:lumMod val="95000"/>
                    <a:lumOff val="5000"/>
                  </a:schemeClr>
                </a:solidFill>
              </a:rPr>
              <a:t> ise elektrotun hemen sol tarafta yer aldığını belirtir. Bu elektrot pozisyonu, beyindeki elektriksel aktiviteyi bu bölgeden kaydetmek için kullanılır.</a:t>
            </a:r>
          </a:p>
          <a:p>
            <a:endParaRPr lang="tr-TR" sz="1600">
              <a:solidFill>
                <a:schemeClr val="tx1">
                  <a:lumMod val="95000"/>
                  <a:lumOff val="5000"/>
                </a:schemeClr>
              </a:solidFill>
            </a:endParaRPr>
          </a:p>
          <a:p>
            <a:r>
              <a:rPr lang="tr-TR" sz="1600">
                <a:solidFill>
                  <a:schemeClr val="tx1">
                    <a:lumMod val="95000"/>
                    <a:lumOff val="5000"/>
                  </a:schemeClr>
                </a:solidFill>
              </a:rPr>
              <a:t>FC_5, EEG testi sırasında elektrotların sağ ön-temporal bölgedeki belirli bir konumunu ifade eder. Ancak EEG testi için tam bir değerlendirme yapabilmek ve sonuçları yorumlamak için daha fazla bilgiye ihtiyaç vardır. EEG testi, epilepsi, uyku bozuklukları, beyin yaralanmaları ve diğer nörolojik durumların teşhisinde yardımcı bir araç olarak kullanılır.</a:t>
            </a:r>
          </a:p>
        </p:txBody>
      </p:sp>
      <p:sp>
        <p:nvSpPr>
          <p:cNvPr id="7" name="Başlık 1">
            <a:extLst>
              <a:ext uri="{FF2B5EF4-FFF2-40B4-BE49-F238E27FC236}">
                <a16:creationId xmlns:a16="http://schemas.microsoft.com/office/drawing/2014/main" id="{C86D77DA-50DC-00AB-0BAB-176E085B5F87}"/>
              </a:ext>
            </a:extLst>
          </p:cNvPr>
          <p:cNvSpPr txBox="1">
            <a:spLocks/>
          </p:cNvSpPr>
          <p:nvPr/>
        </p:nvSpPr>
        <p:spPr>
          <a:xfrm>
            <a:off x="203164" y="955388"/>
            <a:ext cx="2891330" cy="5862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3200"/>
              <a:t>Fc_5 NEDİR?</a:t>
            </a:r>
          </a:p>
        </p:txBody>
      </p:sp>
      <p:sp>
        <p:nvSpPr>
          <p:cNvPr id="10" name="Akış Çizelgesi: Bağlayıcı 9">
            <a:extLst>
              <a:ext uri="{FF2B5EF4-FFF2-40B4-BE49-F238E27FC236}">
                <a16:creationId xmlns:a16="http://schemas.microsoft.com/office/drawing/2014/main" id="{DB7F61FF-0BAF-D2D5-0A23-2099ACBCBB95}"/>
              </a:ext>
            </a:extLst>
          </p:cNvPr>
          <p:cNvSpPr/>
          <p:nvPr/>
        </p:nvSpPr>
        <p:spPr>
          <a:xfrm>
            <a:off x="8788400" y="762000"/>
            <a:ext cx="2702560" cy="255016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Başlık 1">
            <a:extLst>
              <a:ext uri="{FF2B5EF4-FFF2-40B4-BE49-F238E27FC236}">
                <a16:creationId xmlns:a16="http://schemas.microsoft.com/office/drawing/2014/main" id="{90E60E14-4166-5534-8530-D30B461E01CD}"/>
              </a:ext>
            </a:extLst>
          </p:cNvPr>
          <p:cNvSpPr txBox="1">
            <a:spLocks/>
          </p:cNvSpPr>
          <p:nvPr/>
        </p:nvSpPr>
        <p:spPr>
          <a:xfrm>
            <a:off x="9248719" y="1040018"/>
            <a:ext cx="1798356" cy="20144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5000">
                <a:latin typeface="Calibri" panose="020F0502020204030204" pitchFamily="34" charset="0"/>
                <a:ea typeface="Calibri" panose="020F0502020204030204" pitchFamily="34" charset="0"/>
                <a:cs typeface="Calibri" panose="020F0502020204030204" pitchFamily="34" charset="0"/>
              </a:rPr>
              <a:t>Fc_5</a:t>
            </a:r>
          </a:p>
          <a:p>
            <a:pPr algn="ctr"/>
            <a:r>
              <a:rPr lang="tr-TR" sz="5000">
                <a:latin typeface="Calibri" panose="020F0502020204030204" pitchFamily="34" charset="0"/>
                <a:ea typeface="Calibri" panose="020F0502020204030204" pitchFamily="34" charset="0"/>
                <a:cs typeface="Calibri" panose="020F0502020204030204" pitchFamily="34" charset="0"/>
              </a:rPr>
              <a:t>1</a:t>
            </a:r>
          </a:p>
        </p:txBody>
      </p:sp>
      <p:pic>
        <p:nvPicPr>
          <p:cNvPr id="15" name="Resim 14" descr="daire, metin, diyagram, çizim içeren bir resim&#10;&#10;Açıklama otomatik olarak oluşturuldu">
            <a:extLst>
              <a:ext uri="{FF2B5EF4-FFF2-40B4-BE49-F238E27FC236}">
                <a16:creationId xmlns:a16="http://schemas.microsoft.com/office/drawing/2014/main" id="{9059298E-20D6-61EC-B553-2F7E3F976020}"/>
              </a:ext>
            </a:extLst>
          </p:cNvPr>
          <p:cNvPicPr>
            <a:picLocks noChangeAspect="1"/>
          </p:cNvPicPr>
          <p:nvPr/>
        </p:nvPicPr>
        <p:blipFill rotWithShape="1">
          <a:blip r:embed="rId7"/>
          <a:srcRect l="5560" r="6726" b="2056"/>
          <a:stretch/>
        </p:blipFill>
        <p:spPr>
          <a:xfrm>
            <a:off x="9333861" y="3923979"/>
            <a:ext cx="1611637" cy="1563525"/>
          </a:xfrm>
          <a:prstGeom prst="rect">
            <a:avLst/>
          </a:prstGeom>
        </p:spPr>
      </p:pic>
      <p:pic>
        <p:nvPicPr>
          <p:cNvPr id="19" name="Grafik 18" descr="Büyüteç düz dolguyla">
            <a:extLst>
              <a:ext uri="{FF2B5EF4-FFF2-40B4-BE49-F238E27FC236}">
                <a16:creationId xmlns:a16="http://schemas.microsoft.com/office/drawing/2014/main" id="{196BC6AF-C65A-61AC-5C6B-D704CDF4A0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1040" y="4384040"/>
            <a:ext cx="457200" cy="457200"/>
          </a:xfrm>
          <a:prstGeom prst="rect">
            <a:avLst/>
          </a:prstGeom>
        </p:spPr>
      </p:pic>
      <p:cxnSp>
        <p:nvCxnSpPr>
          <p:cNvPr id="21" name="Düz Ok Bağlayıcısı 20">
            <a:extLst>
              <a:ext uri="{FF2B5EF4-FFF2-40B4-BE49-F238E27FC236}">
                <a16:creationId xmlns:a16="http://schemas.microsoft.com/office/drawing/2014/main" id="{8F952E00-8F76-3132-1EAA-E2840F5235E3}"/>
              </a:ext>
            </a:extLst>
          </p:cNvPr>
          <p:cNvCxnSpPr>
            <a:cxnSpLocks/>
          </p:cNvCxnSpPr>
          <p:nvPr/>
        </p:nvCxnSpPr>
        <p:spPr>
          <a:xfrm flipV="1">
            <a:off x="9819640" y="3035251"/>
            <a:ext cx="253999" cy="1348789"/>
          </a:xfrm>
          <a:prstGeom prst="straightConnector1">
            <a:avLst/>
          </a:prstGeom>
          <a:ln w="38100">
            <a:solidFill>
              <a:schemeClr val="accent5">
                <a:lumMod val="75000"/>
                <a:alpha val="32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Alt Bilgi Yer Tutucusu 4">
            <a:extLst>
              <a:ext uri="{FF2B5EF4-FFF2-40B4-BE49-F238E27FC236}">
                <a16:creationId xmlns:a16="http://schemas.microsoft.com/office/drawing/2014/main" id="{ED2AB896-1F10-8413-ECAA-4717F12CE9A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2286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16</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269090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7" name="Resim 6" descr="metin, ekran görüntüsü, yazı tipi, ekran, görüntüleme içeren bir resim&#10;&#10;Açıklama otomatik olarak oluşturuldu">
            <a:extLst>
              <a:ext uri="{FF2B5EF4-FFF2-40B4-BE49-F238E27FC236}">
                <a16:creationId xmlns:a16="http://schemas.microsoft.com/office/drawing/2014/main" id="{CF04A946-849D-1203-10C0-2A7C10A267BC}"/>
              </a:ext>
            </a:extLst>
          </p:cNvPr>
          <p:cNvPicPr>
            <a:picLocks noChangeAspect="1"/>
          </p:cNvPicPr>
          <p:nvPr/>
        </p:nvPicPr>
        <p:blipFill>
          <a:blip r:embed="rId7"/>
          <a:stretch>
            <a:fillRect/>
          </a:stretch>
        </p:blipFill>
        <p:spPr>
          <a:xfrm>
            <a:off x="168249" y="2453049"/>
            <a:ext cx="5507274" cy="2759314"/>
          </a:xfrm>
          <a:prstGeom prst="rect">
            <a:avLst/>
          </a:prstGeom>
        </p:spPr>
      </p:pic>
      <p:sp>
        <p:nvSpPr>
          <p:cNvPr id="9" name="Dikdörtgen 8">
            <a:extLst>
              <a:ext uri="{FF2B5EF4-FFF2-40B4-BE49-F238E27FC236}">
                <a16:creationId xmlns:a16="http://schemas.microsoft.com/office/drawing/2014/main" id="{5828A360-E2D3-A208-3BCA-DEC2A87E7734}"/>
              </a:ext>
            </a:extLst>
          </p:cNvPr>
          <p:cNvSpPr/>
          <p:nvPr/>
        </p:nvSpPr>
        <p:spPr>
          <a:xfrm>
            <a:off x="5975575" y="1842524"/>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943600" y="3170986"/>
            <a:ext cx="5892800" cy="1323439"/>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edfread</a:t>
            </a:r>
            <a:r>
              <a:rPr lang="tr-TR" sz="1600" b="1">
                <a:solidFill>
                  <a:srgbClr val="B21BF9"/>
                </a:solidFill>
              </a:rPr>
              <a:t>:</a:t>
            </a:r>
            <a:r>
              <a:rPr lang="tr-TR" sz="1600" b="1">
                <a:solidFill>
                  <a:schemeClr val="tx1">
                    <a:lumMod val="95000"/>
                    <a:lumOff val="5000"/>
                  </a:schemeClr>
                </a:solidFill>
              </a:rPr>
              <a:t> </a:t>
            </a:r>
            <a:r>
              <a:rPr lang="tr-TR" sz="1600" err="1">
                <a:solidFill>
                  <a:schemeClr val="tx1">
                    <a:lumMod val="95000"/>
                    <a:lumOff val="5000"/>
                  </a:schemeClr>
                </a:solidFill>
              </a:rPr>
              <a:t>edf</a:t>
            </a:r>
            <a:r>
              <a:rPr lang="tr-TR" sz="1600">
                <a:solidFill>
                  <a:schemeClr val="tx1">
                    <a:lumMod val="95000"/>
                    <a:lumOff val="5000"/>
                  </a:schemeClr>
                </a:solidFill>
              </a:rPr>
              <a:t> uzantılı dosyayı okur.</a:t>
            </a:r>
          </a:p>
          <a:p>
            <a:r>
              <a:rPr lang="tr-TR" sz="1600" b="1">
                <a:solidFill>
                  <a:schemeClr val="tx1">
                    <a:lumMod val="95000"/>
                    <a:lumOff val="5000"/>
                  </a:schemeClr>
                </a:solidFill>
              </a:rPr>
              <a:t>O </a:t>
            </a:r>
            <a:r>
              <a:rPr lang="tr-TR" sz="1600" b="1">
                <a:solidFill>
                  <a:srgbClr val="B21BF9"/>
                </a:solidFill>
              </a:rPr>
              <a:t>d = data.Fc5_ : </a:t>
            </a:r>
            <a:r>
              <a:rPr lang="tr-TR" sz="1600">
                <a:solidFill>
                  <a:schemeClr val="tx1">
                    <a:lumMod val="95000"/>
                    <a:lumOff val="5000"/>
                  </a:schemeClr>
                </a:solidFill>
              </a:rPr>
              <a:t>data verisi içerisindeki Fc5 sütununu d değişkenine atar.</a:t>
            </a:r>
          </a:p>
          <a:p>
            <a:r>
              <a:rPr lang="tr-TR" sz="1600" b="1"/>
              <a:t>O</a:t>
            </a:r>
            <a:r>
              <a:rPr lang="tr-TR" sz="1600">
                <a:solidFill>
                  <a:srgbClr val="B21BF9"/>
                </a:solidFill>
              </a:rPr>
              <a:t> </a:t>
            </a:r>
            <a:r>
              <a:rPr lang="tr-TR" sz="1600" b="1" err="1">
                <a:solidFill>
                  <a:srgbClr val="B21BF9"/>
                </a:solidFill>
              </a:rPr>
              <a:t>for</a:t>
            </a:r>
            <a:r>
              <a:rPr lang="tr-TR" sz="1600" b="1">
                <a:solidFill>
                  <a:srgbClr val="B21BF9"/>
                </a:solidFill>
              </a:rPr>
              <a:t> </a:t>
            </a:r>
            <a:r>
              <a:rPr lang="tr-TR" sz="1600" b="1" err="1">
                <a:solidFill>
                  <a:srgbClr val="B21BF9"/>
                </a:solidFill>
              </a:rPr>
              <a:t>dögüsü</a:t>
            </a:r>
            <a:r>
              <a:rPr lang="tr-TR" sz="1600" b="1">
                <a:solidFill>
                  <a:srgbClr val="B21BF9"/>
                </a:solidFill>
              </a:rPr>
              <a:t>: </a:t>
            </a:r>
            <a:r>
              <a:rPr lang="tr-TR" sz="1600">
                <a:solidFill>
                  <a:schemeClr val="tx1">
                    <a:lumMod val="95000"/>
                    <a:lumOff val="5000"/>
                  </a:schemeClr>
                </a:solidFill>
              </a:rPr>
              <a:t>d’nin 1. sütun sayısı kadar satır ve 1 sütun ekler.</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Plot</a:t>
            </a:r>
            <a:r>
              <a:rPr lang="tr-TR" sz="1600" b="1">
                <a:solidFill>
                  <a:srgbClr val="B21BF9"/>
                </a:solidFill>
              </a:rPr>
              <a:t> (d1): </a:t>
            </a:r>
            <a:r>
              <a:rPr lang="tr-TR" sz="1600">
                <a:solidFill>
                  <a:schemeClr val="tx1">
                    <a:lumMod val="95000"/>
                    <a:lumOff val="5000"/>
                  </a:schemeClr>
                </a:solidFill>
              </a:rPr>
              <a:t>d1 grafiğini çizdirir. </a:t>
            </a:r>
          </a:p>
        </p:txBody>
      </p:sp>
      <p:sp>
        <p:nvSpPr>
          <p:cNvPr id="2" name="Alt Bilgi Yer Tutucusu 4">
            <a:extLst>
              <a:ext uri="{FF2B5EF4-FFF2-40B4-BE49-F238E27FC236}">
                <a16:creationId xmlns:a16="http://schemas.microsoft.com/office/drawing/2014/main" id="{9FD57D18-6FEC-A21C-97AC-F5C129ECC0B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154858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17</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2656231" cy="564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İlgili </a:t>
            </a:r>
            <a:r>
              <a:rPr lang="tr-TR" sz="1600" b="1">
                <a:solidFill>
                  <a:schemeClr val="tx1">
                    <a:lumMod val="95000"/>
                    <a:lumOff val="5000"/>
                  </a:schemeClr>
                </a:solidFill>
              </a:rPr>
              <a:t>Matlab</a:t>
            </a:r>
            <a:r>
              <a:rPr lang="tr-TR" sz="1600">
                <a:solidFill>
                  <a:schemeClr val="tx1">
                    <a:lumMod val="95000"/>
                    <a:lumOff val="5000"/>
                  </a:schemeClr>
                </a:solidFill>
              </a:rPr>
              <a:t> kodu:</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7" name="Resim 6" descr="metin, ekran görüntüsü, yazı tipi, ekran, görüntüleme içeren bir resim&#10;&#10;Açıklama otomatik olarak oluşturuldu">
            <a:extLst>
              <a:ext uri="{FF2B5EF4-FFF2-40B4-BE49-F238E27FC236}">
                <a16:creationId xmlns:a16="http://schemas.microsoft.com/office/drawing/2014/main" id="{CF04A946-849D-1203-10C0-2A7C10A267BC}"/>
              </a:ext>
            </a:extLst>
          </p:cNvPr>
          <p:cNvPicPr>
            <a:picLocks noChangeAspect="1"/>
          </p:cNvPicPr>
          <p:nvPr/>
        </p:nvPicPr>
        <p:blipFill rotWithShape="1">
          <a:blip r:embed="rId7"/>
          <a:srcRect r="38671"/>
          <a:stretch/>
        </p:blipFill>
        <p:spPr>
          <a:xfrm>
            <a:off x="168249" y="2453049"/>
            <a:ext cx="3377591" cy="2759314"/>
          </a:xfrm>
          <a:prstGeom prst="rect">
            <a:avLst/>
          </a:prstGeom>
        </p:spPr>
      </p:pic>
      <p:pic>
        <p:nvPicPr>
          <p:cNvPr id="3" name="Resim 2">
            <a:extLst>
              <a:ext uri="{FF2B5EF4-FFF2-40B4-BE49-F238E27FC236}">
                <a16:creationId xmlns:a16="http://schemas.microsoft.com/office/drawing/2014/main" id="{13056D55-4949-D516-5C71-2E6263AC5AB3}"/>
              </a:ext>
            </a:extLst>
          </p:cNvPr>
          <p:cNvPicPr>
            <a:picLocks noChangeAspect="1"/>
          </p:cNvPicPr>
          <p:nvPr/>
        </p:nvPicPr>
        <p:blipFill>
          <a:blip r:embed="rId8"/>
          <a:stretch>
            <a:fillRect/>
          </a:stretch>
        </p:blipFill>
        <p:spPr>
          <a:xfrm>
            <a:off x="4632877" y="1611257"/>
            <a:ext cx="7054278" cy="3143392"/>
          </a:xfrm>
          <a:prstGeom prst="rect">
            <a:avLst/>
          </a:prstGeom>
        </p:spPr>
      </p:pic>
      <p:cxnSp>
        <p:nvCxnSpPr>
          <p:cNvPr id="10" name="Bağlayıcı: Dirsek 9">
            <a:extLst>
              <a:ext uri="{FF2B5EF4-FFF2-40B4-BE49-F238E27FC236}">
                <a16:creationId xmlns:a16="http://schemas.microsoft.com/office/drawing/2014/main" id="{305813FD-0569-1E00-7B77-B5F1081A5217}"/>
              </a:ext>
            </a:extLst>
          </p:cNvPr>
          <p:cNvCxnSpPr>
            <a:cxnSpLocks/>
            <a:endCxn id="3" idx="1"/>
          </p:cNvCxnSpPr>
          <p:nvPr/>
        </p:nvCxnSpPr>
        <p:spPr>
          <a:xfrm flipV="1">
            <a:off x="1434331" y="3182953"/>
            <a:ext cx="3198546" cy="1775127"/>
          </a:xfrm>
          <a:prstGeom prst="bentConnector3">
            <a:avLst>
              <a:gd name="adj1" fmla="val 57306"/>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4" name="Dikdörtgen 13">
            <a:extLst>
              <a:ext uri="{FF2B5EF4-FFF2-40B4-BE49-F238E27FC236}">
                <a16:creationId xmlns:a16="http://schemas.microsoft.com/office/drawing/2014/main" id="{5036B44F-6469-2B81-EBC0-DDF640F53E51}"/>
              </a:ext>
            </a:extLst>
          </p:cNvPr>
          <p:cNvSpPr/>
          <p:nvPr/>
        </p:nvSpPr>
        <p:spPr>
          <a:xfrm>
            <a:off x="4600626" y="4800237"/>
            <a:ext cx="6819214" cy="103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900">
                <a:solidFill>
                  <a:schemeClr val="tx1">
                    <a:lumMod val="95000"/>
                    <a:lumOff val="5000"/>
                  </a:schemeClr>
                </a:solidFill>
              </a:rPr>
              <a:t>Fc5 Sinyali: 0 ile 9760 arasında sinyaller içermektedir.</a:t>
            </a:r>
          </a:p>
          <a:p>
            <a:r>
              <a:rPr lang="tr-TR" sz="1900">
                <a:solidFill>
                  <a:schemeClr val="tx1">
                    <a:lumMod val="95000"/>
                    <a:lumOff val="5000"/>
                  </a:schemeClr>
                </a:solidFill>
              </a:rPr>
              <a:t>Bu sinyaller ayrık ve 397 ile -232 sayıları arasında</a:t>
            </a:r>
          </a:p>
          <a:p>
            <a:r>
              <a:rPr lang="tr-TR" sz="1900">
                <a:solidFill>
                  <a:schemeClr val="tx1">
                    <a:lumMod val="95000"/>
                    <a:lumOff val="5000"/>
                  </a:schemeClr>
                </a:solidFill>
              </a:rPr>
              <a:t>değerler almaktadır.</a:t>
            </a:r>
          </a:p>
        </p:txBody>
      </p:sp>
      <p:pic>
        <p:nvPicPr>
          <p:cNvPr id="20" name="Resim 19">
            <a:extLst>
              <a:ext uri="{FF2B5EF4-FFF2-40B4-BE49-F238E27FC236}">
                <a16:creationId xmlns:a16="http://schemas.microsoft.com/office/drawing/2014/main" id="{CB24ACB7-1E10-B0E6-F408-BC555002AE64}"/>
              </a:ext>
            </a:extLst>
          </p:cNvPr>
          <p:cNvPicPr>
            <a:picLocks noChangeAspect="1"/>
          </p:cNvPicPr>
          <p:nvPr/>
        </p:nvPicPr>
        <p:blipFill rotWithShape="1">
          <a:blip r:embed="rId9"/>
          <a:srcRect r="20046"/>
          <a:stretch/>
        </p:blipFill>
        <p:spPr>
          <a:xfrm>
            <a:off x="10710024" y="3867226"/>
            <a:ext cx="1354709" cy="2075049"/>
          </a:xfrm>
          <a:prstGeom prst="rect">
            <a:avLst/>
          </a:prstGeom>
          <a:ln w="19050">
            <a:solidFill>
              <a:schemeClr val="accent5">
                <a:lumMod val="75000"/>
              </a:schemeClr>
            </a:solidFill>
          </a:ln>
        </p:spPr>
      </p:pic>
      <p:sp>
        <p:nvSpPr>
          <p:cNvPr id="2" name="Alt Bilgi Yer Tutucusu 4">
            <a:extLst>
              <a:ext uri="{FF2B5EF4-FFF2-40B4-BE49-F238E27FC236}">
                <a16:creationId xmlns:a16="http://schemas.microsoft.com/office/drawing/2014/main" id="{840B75DC-F6BA-4451-17F2-2F9E3D8E9147}"/>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146518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18</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975575" y="1842524"/>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975575" y="2835706"/>
            <a:ext cx="5892800" cy="2308324"/>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Fs</a:t>
            </a:r>
            <a:r>
              <a:rPr lang="tr-TR" sz="1600" b="1">
                <a:solidFill>
                  <a:srgbClr val="B21BF9"/>
                </a:solidFill>
              </a:rPr>
              <a:t>: </a:t>
            </a:r>
            <a:r>
              <a:rPr lang="tr-TR" sz="1600" b="0" i="0" u="none" strike="noStrike">
                <a:solidFill>
                  <a:schemeClr val="tx1">
                    <a:lumMod val="95000"/>
                    <a:lumOff val="5000"/>
                  </a:schemeClr>
                </a:solidFill>
                <a:effectLst/>
                <a:latin typeface="Avenir Next LT Pro Light (Gövde)"/>
              </a:rPr>
              <a:t>örnekleme frekansını temsil eder ve örneğimizde 9759 olarak seçilmiştir.</a:t>
            </a:r>
            <a:endParaRPr lang="tr-TR" sz="1600">
              <a:solidFill>
                <a:schemeClr val="tx1">
                  <a:lumMod val="95000"/>
                  <a:lumOff val="5000"/>
                </a:schemeClr>
              </a:solidFill>
            </a:endParaRPr>
          </a:p>
          <a:p>
            <a:r>
              <a:rPr lang="tr-TR" sz="1600" b="1"/>
              <a:t>O</a:t>
            </a:r>
            <a:r>
              <a:rPr lang="tr-TR" sz="1600" b="1">
                <a:solidFill>
                  <a:srgbClr val="B21BF9"/>
                </a:solidFill>
              </a:rPr>
              <a:t> t:</a:t>
            </a:r>
            <a:r>
              <a:rPr lang="tr-TR" sz="1600" b="1">
                <a:solidFill>
                  <a:schemeClr val="tx1">
                    <a:lumMod val="95000"/>
                    <a:lumOff val="5000"/>
                  </a:schemeClr>
                </a:solidFill>
              </a:rPr>
              <a:t> </a:t>
            </a:r>
            <a:r>
              <a:rPr lang="tr-TR" sz="1600">
                <a:solidFill>
                  <a:schemeClr val="tx1">
                    <a:lumMod val="95000"/>
                    <a:lumOff val="5000"/>
                  </a:schemeClr>
                </a:solidFill>
              </a:rPr>
              <a:t>0 ile 1 arasında zaman vektörünü tanımlar (1/</a:t>
            </a:r>
            <a:r>
              <a:rPr lang="tr-TR" sz="1600" err="1">
                <a:solidFill>
                  <a:schemeClr val="tx1">
                    <a:lumMod val="95000"/>
                    <a:lumOff val="5000"/>
                  </a:schemeClr>
                </a:solidFill>
              </a:rPr>
              <a:t>Fs</a:t>
            </a:r>
            <a:r>
              <a:rPr lang="tr-TR" sz="1600">
                <a:solidFill>
                  <a:schemeClr val="tx1">
                    <a:lumMod val="95000"/>
                    <a:lumOff val="5000"/>
                  </a:schemeClr>
                </a:solidFill>
              </a:rPr>
              <a:t>: Periyot)</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figure</a:t>
            </a:r>
            <a:r>
              <a:rPr lang="tr-TR" sz="1600" b="1">
                <a:solidFill>
                  <a:srgbClr val="B21BF9"/>
                </a:solidFill>
              </a:rPr>
              <a:t>: </a:t>
            </a:r>
            <a:r>
              <a:rPr lang="tr-TR" sz="1600">
                <a:solidFill>
                  <a:schemeClr val="tx1">
                    <a:lumMod val="95000"/>
                    <a:lumOff val="5000"/>
                  </a:schemeClr>
                </a:solidFill>
              </a:rPr>
              <a:t>yeni bir figür açar.</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stem</a:t>
            </a:r>
            <a:r>
              <a:rPr lang="tr-TR" sz="1600" b="1">
                <a:solidFill>
                  <a:srgbClr val="B21BF9"/>
                </a:solidFill>
              </a:rPr>
              <a:t>(</a:t>
            </a:r>
            <a:r>
              <a:rPr lang="tr-TR" sz="1600" b="1" err="1">
                <a:solidFill>
                  <a:srgbClr val="B21BF9"/>
                </a:solidFill>
              </a:rPr>
              <a:t>t,x</a:t>
            </a:r>
            <a:r>
              <a:rPr lang="tr-TR" sz="1600" b="1">
                <a:solidFill>
                  <a:srgbClr val="B21BF9"/>
                </a:solidFill>
              </a:rPr>
              <a:t>): </a:t>
            </a:r>
            <a:r>
              <a:rPr lang="tr-TR" sz="1600">
                <a:solidFill>
                  <a:schemeClr val="tx1">
                    <a:lumMod val="95000"/>
                    <a:lumOff val="5000"/>
                  </a:schemeClr>
                </a:solidFill>
              </a:rPr>
              <a:t>bu komut, "t" değişkeninin zaman değerlerini ve "x" değişkeninin her bir zaman noktasındaki veri değerlerini içeren bir veri dizisinin </a:t>
            </a:r>
            <a:r>
              <a:rPr lang="tr-TR" sz="1600" err="1">
                <a:solidFill>
                  <a:schemeClr val="tx1">
                    <a:lumMod val="95000"/>
                    <a:lumOff val="5000"/>
                  </a:schemeClr>
                </a:solidFill>
              </a:rPr>
              <a:t>diskret</a:t>
            </a:r>
            <a:r>
              <a:rPr lang="tr-TR" sz="1600">
                <a:solidFill>
                  <a:schemeClr val="tx1">
                    <a:lumMod val="95000"/>
                    <a:lumOff val="5000"/>
                  </a:schemeClr>
                </a:solidFill>
              </a:rPr>
              <a:t> (ayrık-kesikli) zamanlı grafiğini çizer.</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imshow</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rPr>
              <a:t>Fc_5.png fotoğrafını ekrana bastırır</a:t>
            </a:r>
          </a:p>
        </p:txBody>
      </p:sp>
      <p:pic>
        <p:nvPicPr>
          <p:cNvPr id="11" name="Resim 10" descr="metin, ekran görüntüsü, yazı tipi içeren bir resim&#10;&#10;Açıklama otomatik olarak oluşturuldu">
            <a:extLst>
              <a:ext uri="{FF2B5EF4-FFF2-40B4-BE49-F238E27FC236}">
                <a16:creationId xmlns:a16="http://schemas.microsoft.com/office/drawing/2014/main" id="{F393B1F8-71B0-82BF-EE14-6FA5FE4FBF98}"/>
              </a:ext>
            </a:extLst>
          </p:cNvPr>
          <p:cNvPicPr>
            <a:picLocks noChangeAspect="1"/>
          </p:cNvPicPr>
          <p:nvPr/>
        </p:nvPicPr>
        <p:blipFill>
          <a:blip r:embed="rId7"/>
          <a:stretch>
            <a:fillRect/>
          </a:stretch>
        </p:blipFill>
        <p:spPr>
          <a:xfrm>
            <a:off x="265655" y="2528294"/>
            <a:ext cx="5297110" cy="2338345"/>
          </a:xfrm>
          <a:prstGeom prst="rect">
            <a:avLst/>
          </a:prstGeom>
        </p:spPr>
      </p:pic>
      <p:sp>
        <p:nvSpPr>
          <p:cNvPr id="2" name="Alt Bilgi Yer Tutucusu 4">
            <a:extLst>
              <a:ext uri="{FF2B5EF4-FFF2-40B4-BE49-F238E27FC236}">
                <a16:creationId xmlns:a16="http://schemas.microsoft.com/office/drawing/2014/main" id="{576424D1-298F-8BD3-035A-82BBE4BAFC6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557016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19</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1" name="Resim 10" descr="metin, ekran görüntüsü, yazı tipi içeren bir resim&#10;&#10;Açıklama otomatik olarak oluşturuldu">
            <a:extLst>
              <a:ext uri="{FF2B5EF4-FFF2-40B4-BE49-F238E27FC236}">
                <a16:creationId xmlns:a16="http://schemas.microsoft.com/office/drawing/2014/main" id="{F393B1F8-71B0-82BF-EE14-6FA5FE4FBF98}"/>
              </a:ext>
            </a:extLst>
          </p:cNvPr>
          <p:cNvPicPr>
            <a:picLocks noChangeAspect="1"/>
          </p:cNvPicPr>
          <p:nvPr/>
        </p:nvPicPr>
        <p:blipFill rotWithShape="1">
          <a:blip r:embed="rId7"/>
          <a:srcRect r="21006"/>
          <a:stretch/>
        </p:blipFill>
        <p:spPr>
          <a:xfrm>
            <a:off x="265655" y="2528294"/>
            <a:ext cx="4184425" cy="2338345"/>
          </a:xfrm>
          <a:prstGeom prst="rect">
            <a:avLst/>
          </a:prstGeom>
        </p:spPr>
      </p:pic>
      <p:pic>
        <p:nvPicPr>
          <p:cNvPr id="4" name="Resim 3">
            <a:extLst>
              <a:ext uri="{FF2B5EF4-FFF2-40B4-BE49-F238E27FC236}">
                <a16:creationId xmlns:a16="http://schemas.microsoft.com/office/drawing/2014/main" id="{986773AF-ABE4-DB38-1F44-A80D5958C7A2}"/>
              </a:ext>
            </a:extLst>
          </p:cNvPr>
          <p:cNvPicPr>
            <a:picLocks noChangeAspect="1"/>
          </p:cNvPicPr>
          <p:nvPr/>
        </p:nvPicPr>
        <p:blipFill>
          <a:blip r:embed="rId8"/>
          <a:stretch>
            <a:fillRect/>
          </a:stretch>
        </p:blipFill>
        <p:spPr>
          <a:xfrm>
            <a:off x="7741922" y="4578325"/>
            <a:ext cx="1733856" cy="1503798"/>
          </a:xfrm>
          <a:prstGeom prst="rect">
            <a:avLst/>
          </a:prstGeom>
        </p:spPr>
      </p:pic>
      <p:pic>
        <p:nvPicPr>
          <p:cNvPr id="10" name="Resim 9">
            <a:extLst>
              <a:ext uri="{FF2B5EF4-FFF2-40B4-BE49-F238E27FC236}">
                <a16:creationId xmlns:a16="http://schemas.microsoft.com/office/drawing/2014/main" id="{0F38F885-C57B-9048-93C7-E8D4C9952169}"/>
              </a:ext>
            </a:extLst>
          </p:cNvPr>
          <p:cNvPicPr>
            <a:picLocks noChangeAspect="1"/>
          </p:cNvPicPr>
          <p:nvPr/>
        </p:nvPicPr>
        <p:blipFill>
          <a:blip r:embed="rId9"/>
          <a:stretch>
            <a:fillRect/>
          </a:stretch>
        </p:blipFill>
        <p:spPr>
          <a:xfrm>
            <a:off x="5495241" y="1646534"/>
            <a:ext cx="6157354" cy="2835896"/>
          </a:xfrm>
          <a:prstGeom prst="rect">
            <a:avLst/>
          </a:prstGeom>
        </p:spPr>
      </p:pic>
      <p:cxnSp>
        <p:nvCxnSpPr>
          <p:cNvPr id="14" name="Bağlayıcı: Dirsek 13">
            <a:extLst>
              <a:ext uri="{FF2B5EF4-FFF2-40B4-BE49-F238E27FC236}">
                <a16:creationId xmlns:a16="http://schemas.microsoft.com/office/drawing/2014/main" id="{7F5AADAF-1B16-885C-1116-E813C74C5795}"/>
              </a:ext>
            </a:extLst>
          </p:cNvPr>
          <p:cNvCxnSpPr>
            <a:cxnSpLocks/>
          </p:cNvCxnSpPr>
          <p:nvPr/>
        </p:nvCxnSpPr>
        <p:spPr>
          <a:xfrm flipV="1">
            <a:off x="1257542" y="2885440"/>
            <a:ext cx="4432058" cy="1307767"/>
          </a:xfrm>
          <a:prstGeom prst="bentConnector3">
            <a:avLst>
              <a:gd name="adj1" fmla="val 30973"/>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Bağlayıcı: Dirsek 18">
            <a:extLst>
              <a:ext uri="{FF2B5EF4-FFF2-40B4-BE49-F238E27FC236}">
                <a16:creationId xmlns:a16="http://schemas.microsoft.com/office/drawing/2014/main" id="{BA615536-1ED4-6410-DA0A-A70972E84B64}"/>
              </a:ext>
            </a:extLst>
          </p:cNvPr>
          <p:cNvCxnSpPr>
            <a:cxnSpLocks/>
            <a:endCxn id="4" idx="1"/>
          </p:cNvCxnSpPr>
          <p:nvPr/>
        </p:nvCxnSpPr>
        <p:spPr>
          <a:xfrm>
            <a:off x="4424288" y="4351460"/>
            <a:ext cx="3317634" cy="978764"/>
          </a:xfrm>
          <a:prstGeom prst="bentConnector3">
            <a:avLst>
              <a:gd name="adj1" fmla="val 28869"/>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 name="Alt Bilgi Yer Tutucusu 4">
            <a:extLst>
              <a:ext uri="{FF2B5EF4-FFF2-40B4-BE49-F238E27FC236}">
                <a16:creationId xmlns:a16="http://schemas.microsoft.com/office/drawing/2014/main" id="{4E970998-9252-D124-CDAE-C6EF2AE7521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110177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ayt Numarası Yer Tutucusu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2</a:t>
            </a:fld>
            <a:endParaRPr lang="tr-TR"/>
          </a:p>
        </p:txBody>
      </p:sp>
      <p:sp>
        <p:nvSpPr>
          <p:cNvPr id="4" name="Dikdörtgen 3">
            <a:extLst>
              <a:ext uri="{FF2B5EF4-FFF2-40B4-BE49-F238E27FC236}">
                <a16:creationId xmlns:a16="http://schemas.microsoft.com/office/drawing/2014/main" id="{741F0C59-FE0F-43E0-989C-2913F20D8601}"/>
              </a:ext>
            </a:extLst>
          </p:cNvPr>
          <p:cNvSpPr/>
          <p:nvPr/>
        </p:nvSpPr>
        <p:spPr>
          <a:xfrm>
            <a:off x="4953000" y="0"/>
            <a:ext cx="7239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Başlık 1">
            <a:extLst>
              <a:ext uri="{FF2B5EF4-FFF2-40B4-BE49-F238E27FC236}">
                <a16:creationId xmlns:a16="http://schemas.microsoft.com/office/drawing/2014/main" id="{B8422904-3DEB-40B0-9182-727BF604C1A2}"/>
              </a:ext>
            </a:extLst>
          </p:cNvPr>
          <p:cNvSpPr txBox="1">
            <a:spLocks/>
          </p:cNvSpPr>
          <p:nvPr/>
        </p:nvSpPr>
        <p:spPr>
          <a:xfrm>
            <a:off x="370504" y="937764"/>
            <a:ext cx="2891330" cy="5862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3200"/>
              <a:t>EEG NEDİR?</a:t>
            </a:r>
          </a:p>
        </p:txBody>
      </p:sp>
      <p:sp>
        <p:nvSpPr>
          <p:cNvPr id="14" name="Metin kutusu 13">
            <a:extLst>
              <a:ext uri="{FF2B5EF4-FFF2-40B4-BE49-F238E27FC236}">
                <a16:creationId xmlns:a16="http://schemas.microsoft.com/office/drawing/2014/main" id="{FFA864C1-0AC8-4725-8A7E-93EF7007EC79}"/>
              </a:ext>
            </a:extLst>
          </p:cNvPr>
          <p:cNvSpPr txBox="1"/>
          <p:nvPr/>
        </p:nvSpPr>
        <p:spPr>
          <a:xfrm>
            <a:off x="5857805" y="931631"/>
            <a:ext cx="4578554" cy="584775"/>
          </a:xfrm>
          <a:prstGeom prst="rect">
            <a:avLst/>
          </a:prstGeom>
          <a:noFill/>
        </p:spPr>
        <p:txBody>
          <a:bodyPr vert="horz" wrap="square">
            <a:spAutoFit/>
          </a:bodyPr>
          <a:lstStyle/>
          <a:p>
            <a:r>
              <a:rPr lang="tr-TR" sz="3200" b="1">
                <a:latin typeface="Posterama (Başlıklar)"/>
              </a:rPr>
              <a:t>DENEY PROTOKOLÜ</a:t>
            </a:r>
          </a:p>
        </p:txBody>
      </p:sp>
      <p:sp>
        <p:nvSpPr>
          <p:cNvPr id="19" name="Alt Başlık 2">
            <a:extLst>
              <a:ext uri="{FF2B5EF4-FFF2-40B4-BE49-F238E27FC236}">
                <a16:creationId xmlns:a16="http://schemas.microsoft.com/office/drawing/2014/main" id="{3DD96EA7-C04F-4422-8F48-F6341F4F8E79}"/>
              </a:ext>
            </a:extLst>
          </p:cNvPr>
          <p:cNvSpPr txBox="1">
            <a:spLocks/>
          </p:cNvSpPr>
          <p:nvPr/>
        </p:nvSpPr>
        <p:spPr>
          <a:xfrm>
            <a:off x="5857805" y="1611174"/>
            <a:ext cx="6147711" cy="4545367"/>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a:t>BCI2000 sistemi </a:t>
            </a:r>
            <a:r>
              <a:rPr lang="tr-TR" b="1"/>
              <a:t>(http://www.bci2000.org) </a:t>
            </a:r>
            <a:r>
              <a:rPr lang="tr-TR"/>
              <a:t>kullanılarak 64 kanallı EEG kaydedilirken denekler farklı motor/görüntü görevleri gerçekleştirdi. Her denek 14 deneysel çalışma gerçekleştirdi: iki adet bir dakikalık başlangıç ​​çizgisi çalışması (biri gözler açıkken, diğeri gözler kapalıyken) ve aşağıdaki dört görevin her biri için ikişer dakikalık üç çalışma:</a:t>
            </a:r>
          </a:p>
          <a:p>
            <a:r>
              <a:rPr lang="tr-TR" sz="1200"/>
              <a:t>1- Ekranın solunda veya sağında bir hedef belirir. Denek, hedef kaybolana kadar karşılık gelen yumruğu açar ve kapatır. Sonra konu gevşer.</a:t>
            </a:r>
          </a:p>
          <a:p>
            <a:r>
              <a:rPr lang="tr-TR" sz="1200"/>
              <a:t>2- Ekranın solunda veya sağında bir hedef belirir. Denek, hedef kaybolana kadar karşılık gelen yumruğu açıp kapattığını hayal eder. Sonra konu gevşer.</a:t>
            </a:r>
          </a:p>
          <a:p>
            <a:r>
              <a:rPr lang="tr-TR" sz="1200"/>
              <a:t>3- Ekranın üstünde veya altında bir hedef belirir. Denek, hedef kaybolana kadar her iki yumruğunu (hedef üstteyse) veya iki ayağını (hedef alttaysa) açar ve kapatır. Sonra konu gevşer.</a:t>
            </a:r>
          </a:p>
          <a:p>
            <a:r>
              <a:rPr lang="tr-TR" sz="1200"/>
              <a:t>4- Ekranın üstünde veya altında bir hedef belirir. Denek, hedef kaybolana kadar iki yumruğunu (hedef üstteyse) veya iki ayağını (hedef alttaysa) açıp kapattığını hayal eder. Sonra konu gevşer.</a:t>
            </a:r>
          </a:p>
        </p:txBody>
      </p:sp>
      <p:sp>
        <p:nvSpPr>
          <p:cNvPr id="12" name="Alt Başlık 2">
            <a:extLst>
              <a:ext uri="{FF2B5EF4-FFF2-40B4-BE49-F238E27FC236}">
                <a16:creationId xmlns:a16="http://schemas.microsoft.com/office/drawing/2014/main" id="{B074A460-C297-4DF3-BC20-F46245F11F9A}"/>
              </a:ext>
            </a:extLst>
          </p:cNvPr>
          <p:cNvSpPr txBox="1">
            <a:spLocks noGrp="1"/>
          </p:cNvSpPr>
          <p:nvPr>
            <p:ph type="body" sz="quarter" idx="13"/>
          </p:nvPr>
        </p:nvSpPr>
        <p:spPr>
          <a:xfrm>
            <a:off x="370504" y="1614343"/>
            <a:ext cx="5181271" cy="2322267"/>
          </a:xfrm>
          <a:prstGeom prst="rect">
            <a:avLst/>
          </a:prstGeom>
        </p:spPr>
        <p:txBody>
          <a:bodyPr vert="horz" lIns="91440" tIns="45720" rIns="91440" bIns="45720" rtlCol="0" anchor="t">
            <a:noAutofit/>
          </a:bodyPr>
          <a:lstStyle>
            <a:lvl1pPr marL="0" indent="0" algn="l"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a:t>Elektroensefalografi </a:t>
            </a:r>
            <a:r>
              <a:rPr lang="tr-TR" b="1"/>
              <a:t>(EEG)</a:t>
            </a:r>
            <a:r>
              <a:rPr lang="tr-TR"/>
              <a:t>,</a:t>
            </a:r>
            <a:r>
              <a:rPr lang="tr-TR" b="1"/>
              <a:t> </a:t>
            </a:r>
            <a:r>
              <a:rPr lang="tr-TR"/>
              <a:t>beyin aktivitesinin ölçümü için kullanılan bir yöntemdir. Beyin hücrelerinin elektriksel aktivitesi, özel elektrotlar tarafından ölçülerek kaydedilir. Bu elektrotlar, </a:t>
            </a:r>
            <a:r>
              <a:rPr lang="tr-TR" err="1"/>
              <a:t>skalp</a:t>
            </a:r>
            <a:r>
              <a:rPr lang="tr-TR"/>
              <a:t> denilen kafa derisi üzerinde yerleştirilir. EEG, beyin dalgalarının ve ritimlerinin kaydedilmesine izin verir. Bu dalgalar, beyin aktivitesinin farklı türlerini temsil eder ve farklı frekanslarda ölçülürler. EEG, nörolojik bozuklukların tanısında ve tedavisinde kullanılır ve bazen epilepsi, uyku bozuklukları, beyin hasarı ve diğer nörolojik hastalıkların teşhisinde yardımcı bir araç olarak da kullanılır.</a:t>
            </a:r>
          </a:p>
        </p:txBody>
      </p:sp>
      <p:sp>
        <p:nvSpPr>
          <p:cNvPr id="2" name="Başlık 8">
            <a:extLst>
              <a:ext uri="{FF2B5EF4-FFF2-40B4-BE49-F238E27FC236}">
                <a16:creationId xmlns:a16="http://schemas.microsoft.com/office/drawing/2014/main" id="{B40A7D42-2561-8057-AC92-612DEED010BF}"/>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a:t>
            </a:r>
          </a:p>
        </p:txBody>
      </p:sp>
      <p:sp>
        <p:nvSpPr>
          <p:cNvPr id="3" name="Başlık 8">
            <a:extLst>
              <a:ext uri="{FF2B5EF4-FFF2-40B4-BE49-F238E27FC236}">
                <a16:creationId xmlns:a16="http://schemas.microsoft.com/office/drawing/2014/main" id="{06930FAE-41B3-01AB-73ED-A5EC23F53271}"/>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ÖZET</a:t>
            </a:r>
          </a:p>
        </p:txBody>
      </p:sp>
      <p:pic>
        <p:nvPicPr>
          <p:cNvPr id="8" name="Resim 7" descr="sanat içeren bir resim&#10;&#10;Açıklama otomatik olarak oluşturuldu">
            <a:extLst>
              <a:ext uri="{FF2B5EF4-FFF2-40B4-BE49-F238E27FC236}">
                <a16:creationId xmlns:a16="http://schemas.microsoft.com/office/drawing/2014/main" id="{2DA7F763-2071-F124-836F-1C6F5F140E66}"/>
              </a:ext>
            </a:extLst>
          </p:cNvPr>
          <p:cNvPicPr>
            <a:picLocks noChangeAspect="1"/>
          </p:cNvPicPr>
          <p:nvPr/>
        </p:nvPicPr>
        <p:blipFill>
          <a:blip r:embed="rId3"/>
          <a:stretch>
            <a:fillRect/>
          </a:stretch>
        </p:blipFill>
        <p:spPr>
          <a:xfrm>
            <a:off x="625739" y="4324362"/>
            <a:ext cx="3875924" cy="2188757"/>
          </a:xfrm>
          <a:prstGeom prst="rect">
            <a:avLst/>
          </a:prstGeom>
          <a:effectLst>
            <a:softEdge rad="609600"/>
          </a:effectLst>
        </p:spPr>
      </p:pic>
      <p:sp>
        <p:nvSpPr>
          <p:cNvPr id="5" name="Alt Bilgi Yer Tutucusu 4">
            <a:extLst>
              <a:ext uri="{FF2B5EF4-FFF2-40B4-BE49-F238E27FC236}">
                <a16:creationId xmlns:a16="http://schemas.microsoft.com/office/drawing/2014/main" id="{84E4F8EA-B663-771B-4B66-5F2F7B4E157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20</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975575" y="1842524"/>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975574" y="3006182"/>
            <a:ext cx="6114825" cy="1323439"/>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Fs_s</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latin typeface="Avenir Next LT Pro Light (Gövde)"/>
              </a:rPr>
              <a:t>ö</a:t>
            </a:r>
            <a:r>
              <a:rPr lang="tr-TR" sz="1600" b="0" i="0" u="none" strike="noStrike">
                <a:solidFill>
                  <a:schemeClr val="tx1">
                    <a:lumMod val="95000"/>
                    <a:lumOff val="5000"/>
                  </a:schemeClr>
                </a:solidFill>
                <a:effectLst/>
                <a:latin typeface="Avenir Next LT Pro Light (Gövde)"/>
              </a:rPr>
              <a:t>rneklem frekansı</a:t>
            </a:r>
          </a:p>
          <a:p>
            <a:r>
              <a:rPr lang="tr-TR" sz="1600" b="1">
                <a:solidFill>
                  <a:schemeClr val="tx1">
                    <a:lumMod val="95000"/>
                    <a:lumOff val="5000"/>
                  </a:schemeClr>
                </a:solidFill>
              </a:rPr>
              <a:t>O </a:t>
            </a:r>
            <a:r>
              <a:rPr lang="tr-TR" sz="1600" b="1" err="1">
                <a:solidFill>
                  <a:srgbClr val="B21BF9"/>
                </a:solidFill>
              </a:rPr>
              <a:t>Fn</a:t>
            </a:r>
            <a:r>
              <a:rPr lang="tr-TR" sz="1600" b="1">
                <a:solidFill>
                  <a:srgbClr val="B21BF9"/>
                </a:solidFill>
              </a:rPr>
              <a:t>: </a:t>
            </a:r>
            <a:r>
              <a:rPr lang="tr-TR" sz="1600" err="1">
                <a:solidFill>
                  <a:schemeClr val="tx1">
                    <a:lumMod val="95000"/>
                    <a:lumOff val="5000"/>
                  </a:schemeClr>
                </a:solidFill>
              </a:rPr>
              <a:t>nyquist</a:t>
            </a:r>
            <a:r>
              <a:rPr lang="tr-TR" sz="1600">
                <a:solidFill>
                  <a:schemeClr val="tx1">
                    <a:lumMod val="95000"/>
                    <a:lumOff val="5000"/>
                  </a:schemeClr>
                </a:solidFill>
              </a:rPr>
              <a:t> frekansı</a:t>
            </a:r>
            <a:r>
              <a:rPr lang="tr-TR" sz="1600">
                <a:solidFill>
                  <a:srgbClr val="C00000"/>
                </a:solidFill>
              </a:rPr>
              <a:t>* </a:t>
            </a:r>
            <a:r>
              <a:rPr lang="tr-TR" sz="1300">
                <a:solidFill>
                  <a:srgbClr val="C00000"/>
                </a:solidFill>
              </a:rPr>
              <a:t>(Bu seçim sinyal kaybı yaşamamak adına önemlidir)</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x_s</a:t>
            </a:r>
            <a:r>
              <a:rPr lang="tr-TR" sz="1600" b="1">
                <a:solidFill>
                  <a:srgbClr val="B21BF9"/>
                </a:solidFill>
              </a:rPr>
              <a:t>: </a:t>
            </a:r>
            <a:r>
              <a:rPr lang="tr-TR" sz="1600" err="1">
                <a:solidFill>
                  <a:schemeClr val="tx1">
                    <a:lumMod val="95000"/>
                    <a:lumOff val="5000"/>
                  </a:schemeClr>
                </a:solidFill>
              </a:rPr>
              <a:t>matlab'daki</a:t>
            </a:r>
            <a:r>
              <a:rPr lang="tr-TR" sz="1600">
                <a:solidFill>
                  <a:schemeClr val="tx1">
                    <a:lumMod val="95000"/>
                    <a:lumOff val="5000"/>
                  </a:schemeClr>
                </a:solidFill>
              </a:rPr>
              <a:t> "</a:t>
            </a:r>
            <a:r>
              <a:rPr lang="tr-TR" sz="1600" err="1">
                <a:solidFill>
                  <a:schemeClr val="tx1">
                    <a:lumMod val="95000"/>
                    <a:lumOff val="5000"/>
                  </a:schemeClr>
                </a:solidFill>
              </a:rPr>
              <a:t>round</a:t>
            </a:r>
            <a:r>
              <a:rPr lang="tr-TR" sz="1600">
                <a:solidFill>
                  <a:schemeClr val="tx1">
                    <a:lumMod val="95000"/>
                    <a:lumOff val="5000"/>
                  </a:schemeClr>
                </a:solidFill>
              </a:rPr>
              <a:t>" fonksiyonu, bir sayıyı en yakın tam sayıya yuvarlama işlemi yapmak için kullanılır. "</a:t>
            </a:r>
            <a:r>
              <a:rPr lang="tr-TR" sz="1600" err="1">
                <a:solidFill>
                  <a:schemeClr val="tx1">
                    <a:lumMod val="95000"/>
                    <a:lumOff val="5000"/>
                  </a:schemeClr>
                </a:solidFill>
              </a:rPr>
              <a:t>round</a:t>
            </a:r>
            <a:r>
              <a:rPr lang="tr-TR" sz="1600">
                <a:solidFill>
                  <a:schemeClr val="tx1">
                    <a:lumMod val="95000"/>
                    <a:lumOff val="5000"/>
                  </a:schemeClr>
                </a:solidFill>
              </a:rPr>
              <a:t>(x)" ifadesi, "x" değişkeninin değerini en yakın tam sayıya yuvarlar.</a:t>
            </a:r>
          </a:p>
        </p:txBody>
      </p:sp>
      <p:pic>
        <p:nvPicPr>
          <p:cNvPr id="10" name="Resim 9">
            <a:extLst>
              <a:ext uri="{FF2B5EF4-FFF2-40B4-BE49-F238E27FC236}">
                <a16:creationId xmlns:a16="http://schemas.microsoft.com/office/drawing/2014/main" id="{44ED2314-05FA-C80A-48CC-73FEE5E46745}"/>
              </a:ext>
            </a:extLst>
          </p:cNvPr>
          <p:cNvPicPr>
            <a:picLocks noChangeAspect="1"/>
          </p:cNvPicPr>
          <p:nvPr/>
        </p:nvPicPr>
        <p:blipFill>
          <a:blip r:embed="rId7"/>
          <a:stretch>
            <a:fillRect/>
          </a:stretch>
        </p:blipFill>
        <p:spPr>
          <a:xfrm>
            <a:off x="265655" y="2448038"/>
            <a:ext cx="4564654" cy="2439728"/>
          </a:xfrm>
          <a:prstGeom prst="rect">
            <a:avLst/>
          </a:prstGeom>
        </p:spPr>
      </p:pic>
      <p:sp>
        <p:nvSpPr>
          <p:cNvPr id="15" name="Metin kutusu 14">
            <a:extLst>
              <a:ext uri="{FF2B5EF4-FFF2-40B4-BE49-F238E27FC236}">
                <a16:creationId xmlns:a16="http://schemas.microsoft.com/office/drawing/2014/main" id="{9E998925-5135-3829-56F4-27565DD19B62}"/>
              </a:ext>
            </a:extLst>
          </p:cNvPr>
          <p:cNvSpPr txBox="1"/>
          <p:nvPr/>
        </p:nvSpPr>
        <p:spPr>
          <a:xfrm>
            <a:off x="1464811" y="5395363"/>
            <a:ext cx="10050940" cy="400110"/>
          </a:xfrm>
          <a:prstGeom prst="rect">
            <a:avLst/>
          </a:prstGeom>
          <a:noFill/>
        </p:spPr>
        <p:txBody>
          <a:bodyPr wrap="square">
            <a:spAutoFit/>
          </a:bodyPr>
          <a:lstStyle/>
          <a:p>
            <a:r>
              <a:rPr lang="tr-TR" sz="1000"/>
              <a:t>(*): </a:t>
            </a:r>
            <a:r>
              <a:rPr lang="tr-TR" sz="1000" err="1"/>
              <a:t>Nyquist</a:t>
            </a:r>
            <a:r>
              <a:rPr lang="tr-TR" sz="1000"/>
              <a:t> frekansı, bir sinyalin örnekleme (</a:t>
            </a:r>
            <a:r>
              <a:rPr lang="tr-TR" sz="1000" err="1"/>
              <a:t>sampling</a:t>
            </a:r>
            <a:r>
              <a:rPr lang="tr-TR" sz="1000"/>
              <a:t>) sürecinde doğru bir şekilde yeniden oluşturulabilmesi için kullanılması gereken en yüksek frekans değeridir. </a:t>
            </a:r>
            <a:r>
              <a:rPr lang="tr-TR" sz="1000" err="1"/>
              <a:t>Nyquist</a:t>
            </a:r>
            <a:r>
              <a:rPr lang="tr-TR" sz="1000"/>
              <a:t> teoremi, bir sinyalin doğru bir şekilde örneklenebilmesi için, sinyalin en yüksek frekans bileşeninin örnekleme frekansının en az iki katı olması gerektiğini belirtir.</a:t>
            </a:r>
          </a:p>
        </p:txBody>
      </p:sp>
      <p:sp>
        <p:nvSpPr>
          <p:cNvPr id="2" name="Alt Bilgi Yer Tutucusu 4">
            <a:extLst>
              <a:ext uri="{FF2B5EF4-FFF2-40B4-BE49-F238E27FC236}">
                <a16:creationId xmlns:a16="http://schemas.microsoft.com/office/drawing/2014/main" id="{CD0C9EBD-2220-9AA7-9BEF-1FAA146D609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3471247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21</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44ED2314-05FA-C80A-48CC-73FEE5E46745}"/>
              </a:ext>
            </a:extLst>
          </p:cNvPr>
          <p:cNvPicPr>
            <a:picLocks noChangeAspect="1"/>
          </p:cNvPicPr>
          <p:nvPr/>
        </p:nvPicPr>
        <p:blipFill rotWithShape="1">
          <a:blip r:embed="rId7"/>
          <a:srcRect r="36597"/>
          <a:stretch/>
        </p:blipFill>
        <p:spPr>
          <a:xfrm>
            <a:off x="265655" y="2448038"/>
            <a:ext cx="3076985" cy="2593896"/>
          </a:xfrm>
          <a:prstGeom prst="rect">
            <a:avLst/>
          </a:prstGeom>
        </p:spPr>
      </p:pic>
      <p:pic>
        <p:nvPicPr>
          <p:cNvPr id="2" name="Resim 1">
            <a:extLst>
              <a:ext uri="{FF2B5EF4-FFF2-40B4-BE49-F238E27FC236}">
                <a16:creationId xmlns:a16="http://schemas.microsoft.com/office/drawing/2014/main" id="{ACC4CF94-834B-498F-4119-941BD0B171AB}"/>
              </a:ext>
            </a:extLst>
          </p:cNvPr>
          <p:cNvPicPr>
            <a:picLocks noChangeAspect="1"/>
          </p:cNvPicPr>
          <p:nvPr/>
        </p:nvPicPr>
        <p:blipFill>
          <a:blip r:embed="rId8"/>
          <a:stretch>
            <a:fillRect/>
          </a:stretch>
        </p:blipFill>
        <p:spPr>
          <a:xfrm>
            <a:off x="4374628" y="1672518"/>
            <a:ext cx="7551717" cy="3776903"/>
          </a:xfrm>
          <a:prstGeom prst="rect">
            <a:avLst/>
          </a:prstGeom>
        </p:spPr>
      </p:pic>
      <p:cxnSp>
        <p:nvCxnSpPr>
          <p:cNvPr id="4" name="Bağlayıcı: Dirsek 3">
            <a:extLst>
              <a:ext uri="{FF2B5EF4-FFF2-40B4-BE49-F238E27FC236}">
                <a16:creationId xmlns:a16="http://schemas.microsoft.com/office/drawing/2014/main" id="{81FFCBAD-AA1B-C042-02EC-1ED7533D9E6B}"/>
              </a:ext>
            </a:extLst>
          </p:cNvPr>
          <p:cNvCxnSpPr>
            <a:cxnSpLocks/>
            <a:endCxn id="2" idx="1"/>
          </p:cNvCxnSpPr>
          <p:nvPr/>
        </p:nvCxnSpPr>
        <p:spPr>
          <a:xfrm flipV="1">
            <a:off x="1464811" y="3560970"/>
            <a:ext cx="2909817" cy="653882"/>
          </a:xfrm>
          <a:prstGeom prst="bentConnector3">
            <a:avLst>
              <a:gd name="adj1" fmla="val 50000"/>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 name="Alt Bilgi Yer Tutucusu 4">
            <a:extLst>
              <a:ext uri="{FF2B5EF4-FFF2-40B4-BE49-F238E27FC236}">
                <a16:creationId xmlns:a16="http://schemas.microsoft.com/office/drawing/2014/main" id="{E6281F32-10AF-A8F6-9C73-63A26CCAE84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85436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22</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3" name="Dikdörtgen 2">
            <a:extLst>
              <a:ext uri="{FF2B5EF4-FFF2-40B4-BE49-F238E27FC236}">
                <a16:creationId xmlns:a16="http://schemas.microsoft.com/office/drawing/2014/main" id="{9E4B9878-5169-5075-0249-EED0FB72AB3B}"/>
              </a:ext>
            </a:extLst>
          </p:cNvPr>
          <p:cNvSpPr/>
          <p:nvPr/>
        </p:nvSpPr>
        <p:spPr>
          <a:xfrm>
            <a:off x="168249" y="1811279"/>
            <a:ext cx="5326992"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err="1">
                <a:solidFill>
                  <a:schemeClr val="tx1">
                    <a:lumMod val="95000"/>
                    <a:lumOff val="5000"/>
                  </a:schemeClr>
                </a:solidFill>
              </a:rPr>
              <a:t>Nyquist</a:t>
            </a:r>
            <a:r>
              <a:rPr lang="tr-TR" sz="2000" b="1">
                <a:solidFill>
                  <a:schemeClr val="tx1">
                    <a:lumMod val="95000"/>
                    <a:lumOff val="5000"/>
                  </a:schemeClr>
                </a:solidFill>
              </a:rPr>
              <a:t> frekans seçimi neden önemlidir?</a:t>
            </a:r>
          </a:p>
        </p:txBody>
      </p:sp>
      <p:sp>
        <p:nvSpPr>
          <p:cNvPr id="9" name="Dikdörtgen 8">
            <a:extLst>
              <a:ext uri="{FF2B5EF4-FFF2-40B4-BE49-F238E27FC236}">
                <a16:creationId xmlns:a16="http://schemas.microsoft.com/office/drawing/2014/main" id="{5EA6E73D-28D5-226A-C9A1-58D6F1AE2ACB}"/>
              </a:ext>
            </a:extLst>
          </p:cNvPr>
          <p:cNvSpPr/>
          <p:nvPr/>
        </p:nvSpPr>
        <p:spPr>
          <a:xfrm>
            <a:off x="205573" y="2346716"/>
            <a:ext cx="5084471" cy="28552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400" err="1">
                <a:solidFill>
                  <a:schemeClr val="tx1">
                    <a:lumMod val="95000"/>
                    <a:lumOff val="5000"/>
                  </a:schemeClr>
                </a:solidFill>
              </a:rPr>
              <a:t>Nyquist</a:t>
            </a:r>
            <a:r>
              <a:rPr lang="tr-TR" sz="1400">
                <a:solidFill>
                  <a:schemeClr val="tx1">
                    <a:lumMod val="95000"/>
                    <a:lumOff val="5000"/>
                  </a:schemeClr>
                </a:solidFill>
              </a:rPr>
              <a:t> frekansı seçimi, örnekleme (</a:t>
            </a:r>
            <a:r>
              <a:rPr lang="tr-TR" sz="1400" err="1">
                <a:solidFill>
                  <a:schemeClr val="tx1">
                    <a:lumMod val="95000"/>
                    <a:lumOff val="5000"/>
                  </a:schemeClr>
                </a:solidFill>
              </a:rPr>
              <a:t>sampling</a:t>
            </a:r>
            <a:r>
              <a:rPr lang="tr-TR" sz="1400">
                <a:solidFill>
                  <a:schemeClr val="tx1">
                    <a:lumMod val="95000"/>
                    <a:lumOff val="5000"/>
                  </a:schemeClr>
                </a:solidFill>
              </a:rPr>
              <a:t>) sürecindeki en yüksek frekans bileşenlerinin doğru bir şekilde yakalanması ve sinyalin kaybolmadan veya bozulmadan yeniden oluşturulabilmesi için kritik bir öneme sahiptir. </a:t>
            </a:r>
            <a:r>
              <a:rPr lang="tr-TR" sz="1400" err="1">
                <a:solidFill>
                  <a:schemeClr val="tx1">
                    <a:lumMod val="95000"/>
                    <a:lumOff val="5000"/>
                  </a:schemeClr>
                </a:solidFill>
              </a:rPr>
              <a:t>Nyquist</a:t>
            </a:r>
            <a:r>
              <a:rPr lang="tr-TR" sz="1400">
                <a:solidFill>
                  <a:schemeClr val="tx1">
                    <a:lumMod val="95000"/>
                    <a:lumOff val="5000"/>
                  </a:schemeClr>
                </a:solidFill>
              </a:rPr>
              <a:t> teoremi, bir sinyalin doğru bir şekilde örneklenebilmesi için, sinyalin en yüksek frekans bileşeninin örnekleme frekansının en az iki katı olması gerektiğini belirtir. </a:t>
            </a:r>
            <a:r>
              <a:rPr lang="tr-TR" sz="1400" b="1" err="1">
                <a:solidFill>
                  <a:schemeClr val="tx1">
                    <a:lumMod val="95000"/>
                    <a:lumOff val="5000"/>
                  </a:schemeClr>
                </a:solidFill>
              </a:rPr>
              <a:t>Nyquist</a:t>
            </a:r>
            <a:r>
              <a:rPr lang="tr-TR" sz="1400" b="1">
                <a:solidFill>
                  <a:schemeClr val="tx1">
                    <a:lumMod val="95000"/>
                    <a:lumOff val="5000"/>
                  </a:schemeClr>
                </a:solidFill>
              </a:rPr>
              <a:t> frekansı, örnekleme frekansının yarısıdır. </a:t>
            </a:r>
            <a:r>
              <a:rPr lang="tr-TR" sz="1400">
                <a:solidFill>
                  <a:schemeClr val="tx1">
                    <a:lumMod val="95000"/>
                    <a:lumOff val="5000"/>
                  </a:schemeClr>
                </a:solidFill>
              </a:rPr>
              <a:t>Örnekleme frekansı Hz (hertz) biriminde ifade edilirse, </a:t>
            </a:r>
            <a:r>
              <a:rPr lang="tr-TR" sz="1400" err="1">
                <a:solidFill>
                  <a:schemeClr val="tx1">
                    <a:lumMod val="95000"/>
                    <a:lumOff val="5000"/>
                  </a:schemeClr>
                </a:solidFill>
              </a:rPr>
              <a:t>Nyquist</a:t>
            </a:r>
            <a:r>
              <a:rPr lang="tr-TR" sz="1400">
                <a:solidFill>
                  <a:schemeClr val="tx1">
                    <a:lumMod val="95000"/>
                    <a:lumOff val="5000"/>
                  </a:schemeClr>
                </a:solidFill>
              </a:rPr>
              <a:t> frekansı da örnekleme frekansının yarısı olarak Hz cinsinden ifade edilir. </a:t>
            </a:r>
            <a:r>
              <a:rPr lang="tr-TR" sz="1400" b="1">
                <a:solidFill>
                  <a:schemeClr val="tx1">
                    <a:lumMod val="95000"/>
                    <a:lumOff val="5000"/>
                  </a:schemeClr>
                </a:solidFill>
              </a:rPr>
              <a:t>Eğer bu teorem uygulanmaz ise sinyal kaybına neden olur.</a:t>
            </a:r>
          </a:p>
        </p:txBody>
      </p:sp>
      <p:pic>
        <p:nvPicPr>
          <p:cNvPr id="14" name="Resim 13">
            <a:extLst>
              <a:ext uri="{FF2B5EF4-FFF2-40B4-BE49-F238E27FC236}">
                <a16:creationId xmlns:a16="http://schemas.microsoft.com/office/drawing/2014/main" id="{AD96C2BB-2817-A186-A533-8B2911E57809}"/>
              </a:ext>
            </a:extLst>
          </p:cNvPr>
          <p:cNvPicPr>
            <a:picLocks noChangeAspect="1"/>
          </p:cNvPicPr>
          <p:nvPr/>
        </p:nvPicPr>
        <p:blipFill>
          <a:blip r:embed="rId7"/>
          <a:stretch>
            <a:fillRect/>
          </a:stretch>
        </p:blipFill>
        <p:spPr>
          <a:xfrm>
            <a:off x="5551774" y="2491879"/>
            <a:ext cx="6200785" cy="2782265"/>
          </a:xfrm>
          <a:prstGeom prst="rect">
            <a:avLst/>
          </a:prstGeom>
        </p:spPr>
      </p:pic>
      <p:pic>
        <p:nvPicPr>
          <p:cNvPr id="17" name="Resim 16">
            <a:extLst>
              <a:ext uri="{FF2B5EF4-FFF2-40B4-BE49-F238E27FC236}">
                <a16:creationId xmlns:a16="http://schemas.microsoft.com/office/drawing/2014/main" id="{AB1CE95C-9961-2280-450F-A4E5AC44F01B}"/>
              </a:ext>
            </a:extLst>
          </p:cNvPr>
          <p:cNvPicPr>
            <a:picLocks noChangeAspect="1"/>
          </p:cNvPicPr>
          <p:nvPr/>
        </p:nvPicPr>
        <p:blipFill>
          <a:blip r:embed="rId8"/>
          <a:stretch>
            <a:fillRect/>
          </a:stretch>
        </p:blipFill>
        <p:spPr>
          <a:xfrm>
            <a:off x="7051040" y="1370496"/>
            <a:ext cx="2666483" cy="951102"/>
          </a:xfrm>
          <a:prstGeom prst="rect">
            <a:avLst/>
          </a:prstGeom>
        </p:spPr>
      </p:pic>
      <p:sp>
        <p:nvSpPr>
          <p:cNvPr id="19" name="Dikdörtgen 18">
            <a:extLst>
              <a:ext uri="{FF2B5EF4-FFF2-40B4-BE49-F238E27FC236}">
                <a16:creationId xmlns:a16="http://schemas.microsoft.com/office/drawing/2014/main" id="{BF02711B-005E-B6A6-AFCE-2AC5FFE8C13E}"/>
              </a:ext>
            </a:extLst>
          </p:cNvPr>
          <p:cNvSpPr/>
          <p:nvPr/>
        </p:nvSpPr>
        <p:spPr>
          <a:xfrm>
            <a:off x="7051040" y="5487504"/>
            <a:ext cx="3511589" cy="334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a:solidFill>
                  <a:srgbClr val="C00000"/>
                </a:solidFill>
              </a:rPr>
              <a:t>Hata: </a:t>
            </a:r>
            <a:r>
              <a:rPr lang="tr-TR" sz="2000" b="1">
                <a:solidFill>
                  <a:schemeClr val="tx1">
                    <a:lumMod val="95000"/>
                    <a:lumOff val="5000"/>
                  </a:schemeClr>
                </a:solidFill>
              </a:rPr>
              <a:t>Sinyal kaybı yaşandı</a:t>
            </a:r>
          </a:p>
        </p:txBody>
      </p:sp>
      <p:sp>
        <p:nvSpPr>
          <p:cNvPr id="20" name="Dikdörtgen 19">
            <a:extLst>
              <a:ext uri="{FF2B5EF4-FFF2-40B4-BE49-F238E27FC236}">
                <a16:creationId xmlns:a16="http://schemas.microsoft.com/office/drawing/2014/main" id="{FBBAF3DB-94F8-1A54-4171-1A262968E4F4}"/>
              </a:ext>
            </a:extLst>
          </p:cNvPr>
          <p:cNvSpPr/>
          <p:nvPr/>
        </p:nvSpPr>
        <p:spPr>
          <a:xfrm>
            <a:off x="8178800" y="1550297"/>
            <a:ext cx="548640" cy="329303"/>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mc:Choice xmlns:am3d="http://schemas.microsoft.com/office/drawing/2017/model3d" Requires="am3d">
          <p:graphicFrame>
            <p:nvGraphicFramePr>
              <p:cNvPr id="2" name="3B Model 1" descr="Warning">
                <a:extLst>
                  <a:ext uri="{FF2B5EF4-FFF2-40B4-BE49-F238E27FC236}">
                    <a16:creationId xmlns:a16="http://schemas.microsoft.com/office/drawing/2014/main" id="{F901E4E1-FC7E-4B30-AB87-8F5853568E61}"/>
                  </a:ext>
                </a:extLst>
              </p:cNvPr>
              <p:cNvGraphicFramePr>
                <a:graphicFrameLocks noChangeAspect="1"/>
              </p:cNvGraphicFramePr>
              <p:nvPr>
                <p:extLst>
                  <p:ext uri="{D42A27DB-BD31-4B8C-83A1-F6EECF244321}">
                    <p14:modId xmlns:p14="http://schemas.microsoft.com/office/powerpoint/2010/main" val="2932747568"/>
                  </p:ext>
                </p:extLst>
              </p:nvPr>
            </p:nvGraphicFramePr>
            <p:xfrm>
              <a:off x="6568493" y="5336593"/>
              <a:ext cx="582111" cy="618654"/>
            </p:xfrm>
            <a:graphic>
              <a:graphicData uri="http://schemas.microsoft.com/office/drawing/2017/model3d">
                <am3d:model3d r:embed="rId9">
                  <am3d:spPr>
                    <a:xfrm>
                      <a:off x="0" y="0"/>
                      <a:ext cx="582111" cy="618654"/>
                    </a:xfrm>
                    <a:prstGeom prst="rect">
                      <a:avLst/>
                    </a:prstGeom>
                  </am3d:spPr>
                  <am3d:camera>
                    <am3d:pos x="0" y="0" z="63351631"/>
                    <am3d:up dx="0" dy="36000000" dz="0"/>
                    <am3d:lookAt x="0" y="0" z="0"/>
                    <am3d:perspective fov="2700000"/>
                  </am3d:camera>
                  <am3d:trans>
                    <am3d:meterPerModelUnit n="20271560" d="1000000"/>
                    <am3d:preTrans dx="0" dy="-16278167" dz="-464067"/>
                    <am3d:scale>
                      <am3d:sx n="1000000" d="1000000"/>
                      <am3d:sy n="1000000" d="1000000"/>
                      <am3d:sz n="1000000" d="1000000"/>
                    </am3d:scale>
                    <am3d:rot ax="42163" ay="1940594" az="22556"/>
                    <am3d:postTrans dx="0" dy="0" dz="0"/>
                  </am3d:trans>
                  <am3d:raster rName="Office3DRenderer" rVer="16.0.8326">
                    <am3d:blip r:embed="rId10"/>
                  </am3d:raster>
                  <am3d:objViewport viewportSz="8326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B Model 1" descr="Warning">
                <a:extLst>
                  <a:ext uri="{FF2B5EF4-FFF2-40B4-BE49-F238E27FC236}">
                    <a16:creationId xmlns:a16="http://schemas.microsoft.com/office/drawing/2014/main" id="{F901E4E1-FC7E-4B30-AB87-8F5853568E61}"/>
                  </a:ext>
                </a:extLst>
              </p:cNvPr>
              <p:cNvPicPr>
                <a:picLocks noGrp="1" noRot="1" noChangeAspect="1" noMove="1" noResize="1" noEditPoints="1" noAdjustHandles="1" noChangeArrowheads="1" noChangeShapeType="1" noCrop="1"/>
              </p:cNvPicPr>
              <p:nvPr/>
            </p:nvPicPr>
            <p:blipFill>
              <a:blip r:embed="rId10"/>
              <a:stretch>
                <a:fillRect/>
              </a:stretch>
            </p:blipFill>
            <p:spPr>
              <a:xfrm>
                <a:off x="6568493" y="5336593"/>
                <a:ext cx="582111" cy="618654"/>
              </a:xfrm>
              <a:prstGeom prst="rect">
                <a:avLst/>
              </a:prstGeom>
            </p:spPr>
          </p:pic>
        </mc:Fallback>
      </mc:AlternateContent>
      <p:sp>
        <p:nvSpPr>
          <p:cNvPr id="4" name="Alt Bilgi Yer Tutucusu 4">
            <a:extLst>
              <a:ext uri="{FF2B5EF4-FFF2-40B4-BE49-F238E27FC236}">
                <a16:creationId xmlns:a16="http://schemas.microsoft.com/office/drawing/2014/main" id="{2E198402-BDD4-2305-8E89-5204674DEF5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333771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23</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975575" y="1842524"/>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975574" y="3006182"/>
            <a:ext cx="6114825" cy="1323439"/>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x_reverse</a:t>
            </a:r>
            <a:r>
              <a:rPr lang="tr-TR" sz="1600" b="1">
                <a:solidFill>
                  <a:srgbClr val="B21BF9"/>
                </a:solidFill>
              </a:rPr>
              <a:t>: </a:t>
            </a:r>
            <a:r>
              <a:rPr lang="tr-TR" sz="1600">
                <a:solidFill>
                  <a:schemeClr val="tx1">
                    <a:lumMod val="95000"/>
                    <a:lumOff val="5000"/>
                  </a:schemeClr>
                </a:solidFill>
                <a:latin typeface="Avenir Next LT Pro Light (Gövde)"/>
              </a:rPr>
              <a:t>"x" adlı vektörün elemanlarını tersten sıralayarak "</a:t>
            </a:r>
            <a:r>
              <a:rPr lang="tr-TR" sz="1600" err="1">
                <a:solidFill>
                  <a:schemeClr val="tx1">
                    <a:lumMod val="95000"/>
                    <a:lumOff val="5000"/>
                  </a:schemeClr>
                </a:solidFill>
                <a:latin typeface="Avenir Next LT Pro Light (Gövde)"/>
              </a:rPr>
              <a:t>x_reverse</a:t>
            </a:r>
            <a:r>
              <a:rPr lang="tr-TR" sz="1600">
                <a:solidFill>
                  <a:schemeClr val="tx1">
                    <a:lumMod val="95000"/>
                    <a:lumOff val="5000"/>
                  </a:schemeClr>
                </a:solidFill>
                <a:latin typeface="Avenir Next LT Pro Light (Gövde)"/>
              </a:rPr>
              <a:t>" adlı yeni bir vektör oluşturur.</a:t>
            </a:r>
          </a:p>
          <a:p>
            <a:r>
              <a:rPr lang="tr-TR" sz="1600" b="1">
                <a:solidFill>
                  <a:schemeClr val="tx1">
                    <a:lumMod val="95000"/>
                    <a:lumOff val="5000"/>
                  </a:schemeClr>
                </a:solidFill>
              </a:rPr>
              <a:t>O </a:t>
            </a:r>
            <a:r>
              <a:rPr lang="tr-TR" sz="1600" b="1" err="1">
                <a:solidFill>
                  <a:srgbClr val="B21BF9"/>
                </a:solidFill>
              </a:rPr>
              <a:t>subplot</a:t>
            </a:r>
            <a:r>
              <a:rPr lang="tr-TR" sz="1600" b="1">
                <a:solidFill>
                  <a:srgbClr val="B21BF9"/>
                </a:solidFill>
              </a:rPr>
              <a:t>: </a:t>
            </a:r>
            <a:r>
              <a:rPr lang="tr-TR" sz="1600">
                <a:solidFill>
                  <a:schemeClr val="tx1">
                    <a:lumMod val="95000"/>
                    <a:lumOff val="5000"/>
                  </a:schemeClr>
                </a:solidFill>
              </a:rPr>
              <a:t>birden çok grafik oluşturulmasını sağlar.</a:t>
            </a:r>
          </a:p>
          <a:p>
            <a:r>
              <a:rPr lang="tr-TR" sz="1600" b="1">
                <a:solidFill>
                  <a:schemeClr val="tx1">
                    <a:lumMod val="95000"/>
                    <a:lumOff val="5000"/>
                  </a:schemeClr>
                </a:solidFill>
              </a:rPr>
              <a:t>O </a:t>
            </a:r>
            <a:r>
              <a:rPr lang="tr-TR" sz="1600" b="1" err="1">
                <a:solidFill>
                  <a:srgbClr val="B21BF9"/>
                </a:solidFill>
              </a:rPr>
              <a:t>title</a:t>
            </a:r>
            <a:r>
              <a:rPr lang="tr-TR" sz="1600" b="1">
                <a:solidFill>
                  <a:srgbClr val="B21BF9"/>
                </a:solidFill>
              </a:rPr>
              <a:t>: </a:t>
            </a:r>
            <a:r>
              <a:rPr lang="da-DK" sz="1600">
                <a:solidFill>
                  <a:schemeClr val="tx1">
                    <a:lumMod val="95000"/>
                    <a:lumOff val="5000"/>
                  </a:schemeClr>
                </a:solidFill>
              </a:rPr>
              <a:t>grafik üzerine başlık ekle</a:t>
            </a:r>
            <a:r>
              <a:rPr lang="tr-TR" sz="1600">
                <a:solidFill>
                  <a:schemeClr val="tx1">
                    <a:lumMod val="95000"/>
                    <a:lumOff val="5000"/>
                  </a:schemeClr>
                </a:solidFill>
              </a:rPr>
              <a:t>r.</a:t>
            </a:r>
            <a:endParaRPr lang="tr-TR" sz="1300">
              <a:solidFill>
                <a:srgbClr val="C00000"/>
              </a:solidFill>
            </a:endParaRP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xlabel</a:t>
            </a:r>
            <a:r>
              <a:rPr lang="tr-TR" sz="1600" b="1">
                <a:solidFill>
                  <a:srgbClr val="B21BF9"/>
                </a:solidFill>
              </a:rPr>
              <a:t> &amp; </a:t>
            </a:r>
            <a:r>
              <a:rPr lang="tr-TR" sz="1600" b="1" err="1">
                <a:solidFill>
                  <a:srgbClr val="B21BF9"/>
                </a:solidFill>
              </a:rPr>
              <a:t>ylabel</a:t>
            </a:r>
            <a:r>
              <a:rPr lang="tr-TR" sz="1600" b="1">
                <a:solidFill>
                  <a:srgbClr val="B21BF9"/>
                </a:solidFill>
              </a:rPr>
              <a:t>: </a:t>
            </a:r>
            <a:r>
              <a:rPr lang="tr-TR" sz="1600">
                <a:solidFill>
                  <a:schemeClr val="tx1">
                    <a:lumMod val="95000"/>
                    <a:lumOff val="5000"/>
                  </a:schemeClr>
                </a:solidFill>
              </a:rPr>
              <a:t>x veya y eksenlerinin etiketini belirler.</a:t>
            </a:r>
          </a:p>
        </p:txBody>
      </p:sp>
      <p:pic>
        <p:nvPicPr>
          <p:cNvPr id="17" name="Resim 16" descr="metin, ekran görüntüsü, yazı tipi içeren bir resim&#10;&#10;Açıklama otomatik olarak oluşturuldu">
            <a:extLst>
              <a:ext uri="{FF2B5EF4-FFF2-40B4-BE49-F238E27FC236}">
                <a16:creationId xmlns:a16="http://schemas.microsoft.com/office/drawing/2014/main" id="{F3567D3F-821B-3C90-6195-A25E40B97D4A}"/>
              </a:ext>
            </a:extLst>
          </p:cNvPr>
          <p:cNvPicPr>
            <a:picLocks noChangeAspect="1"/>
          </p:cNvPicPr>
          <p:nvPr/>
        </p:nvPicPr>
        <p:blipFill>
          <a:blip r:embed="rId7"/>
          <a:stretch>
            <a:fillRect/>
          </a:stretch>
        </p:blipFill>
        <p:spPr>
          <a:xfrm>
            <a:off x="265655" y="2765251"/>
            <a:ext cx="5108985" cy="1843766"/>
          </a:xfrm>
          <a:prstGeom prst="rect">
            <a:avLst/>
          </a:prstGeom>
        </p:spPr>
      </p:pic>
      <p:pic>
        <p:nvPicPr>
          <p:cNvPr id="20" name="Resim 19">
            <a:extLst>
              <a:ext uri="{FF2B5EF4-FFF2-40B4-BE49-F238E27FC236}">
                <a16:creationId xmlns:a16="http://schemas.microsoft.com/office/drawing/2014/main" id="{D9179CB2-0283-D4C2-5443-BBF03FCB3C90}"/>
              </a:ext>
            </a:extLst>
          </p:cNvPr>
          <p:cNvPicPr>
            <a:picLocks noChangeAspect="1"/>
          </p:cNvPicPr>
          <p:nvPr/>
        </p:nvPicPr>
        <p:blipFill>
          <a:blip r:embed="rId8"/>
          <a:stretch>
            <a:fillRect/>
          </a:stretch>
        </p:blipFill>
        <p:spPr>
          <a:xfrm>
            <a:off x="9364560" y="464588"/>
            <a:ext cx="2386009" cy="994844"/>
          </a:xfrm>
          <a:prstGeom prst="rect">
            <a:avLst/>
          </a:prstGeom>
          <a:ln w="38100">
            <a:solidFill>
              <a:schemeClr val="accent6"/>
            </a:solidFill>
          </a:ln>
        </p:spPr>
      </p:pic>
      <p:pic>
        <p:nvPicPr>
          <p:cNvPr id="23" name="Resim 22" descr="raptiye, sabit, değişmeyen, muayyen içeren bir resim&#10;&#10;Açıklama otomatik olarak oluşturuldu">
            <a:extLst>
              <a:ext uri="{FF2B5EF4-FFF2-40B4-BE49-F238E27FC236}">
                <a16:creationId xmlns:a16="http://schemas.microsoft.com/office/drawing/2014/main" id="{723F8EA4-3FA8-01EF-7330-3D85F15C1198}"/>
              </a:ext>
            </a:extLst>
          </p:cNvPr>
          <p:cNvPicPr>
            <a:picLocks noChangeAspect="1"/>
          </p:cNvPicPr>
          <p:nvPr/>
        </p:nvPicPr>
        <p:blipFill>
          <a:blip r:embed="rId9">
            <a:duotone>
              <a:schemeClr val="accent1">
                <a:shade val="45000"/>
                <a:satMod val="135000"/>
              </a:schemeClr>
              <a:prstClr val="white"/>
            </a:duotone>
          </a:blip>
          <a:stretch>
            <a:fillRect/>
          </a:stretch>
        </p:blipFill>
        <p:spPr>
          <a:xfrm>
            <a:off x="10450589" y="73969"/>
            <a:ext cx="335870" cy="479814"/>
          </a:xfrm>
          <a:prstGeom prst="rect">
            <a:avLst/>
          </a:prstGeom>
        </p:spPr>
      </p:pic>
      <p:sp>
        <p:nvSpPr>
          <p:cNvPr id="2" name="Alt Bilgi Yer Tutucusu 4">
            <a:extLst>
              <a:ext uri="{FF2B5EF4-FFF2-40B4-BE49-F238E27FC236}">
                <a16:creationId xmlns:a16="http://schemas.microsoft.com/office/drawing/2014/main" id="{652A3933-E66A-1A92-85AD-7CE51415D593}"/>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35506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2" name="Alt Bilgi Yer Tutucusu 4">
            <a:extLst>
              <a:ext uri="{FF2B5EF4-FFF2-40B4-BE49-F238E27FC236}">
                <a16:creationId xmlns:a16="http://schemas.microsoft.com/office/drawing/2014/main" id="{5C25528E-B28C-A843-E2A0-8F0E017798C4}"/>
              </a:ext>
            </a:extLst>
          </p:cNvPr>
          <p:cNvSpPr>
            <a:spLocks noGrp="1"/>
          </p:cNvSpPr>
          <p:nvPr>
            <p:ph type="ftr" sz="quarter" idx="11"/>
          </p:nvPr>
        </p:nvSpPr>
        <p:spPr>
          <a:xfrm>
            <a:off x="0" y="6381135"/>
            <a:ext cx="5495241" cy="443100"/>
          </a:xfrm>
        </p:spPr>
        <p:txBody>
          <a:bodyPr rtlCol="0"/>
          <a:lstStyle/>
          <a:p>
            <a:pPr algn="l"/>
            <a:r>
              <a:rPr lang="tr-TR" sz="1300" b="1">
                <a:latin typeface="Avenir Next LT Pro Light (Gövde)"/>
              </a:rPr>
              <a:t>EEG Motor Hareketi/Görüntü Veri Kümesi</a:t>
            </a:r>
          </a:p>
          <a:p>
            <a:pPr algn="l"/>
            <a:r>
              <a:rPr lang="tr-TR" sz="1300" b="0" i="0">
                <a:solidFill>
                  <a:srgbClr val="212529"/>
                </a:solidFill>
                <a:effectLst/>
                <a:latin typeface="Avenir Next LT Pro Light (Gövde)"/>
              </a:rPr>
              <a:t>EEG Motor </a:t>
            </a:r>
            <a:r>
              <a:rPr lang="tr-TR" sz="1300" b="0" i="0" err="1">
                <a:solidFill>
                  <a:srgbClr val="212529"/>
                </a:solidFill>
                <a:effectLst/>
                <a:latin typeface="Avenir Next LT Pro Light (Gövde)"/>
              </a:rPr>
              <a:t>Movement</a:t>
            </a:r>
            <a:r>
              <a:rPr lang="tr-TR" sz="1300" b="0" i="0">
                <a:solidFill>
                  <a:srgbClr val="212529"/>
                </a:solidFill>
                <a:effectLst/>
                <a:latin typeface="Avenir Next LT Pro Light (Gövde)"/>
              </a:rPr>
              <a:t>/</a:t>
            </a:r>
            <a:r>
              <a:rPr lang="tr-TR" sz="1300" b="0" i="0" err="1">
                <a:solidFill>
                  <a:srgbClr val="212529"/>
                </a:solidFill>
                <a:effectLst/>
                <a:latin typeface="Avenir Next LT Pro Light (Gövde)"/>
              </a:rPr>
              <a:t>Imagery</a:t>
            </a:r>
            <a:r>
              <a:rPr lang="tr-TR" sz="1300" b="0" i="0">
                <a:solidFill>
                  <a:srgbClr val="212529"/>
                </a:solidFill>
                <a:effectLst/>
                <a:latin typeface="Avenir Next LT Pro Light (Gövde)"/>
              </a:rPr>
              <a:t> </a:t>
            </a:r>
            <a:r>
              <a:rPr lang="tr-TR" sz="1300" b="0" i="0" err="1">
                <a:solidFill>
                  <a:srgbClr val="212529"/>
                </a:solidFill>
                <a:effectLst/>
                <a:latin typeface="Avenir Next LT Pro Light (Gövde)"/>
              </a:rPr>
              <a:t>Dataset</a:t>
            </a:r>
            <a:endParaRPr lang="tr-TR" sz="1300" b="0" i="0">
              <a:solidFill>
                <a:srgbClr val="212529"/>
              </a:solidFill>
              <a:effectLst/>
              <a:latin typeface="Avenir Next LT Pro Light (Gövde)"/>
            </a:endParaRP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24</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84252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7" name="Resim 16" descr="metin, ekran görüntüsü, yazı tipi içeren bir resim&#10;&#10;Açıklama otomatik olarak oluşturuldu">
            <a:extLst>
              <a:ext uri="{FF2B5EF4-FFF2-40B4-BE49-F238E27FC236}">
                <a16:creationId xmlns:a16="http://schemas.microsoft.com/office/drawing/2014/main" id="{F3567D3F-821B-3C90-6195-A25E40B97D4A}"/>
              </a:ext>
            </a:extLst>
          </p:cNvPr>
          <p:cNvPicPr>
            <a:picLocks noChangeAspect="1"/>
          </p:cNvPicPr>
          <p:nvPr/>
        </p:nvPicPr>
        <p:blipFill rotWithShape="1">
          <a:blip r:embed="rId7"/>
          <a:srcRect r="23466"/>
          <a:stretch/>
        </p:blipFill>
        <p:spPr>
          <a:xfrm>
            <a:off x="265655" y="2765251"/>
            <a:ext cx="3910105" cy="1843766"/>
          </a:xfrm>
          <a:prstGeom prst="rect">
            <a:avLst/>
          </a:prstGeom>
        </p:spPr>
      </p:pic>
      <p:pic>
        <p:nvPicPr>
          <p:cNvPr id="2" name="Resim 1">
            <a:extLst>
              <a:ext uri="{FF2B5EF4-FFF2-40B4-BE49-F238E27FC236}">
                <a16:creationId xmlns:a16="http://schemas.microsoft.com/office/drawing/2014/main" id="{A7CCB124-11BF-C930-AA62-146DC93335E3}"/>
              </a:ext>
            </a:extLst>
          </p:cNvPr>
          <p:cNvPicPr>
            <a:picLocks noChangeAspect="1"/>
          </p:cNvPicPr>
          <p:nvPr/>
        </p:nvPicPr>
        <p:blipFill>
          <a:blip r:embed="rId8"/>
          <a:stretch>
            <a:fillRect/>
          </a:stretch>
        </p:blipFill>
        <p:spPr>
          <a:xfrm>
            <a:off x="4644482" y="2004072"/>
            <a:ext cx="7281863" cy="3366124"/>
          </a:xfrm>
          <a:prstGeom prst="rect">
            <a:avLst/>
          </a:prstGeom>
        </p:spPr>
      </p:pic>
      <p:cxnSp>
        <p:nvCxnSpPr>
          <p:cNvPr id="11" name="Bağlayıcı: Dirsek 10">
            <a:extLst>
              <a:ext uri="{FF2B5EF4-FFF2-40B4-BE49-F238E27FC236}">
                <a16:creationId xmlns:a16="http://schemas.microsoft.com/office/drawing/2014/main" id="{84DED565-ED9B-FE73-5AA0-AB84930C6639}"/>
              </a:ext>
            </a:extLst>
          </p:cNvPr>
          <p:cNvCxnSpPr>
            <a:cxnSpLocks/>
            <a:endCxn id="2" idx="1"/>
          </p:cNvCxnSpPr>
          <p:nvPr/>
        </p:nvCxnSpPr>
        <p:spPr>
          <a:xfrm flipV="1">
            <a:off x="2027667" y="3687134"/>
            <a:ext cx="2616815" cy="158708"/>
          </a:xfrm>
          <a:prstGeom prst="bentConnector3">
            <a:avLst>
              <a:gd name="adj1" fmla="val 50000"/>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525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25</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2" name="Resim 1">
            <a:extLst>
              <a:ext uri="{FF2B5EF4-FFF2-40B4-BE49-F238E27FC236}">
                <a16:creationId xmlns:a16="http://schemas.microsoft.com/office/drawing/2014/main" id="{A7CCB124-11BF-C930-AA62-146DC93335E3}"/>
              </a:ext>
            </a:extLst>
          </p:cNvPr>
          <p:cNvPicPr>
            <a:picLocks noChangeAspect="1"/>
          </p:cNvPicPr>
          <p:nvPr/>
        </p:nvPicPr>
        <p:blipFill>
          <a:blip r:embed="rId7"/>
          <a:stretch>
            <a:fillRect/>
          </a:stretch>
        </p:blipFill>
        <p:spPr>
          <a:xfrm>
            <a:off x="168249" y="2233755"/>
            <a:ext cx="5816699" cy="2939130"/>
          </a:xfrm>
          <a:prstGeom prst="rect">
            <a:avLst/>
          </a:prstGeom>
        </p:spPr>
      </p:pic>
      <p:pic>
        <p:nvPicPr>
          <p:cNvPr id="4" name="Resim 3">
            <a:extLst>
              <a:ext uri="{FF2B5EF4-FFF2-40B4-BE49-F238E27FC236}">
                <a16:creationId xmlns:a16="http://schemas.microsoft.com/office/drawing/2014/main" id="{01431CD3-BDF7-0CAE-4FC9-4C13F670D417}"/>
              </a:ext>
            </a:extLst>
          </p:cNvPr>
          <p:cNvPicPr>
            <a:picLocks noChangeAspect="1"/>
          </p:cNvPicPr>
          <p:nvPr/>
        </p:nvPicPr>
        <p:blipFill>
          <a:blip r:embed="rId8"/>
          <a:stretch>
            <a:fillRect/>
          </a:stretch>
        </p:blipFill>
        <p:spPr>
          <a:xfrm>
            <a:off x="5975038" y="2233755"/>
            <a:ext cx="5932482" cy="2939130"/>
          </a:xfrm>
          <a:prstGeom prst="rect">
            <a:avLst/>
          </a:prstGeom>
        </p:spPr>
      </p:pic>
      <p:sp>
        <p:nvSpPr>
          <p:cNvPr id="7" name="Dikdörtgen 6">
            <a:extLst>
              <a:ext uri="{FF2B5EF4-FFF2-40B4-BE49-F238E27FC236}">
                <a16:creationId xmlns:a16="http://schemas.microsoft.com/office/drawing/2014/main" id="{E99FF6AE-825D-76E5-40FD-C0CC80CCF9FB}"/>
              </a:ext>
            </a:extLst>
          </p:cNvPr>
          <p:cNvSpPr/>
          <p:nvPr/>
        </p:nvSpPr>
        <p:spPr>
          <a:xfrm>
            <a:off x="2218431" y="5240035"/>
            <a:ext cx="1716334" cy="33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b="1">
                <a:solidFill>
                  <a:schemeClr val="tx1">
                    <a:lumMod val="95000"/>
                    <a:lumOff val="5000"/>
                  </a:schemeClr>
                </a:solidFill>
              </a:rPr>
              <a:t>Sinyal </a:t>
            </a:r>
            <a:r>
              <a:rPr lang="tr-TR" b="1" err="1">
                <a:solidFill>
                  <a:schemeClr val="tx1">
                    <a:lumMod val="95000"/>
                    <a:lumOff val="5000"/>
                  </a:schemeClr>
                </a:solidFill>
              </a:rPr>
              <a:t>x’in</a:t>
            </a:r>
            <a:r>
              <a:rPr lang="tr-TR" b="1">
                <a:solidFill>
                  <a:schemeClr val="tx1">
                    <a:lumMod val="95000"/>
                    <a:lumOff val="5000"/>
                  </a:schemeClr>
                </a:solidFill>
              </a:rPr>
              <a:t> tersi</a:t>
            </a:r>
          </a:p>
        </p:txBody>
      </p:sp>
      <p:sp>
        <p:nvSpPr>
          <p:cNvPr id="10" name="Dikdörtgen 9">
            <a:extLst>
              <a:ext uri="{FF2B5EF4-FFF2-40B4-BE49-F238E27FC236}">
                <a16:creationId xmlns:a16="http://schemas.microsoft.com/office/drawing/2014/main" id="{4E7C2FE0-E21A-554C-8CF0-03262C0620A5}"/>
              </a:ext>
            </a:extLst>
          </p:cNvPr>
          <p:cNvSpPr/>
          <p:nvPr/>
        </p:nvSpPr>
        <p:spPr>
          <a:xfrm>
            <a:off x="8362384" y="5213473"/>
            <a:ext cx="2121945" cy="336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b="1">
                <a:solidFill>
                  <a:schemeClr val="tx1">
                    <a:lumMod val="95000"/>
                    <a:lumOff val="5000"/>
                  </a:schemeClr>
                </a:solidFill>
              </a:rPr>
              <a:t>Gerçek x sinyali</a:t>
            </a:r>
          </a:p>
        </p:txBody>
      </p:sp>
      <p:sp>
        <p:nvSpPr>
          <p:cNvPr id="3" name="Başlık 1">
            <a:extLst>
              <a:ext uri="{FF2B5EF4-FFF2-40B4-BE49-F238E27FC236}">
                <a16:creationId xmlns:a16="http://schemas.microsoft.com/office/drawing/2014/main" id="{1D88D49F-AED6-3166-BFE3-42DD1203D608}"/>
              </a:ext>
            </a:extLst>
          </p:cNvPr>
          <p:cNvSpPr txBox="1">
            <a:spLocks/>
          </p:cNvSpPr>
          <p:nvPr/>
        </p:nvSpPr>
        <p:spPr>
          <a:xfrm>
            <a:off x="4797659" y="1695568"/>
            <a:ext cx="3066182"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a:t>
            </a:r>
          </a:p>
        </p:txBody>
      </p:sp>
      <p:sp>
        <p:nvSpPr>
          <p:cNvPr id="5" name="Alt Bilgi Yer Tutucusu 4">
            <a:extLst>
              <a:ext uri="{FF2B5EF4-FFF2-40B4-BE49-F238E27FC236}">
                <a16:creationId xmlns:a16="http://schemas.microsoft.com/office/drawing/2014/main" id="{07A76CD4-0935-B2CF-4BCA-C9221638D664}"/>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584503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26</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52756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975575" y="1842524"/>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975574" y="3006182"/>
            <a:ext cx="6114825" cy="2062103"/>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t_shift</a:t>
            </a:r>
            <a:r>
              <a:rPr lang="tr-TR" sz="1600" b="1">
                <a:solidFill>
                  <a:srgbClr val="B21BF9"/>
                </a:solidFill>
              </a:rPr>
              <a:t>: </a:t>
            </a:r>
            <a:r>
              <a:rPr lang="en-US" sz="1600">
                <a:solidFill>
                  <a:schemeClr val="tx1">
                    <a:lumMod val="95000"/>
                    <a:lumOff val="5000"/>
                  </a:schemeClr>
                </a:solidFill>
                <a:latin typeface="Avenir Next LT Pro Light (Gövde)"/>
              </a:rPr>
              <a:t>zaman </a:t>
            </a:r>
            <a:r>
              <a:rPr lang="en-US" sz="1600" err="1">
                <a:solidFill>
                  <a:schemeClr val="tx1">
                    <a:lumMod val="95000"/>
                    <a:lumOff val="5000"/>
                  </a:schemeClr>
                </a:solidFill>
                <a:latin typeface="Avenir Next LT Pro Light (Gövde)"/>
              </a:rPr>
              <a:t>kaydırma</a:t>
            </a:r>
            <a:r>
              <a:rPr lang="tr-TR" sz="1600">
                <a:solidFill>
                  <a:schemeClr val="tx1">
                    <a:lumMod val="95000"/>
                    <a:lumOff val="5000"/>
                  </a:schemeClr>
                </a:solidFill>
                <a:latin typeface="Avenir Next LT Pro Light (Gövde)"/>
              </a:rPr>
              <a:t> (</a:t>
            </a:r>
            <a:r>
              <a:rPr lang="en-US" sz="1600">
                <a:solidFill>
                  <a:schemeClr val="tx1">
                    <a:lumMod val="95000"/>
                    <a:lumOff val="5000"/>
                  </a:schemeClr>
                </a:solidFill>
                <a:latin typeface="Avenir Next LT Pro Light (Gövde)"/>
              </a:rPr>
              <a:t>time shift</a:t>
            </a:r>
            <a:r>
              <a:rPr lang="tr-TR" sz="1600">
                <a:solidFill>
                  <a:schemeClr val="tx1">
                    <a:lumMod val="95000"/>
                    <a:lumOff val="5000"/>
                  </a:schemeClr>
                </a:solidFill>
                <a:latin typeface="Avenir Next LT Pro Light (Gövde)"/>
              </a:rPr>
              <a:t>).</a:t>
            </a:r>
          </a:p>
          <a:p>
            <a:r>
              <a:rPr lang="tr-TR" sz="1600" b="1">
                <a:solidFill>
                  <a:schemeClr val="tx1">
                    <a:lumMod val="95000"/>
                    <a:lumOff val="5000"/>
                  </a:schemeClr>
                </a:solidFill>
              </a:rPr>
              <a:t>O </a:t>
            </a:r>
            <a:r>
              <a:rPr lang="tr-TR" sz="1600" b="1" err="1">
                <a:solidFill>
                  <a:srgbClr val="B21BF9"/>
                </a:solidFill>
              </a:rPr>
              <a:t>n_shift</a:t>
            </a:r>
            <a:r>
              <a:rPr lang="tr-TR" sz="1600" b="1">
                <a:solidFill>
                  <a:srgbClr val="B21BF9"/>
                </a:solidFill>
              </a:rPr>
              <a:t>: </a:t>
            </a:r>
            <a:r>
              <a:rPr lang="tr-TR" sz="1600" err="1">
                <a:solidFill>
                  <a:schemeClr val="tx1">
                    <a:lumMod val="95000"/>
                    <a:lumOff val="5000"/>
                  </a:schemeClr>
                </a:solidFill>
              </a:rPr>
              <a:t>Fs</a:t>
            </a:r>
            <a:r>
              <a:rPr lang="tr-TR" sz="1600">
                <a:solidFill>
                  <a:schemeClr val="tx1">
                    <a:lumMod val="95000"/>
                    <a:lumOff val="5000"/>
                  </a:schemeClr>
                </a:solidFill>
              </a:rPr>
              <a:t> 9759 (örnekleme/saniye), </a:t>
            </a:r>
            <a:r>
              <a:rPr lang="tr-TR" sz="1600" err="1">
                <a:solidFill>
                  <a:schemeClr val="tx1">
                    <a:lumMod val="95000"/>
                    <a:lumOff val="5000"/>
                  </a:schemeClr>
                </a:solidFill>
              </a:rPr>
              <a:t>n_shift</a:t>
            </a:r>
            <a:r>
              <a:rPr lang="tr-TR" sz="1600">
                <a:solidFill>
                  <a:schemeClr val="tx1">
                    <a:lumMod val="95000"/>
                    <a:lumOff val="5000"/>
                  </a:schemeClr>
                </a:solidFill>
              </a:rPr>
              <a:t> değeri:</a:t>
            </a:r>
          </a:p>
          <a:p>
            <a:pPr algn="ctr"/>
            <a:r>
              <a:rPr lang="tr-TR" sz="1600" err="1">
                <a:solidFill>
                  <a:srgbClr val="C00000"/>
                </a:solidFill>
              </a:rPr>
              <a:t>n_shift</a:t>
            </a:r>
            <a:r>
              <a:rPr lang="tr-TR" sz="1600">
                <a:solidFill>
                  <a:srgbClr val="C00000"/>
                </a:solidFill>
              </a:rPr>
              <a:t> = </a:t>
            </a:r>
            <a:r>
              <a:rPr lang="tr-TR" sz="1600" err="1">
                <a:solidFill>
                  <a:srgbClr val="C00000"/>
                </a:solidFill>
              </a:rPr>
              <a:t>round</a:t>
            </a:r>
            <a:r>
              <a:rPr lang="tr-TR" sz="1600">
                <a:solidFill>
                  <a:srgbClr val="C00000"/>
                </a:solidFill>
              </a:rPr>
              <a:t>(0.5*9759) = </a:t>
            </a:r>
            <a:r>
              <a:rPr lang="tr-TR" sz="1600" err="1">
                <a:solidFill>
                  <a:srgbClr val="C00000"/>
                </a:solidFill>
              </a:rPr>
              <a:t>round</a:t>
            </a:r>
            <a:r>
              <a:rPr lang="tr-TR" sz="1600">
                <a:solidFill>
                  <a:srgbClr val="C00000"/>
                </a:solidFill>
              </a:rPr>
              <a:t>(4879,5) = 4880</a:t>
            </a:r>
          </a:p>
          <a:p>
            <a:pPr algn="ctr"/>
            <a:endParaRPr lang="tr-TR" sz="1600">
              <a:solidFill>
                <a:srgbClr val="C00000"/>
              </a:solidFill>
            </a:endParaRPr>
          </a:p>
          <a:p>
            <a:pPr algn="ctr"/>
            <a:endParaRPr lang="tr-TR" sz="1600">
              <a:solidFill>
                <a:srgbClr val="C00000"/>
              </a:solidFill>
            </a:endParaRP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x_shift</a:t>
            </a:r>
            <a:r>
              <a:rPr lang="tr-TR" sz="1600" b="1">
                <a:solidFill>
                  <a:srgbClr val="B21BF9"/>
                </a:solidFill>
              </a:rPr>
              <a:t>: </a:t>
            </a:r>
            <a:r>
              <a:rPr lang="tr-TR" sz="1600">
                <a:solidFill>
                  <a:schemeClr val="tx1">
                    <a:lumMod val="95000"/>
                    <a:lumOff val="5000"/>
                  </a:schemeClr>
                </a:solidFill>
              </a:rPr>
              <a:t>sinyali 0,5 birim sağa kaydırır ve boş olan yerler 0 olur.</a:t>
            </a:r>
          </a:p>
          <a:p>
            <a:r>
              <a:rPr lang="tr-TR" sz="1600">
                <a:solidFill>
                  <a:schemeClr val="tx1">
                    <a:lumMod val="95000"/>
                    <a:lumOff val="5000"/>
                  </a:schemeClr>
                </a:solidFill>
              </a:rPr>
              <a:t>O </a:t>
            </a:r>
            <a:r>
              <a:rPr lang="tr-TR" sz="1600" b="1" err="1">
                <a:solidFill>
                  <a:srgbClr val="B21BF9"/>
                </a:solidFill>
              </a:rPr>
              <a:t>x_shift_left</a:t>
            </a:r>
            <a:r>
              <a:rPr lang="tr-TR" sz="1600" b="1">
                <a:solidFill>
                  <a:srgbClr val="B21BF9"/>
                </a:solidFill>
              </a:rPr>
              <a:t>: </a:t>
            </a:r>
            <a:r>
              <a:rPr lang="tr-TR" sz="1600">
                <a:solidFill>
                  <a:schemeClr val="tx1">
                    <a:lumMod val="95000"/>
                    <a:lumOff val="5000"/>
                  </a:schemeClr>
                </a:solidFill>
              </a:rPr>
              <a:t>sinyali 0,5 birim sola kaydırır ve boş olan yerler 0 olur.</a:t>
            </a:r>
          </a:p>
        </p:txBody>
      </p:sp>
      <p:pic>
        <p:nvPicPr>
          <p:cNvPr id="11" name="Resim 10" descr="metin, ekran görüntüsü, yazı tipi içeren bir resim&#10;&#10;Açıklama otomatik olarak oluşturuldu">
            <a:extLst>
              <a:ext uri="{FF2B5EF4-FFF2-40B4-BE49-F238E27FC236}">
                <a16:creationId xmlns:a16="http://schemas.microsoft.com/office/drawing/2014/main" id="{CBAC75A0-5A05-54E0-46FD-964B9265942C}"/>
              </a:ext>
            </a:extLst>
          </p:cNvPr>
          <p:cNvPicPr>
            <a:picLocks noChangeAspect="1"/>
          </p:cNvPicPr>
          <p:nvPr/>
        </p:nvPicPr>
        <p:blipFill rotWithShape="1">
          <a:blip r:embed="rId7"/>
          <a:srcRect l="2182" t="32486" r="75949" b="60873"/>
          <a:stretch/>
        </p:blipFill>
        <p:spPr>
          <a:xfrm>
            <a:off x="6654800" y="3902396"/>
            <a:ext cx="2011680" cy="269673"/>
          </a:xfrm>
          <a:prstGeom prst="rect">
            <a:avLst/>
          </a:prstGeom>
          <a:ln w="12700">
            <a:solidFill>
              <a:schemeClr val="accent2">
                <a:lumMod val="75000"/>
              </a:schemeClr>
            </a:solidFill>
          </a:ln>
        </p:spPr>
      </p:pic>
      <p:pic>
        <p:nvPicPr>
          <p:cNvPr id="17" name="Resim 16">
            <a:extLst>
              <a:ext uri="{FF2B5EF4-FFF2-40B4-BE49-F238E27FC236}">
                <a16:creationId xmlns:a16="http://schemas.microsoft.com/office/drawing/2014/main" id="{3693E354-139B-939B-DF8A-65A7E4EA8ECE}"/>
              </a:ext>
            </a:extLst>
          </p:cNvPr>
          <p:cNvPicPr>
            <a:picLocks noChangeAspect="1"/>
          </p:cNvPicPr>
          <p:nvPr/>
        </p:nvPicPr>
        <p:blipFill rotWithShape="1">
          <a:blip r:embed="rId8"/>
          <a:srcRect/>
          <a:stretch/>
        </p:blipFill>
        <p:spPr>
          <a:xfrm>
            <a:off x="9116054" y="3903244"/>
            <a:ext cx="2524771" cy="287178"/>
          </a:xfrm>
          <a:prstGeom prst="rect">
            <a:avLst/>
          </a:prstGeom>
          <a:ln w="12700">
            <a:solidFill>
              <a:schemeClr val="accent2">
                <a:lumMod val="75000"/>
              </a:schemeClr>
            </a:solidFill>
          </a:ln>
        </p:spPr>
      </p:pic>
      <p:pic>
        <p:nvPicPr>
          <p:cNvPr id="20" name="Resim 19">
            <a:extLst>
              <a:ext uri="{FF2B5EF4-FFF2-40B4-BE49-F238E27FC236}">
                <a16:creationId xmlns:a16="http://schemas.microsoft.com/office/drawing/2014/main" id="{DF793132-9B0A-A496-A06F-A776C439DA2D}"/>
              </a:ext>
            </a:extLst>
          </p:cNvPr>
          <p:cNvPicPr>
            <a:picLocks noChangeAspect="1"/>
          </p:cNvPicPr>
          <p:nvPr/>
        </p:nvPicPr>
        <p:blipFill rotWithShape="1">
          <a:blip r:embed="rId9"/>
          <a:srcRect r="14537"/>
          <a:stretch/>
        </p:blipFill>
        <p:spPr>
          <a:xfrm>
            <a:off x="265655" y="2031538"/>
            <a:ext cx="5569485" cy="3354277"/>
          </a:xfrm>
          <a:prstGeom prst="rect">
            <a:avLst/>
          </a:prstGeom>
        </p:spPr>
      </p:pic>
      <p:pic>
        <p:nvPicPr>
          <p:cNvPr id="24" name="Resim 23">
            <a:extLst>
              <a:ext uri="{FF2B5EF4-FFF2-40B4-BE49-F238E27FC236}">
                <a16:creationId xmlns:a16="http://schemas.microsoft.com/office/drawing/2014/main" id="{B92EB4F0-BE24-AE54-9B99-1664B0EA552C}"/>
              </a:ext>
            </a:extLst>
          </p:cNvPr>
          <p:cNvPicPr>
            <a:picLocks noChangeAspect="1"/>
          </p:cNvPicPr>
          <p:nvPr/>
        </p:nvPicPr>
        <p:blipFill>
          <a:blip r:embed="rId10"/>
          <a:stretch>
            <a:fillRect/>
          </a:stretch>
        </p:blipFill>
        <p:spPr>
          <a:xfrm>
            <a:off x="8961660" y="493824"/>
            <a:ext cx="2926334" cy="1104996"/>
          </a:xfrm>
          <a:prstGeom prst="rect">
            <a:avLst/>
          </a:prstGeom>
          <a:solidFill>
            <a:schemeClr val="accent5">
              <a:lumMod val="75000"/>
            </a:schemeClr>
          </a:solidFill>
          <a:ln w="38100">
            <a:solidFill>
              <a:schemeClr val="accent6"/>
            </a:solidFill>
            <a:prstDash val="solid"/>
          </a:ln>
        </p:spPr>
      </p:pic>
      <p:pic>
        <p:nvPicPr>
          <p:cNvPr id="31" name="Resim 30" descr="raptiye, sabit, değişmeyen, muayyen içeren bir resim&#10;&#10;Açıklama otomatik olarak oluşturuldu">
            <a:extLst>
              <a:ext uri="{FF2B5EF4-FFF2-40B4-BE49-F238E27FC236}">
                <a16:creationId xmlns:a16="http://schemas.microsoft.com/office/drawing/2014/main" id="{19461F3A-F84F-2D08-D152-0531E8198F12}"/>
              </a:ext>
            </a:extLst>
          </p:cNvPr>
          <p:cNvPicPr>
            <a:picLocks noChangeAspect="1"/>
          </p:cNvPicPr>
          <p:nvPr/>
        </p:nvPicPr>
        <p:blipFill>
          <a:blip r:embed="rId11">
            <a:duotone>
              <a:schemeClr val="accent1">
                <a:shade val="45000"/>
                <a:satMod val="135000"/>
              </a:schemeClr>
              <a:prstClr val="white"/>
            </a:duotone>
          </a:blip>
          <a:stretch>
            <a:fillRect/>
          </a:stretch>
        </p:blipFill>
        <p:spPr>
          <a:xfrm>
            <a:off x="10256892" y="131209"/>
            <a:ext cx="335870" cy="479814"/>
          </a:xfrm>
          <a:prstGeom prst="rect">
            <a:avLst/>
          </a:prstGeom>
        </p:spPr>
      </p:pic>
      <p:sp>
        <p:nvSpPr>
          <p:cNvPr id="2" name="Alt Bilgi Yer Tutucusu 4">
            <a:extLst>
              <a:ext uri="{FF2B5EF4-FFF2-40B4-BE49-F238E27FC236}">
                <a16:creationId xmlns:a16="http://schemas.microsoft.com/office/drawing/2014/main" id="{03E4E7F9-85C0-8EEC-0480-5B182C42805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64441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27</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527564"/>
            <a:ext cx="3666265"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20" name="Resim 19">
            <a:extLst>
              <a:ext uri="{FF2B5EF4-FFF2-40B4-BE49-F238E27FC236}">
                <a16:creationId xmlns:a16="http://schemas.microsoft.com/office/drawing/2014/main" id="{DF793132-9B0A-A496-A06F-A776C439DA2D}"/>
              </a:ext>
            </a:extLst>
          </p:cNvPr>
          <p:cNvPicPr>
            <a:picLocks noChangeAspect="1"/>
          </p:cNvPicPr>
          <p:nvPr/>
        </p:nvPicPr>
        <p:blipFill rotWithShape="1">
          <a:blip r:embed="rId7"/>
          <a:srcRect r="36948"/>
          <a:stretch/>
        </p:blipFill>
        <p:spPr>
          <a:xfrm>
            <a:off x="265655" y="2031538"/>
            <a:ext cx="4108973" cy="3354277"/>
          </a:xfrm>
          <a:prstGeom prst="rect">
            <a:avLst/>
          </a:prstGeom>
        </p:spPr>
      </p:pic>
      <p:pic>
        <p:nvPicPr>
          <p:cNvPr id="2" name="Resim 1">
            <a:extLst>
              <a:ext uri="{FF2B5EF4-FFF2-40B4-BE49-F238E27FC236}">
                <a16:creationId xmlns:a16="http://schemas.microsoft.com/office/drawing/2014/main" id="{97E1F6F7-CA54-93A8-3742-46481A9E8FB2}"/>
              </a:ext>
            </a:extLst>
          </p:cNvPr>
          <p:cNvPicPr>
            <a:picLocks noChangeAspect="1"/>
          </p:cNvPicPr>
          <p:nvPr/>
        </p:nvPicPr>
        <p:blipFill>
          <a:blip r:embed="rId8"/>
          <a:stretch>
            <a:fillRect/>
          </a:stretch>
        </p:blipFill>
        <p:spPr>
          <a:xfrm>
            <a:off x="4548690" y="1656846"/>
            <a:ext cx="7377655" cy="4154832"/>
          </a:xfrm>
          <a:prstGeom prst="rect">
            <a:avLst/>
          </a:prstGeom>
        </p:spPr>
      </p:pic>
      <p:cxnSp>
        <p:nvCxnSpPr>
          <p:cNvPr id="4" name="Bağlayıcı: Dirsek 3">
            <a:extLst>
              <a:ext uri="{FF2B5EF4-FFF2-40B4-BE49-F238E27FC236}">
                <a16:creationId xmlns:a16="http://schemas.microsoft.com/office/drawing/2014/main" id="{B03E04F9-7D79-CC47-CC01-EAB4C36E6EE4}"/>
              </a:ext>
            </a:extLst>
          </p:cNvPr>
          <p:cNvCxnSpPr>
            <a:cxnSpLocks/>
          </p:cNvCxnSpPr>
          <p:nvPr/>
        </p:nvCxnSpPr>
        <p:spPr>
          <a:xfrm flipV="1">
            <a:off x="1229360" y="2280566"/>
            <a:ext cx="3535680" cy="1138274"/>
          </a:xfrm>
          <a:prstGeom prst="bentConnector3">
            <a:avLst>
              <a:gd name="adj1" fmla="val 84483"/>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Bağlayıcı: Dirsek 18">
            <a:extLst>
              <a:ext uri="{FF2B5EF4-FFF2-40B4-BE49-F238E27FC236}">
                <a16:creationId xmlns:a16="http://schemas.microsoft.com/office/drawing/2014/main" id="{53200F6E-7657-1D75-CC95-D596129ADFAB}"/>
              </a:ext>
            </a:extLst>
          </p:cNvPr>
          <p:cNvCxnSpPr>
            <a:cxnSpLocks/>
          </p:cNvCxnSpPr>
          <p:nvPr/>
        </p:nvCxnSpPr>
        <p:spPr>
          <a:xfrm flipV="1">
            <a:off x="1534160" y="3667868"/>
            <a:ext cx="3362960" cy="415332"/>
          </a:xfrm>
          <a:prstGeom prst="bentConnector3">
            <a:avLst>
              <a:gd name="adj1" fmla="val 89275"/>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Bağlayıcı: Dirsek 21">
            <a:extLst>
              <a:ext uri="{FF2B5EF4-FFF2-40B4-BE49-F238E27FC236}">
                <a16:creationId xmlns:a16="http://schemas.microsoft.com/office/drawing/2014/main" id="{8DDB235C-81CE-3F62-3C7C-4654984CE632}"/>
              </a:ext>
            </a:extLst>
          </p:cNvPr>
          <p:cNvCxnSpPr>
            <a:cxnSpLocks/>
          </p:cNvCxnSpPr>
          <p:nvPr/>
        </p:nvCxnSpPr>
        <p:spPr>
          <a:xfrm>
            <a:off x="1798320" y="4762905"/>
            <a:ext cx="3098800" cy="174855"/>
          </a:xfrm>
          <a:prstGeom prst="bentConnector3">
            <a:avLst>
              <a:gd name="adj1" fmla="val 84754"/>
            </a:avLst>
          </a:prstGeom>
          <a:ln w="28575">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 name="Alt Bilgi Yer Tutucusu 4">
            <a:extLst>
              <a:ext uri="{FF2B5EF4-FFF2-40B4-BE49-F238E27FC236}">
                <a16:creationId xmlns:a16="http://schemas.microsoft.com/office/drawing/2014/main" id="{BED40577-2170-12F3-BA66-32B2456C06E8}"/>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937950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28</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sp>
        <p:nvSpPr>
          <p:cNvPr id="22" name="Metin kutusu 21">
            <a:extLst>
              <a:ext uri="{FF2B5EF4-FFF2-40B4-BE49-F238E27FC236}">
                <a16:creationId xmlns:a16="http://schemas.microsoft.com/office/drawing/2014/main" id="{8F30E881-8CFE-24B3-70FE-5AC6A84AE95E}"/>
              </a:ext>
            </a:extLst>
          </p:cNvPr>
          <p:cNvSpPr txBox="1"/>
          <p:nvPr/>
        </p:nvSpPr>
        <p:spPr>
          <a:xfrm>
            <a:off x="168248" y="1978036"/>
            <a:ext cx="11670903" cy="2308324"/>
          </a:xfrm>
          <a:prstGeom prst="rect">
            <a:avLst/>
          </a:prstGeom>
          <a:noFill/>
        </p:spPr>
        <p:txBody>
          <a:bodyPr wrap="square">
            <a:spAutoFit/>
          </a:bodyPr>
          <a:lstStyle/>
          <a:p>
            <a:r>
              <a:rPr lang="tr-TR" b="1" err="1"/>
              <a:t>Downsampling</a:t>
            </a:r>
            <a:r>
              <a:rPr lang="tr-TR" b="1"/>
              <a:t> (Alt örnekleme), </a:t>
            </a:r>
            <a:r>
              <a:rPr lang="tr-TR"/>
              <a:t>örnekleme frekansını azaltmak için kullanılan bir işlemdir. Örnekleme frekansını düşürerek veri boyutunu küçültmek ve işleme hızını artırmak amaçlanır. Ayrıca, sınırlı bant genişliğine veya depolama alanına sahip sistemlerde veri akışını veya depolanan veri miktarını azaltmak için de kullanılır.</a:t>
            </a:r>
          </a:p>
          <a:p>
            <a:r>
              <a:rPr lang="tr-TR" b="1" err="1"/>
              <a:t>Downsample</a:t>
            </a:r>
            <a:r>
              <a:rPr lang="tr-TR" b="1"/>
              <a:t> faktörü </a:t>
            </a:r>
            <a:r>
              <a:rPr lang="tr-TR"/>
              <a:t>ise genellikle </a:t>
            </a:r>
            <a:r>
              <a:rPr lang="tr-TR" b="1" err="1"/>
              <a:t>Fs</a:t>
            </a:r>
            <a:r>
              <a:rPr lang="tr-TR" b="1"/>
              <a:t> / </a:t>
            </a:r>
            <a:r>
              <a:rPr lang="tr-TR" b="1" err="1"/>
              <a:t>Fs_n</a:t>
            </a:r>
            <a:r>
              <a:rPr lang="tr-TR"/>
              <a:t> ile belirlenir (</a:t>
            </a:r>
            <a:r>
              <a:rPr lang="tr-TR" err="1"/>
              <a:t>Fs</a:t>
            </a:r>
            <a:r>
              <a:rPr lang="tr-TR"/>
              <a:t>: örneklem frekansı, </a:t>
            </a:r>
            <a:r>
              <a:rPr lang="tr-TR" err="1"/>
              <a:t>Fs_n</a:t>
            </a:r>
            <a:r>
              <a:rPr lang="tr-TR"/>
              <a:t>: hedeflenen örneklem frekansı).</a:t>
            </a:r>
          </a:p>
          <a:p>
            <a:r>
              <a:rPr lang="tr-TR"/>
              <a:t>Örneğin </a:t>
            </a:r>
            <a:r>
              <a:rPr lang="tr-TR" b="1" err="1"/>
              <a:t>Downsample</a:t>
            </a:r>
            <a:r>
              <a:rPr lang="tr-TR" b="1"/>
              <a:t> faktörü </a:t>
            </a:r>
            <a:r>
              <a:rPr lang="tr-TR"/>
              <a:t>değerinin 2 olarak seçilmesi, sinyalin örnekleme frekansını yarıya indirerek örnek sayısını %50 oranında azaltacağını gösterir. Veyahut </a:t>
            </a:r>
            <a:r>
              <a:rPr lang="tr-TR" b="1" err="1"/>
              <a:t>Downsample</a:t>
            </a:r>
            <a:r>
              <a:rPr lang="tr-TR" b="1"/>
              <a:t> faktörü </a:t>
            </a:r>
            <a:r>
              <a:rPr lang="tr-TR"/>
              <a:t>değerinin 4 olarak seçilmesi, sinyalin örnekleme frekansını yarıya indirerek örnek sayısını %25 oranında azaltacağını gösterir</a:t>
            </a:r>
          </a:p>
        </p:txBody>
      </p:sp>
      <p:sp>
        <p:nvSpPr>
          <p:cNvPr id="23" name="Metin kutusu 22">
            <a:extLst>
              <a:ext uri="{FF2B5EF4-FFF2-40B4-BE49-F238E27FC236}">
                <a16:creationId xmlns:a16="http://schemas.microsoft.com/office/drawing/2014/main" id="{6E539DCF-FAA9-FB84-B753-905E971A6613}"/>
              </a:ext>
            </a:extLst>
          </p:cNvPr>
          <p:cNvSpPr txBox="1"/>
          <p:nvPr/>
        </p:nvSpPr>
        <p:spPr>
          <a:xfrm>
            <a:off x="84124" y="4516608"/>
            <a:ext cx="12023752" cy="477054"/>
          </a:xfrm>
          <a:prstGeom prst="rect">
            <a:avLst/>
          </a:prstGeom>
          <a:noFill/>
        </p:spPr>
        <p:txBody>
          <a:bodyPr wrap="square">
            <a:spAutoFit/>
          </a:bodyPr>
          <a:lstStyle/>
          <a:p>
            <a:r>
              <a:rPr lang="tr-TR" sz="2500">
                <a:solidFill>
                  <a:srgbClr val="DD1013"/>
                </a:solidFill>
              </a:rPr>
              <a:t>Hadi!!! Biz kendi örneğimizde </a:t>
            </a:r>
            <a:r>
              <a:rPr lang="tr-TR" sz="2500" b="1">
                <a:solidFill>
                  <a:srgbClr val="DD1013"/>
                </a:solidFill>
              </a:rPr>
              <a:t>2, 4, 100 ve 1000 </a:t>
            </a:r>
            <a:r>
              <a:rPr lang="tr-TR" sz="2500">
                <a:solidFill>
                  <a:srgbClr val="DD1013"/>
                </a:solidFill>
              </a:rPr>
              <a:t>seçerek grafikleri gözlemleyelim…</a:t>
            </a:r>
          </a:p>
        </p:txBody>
      </p:sp>
      <p:sp>
        <p:nvSpPr>
          <p:cNvPr id="2" name="Alt Bilgi Yer Tutucusu 4">
            <a:extLst>
              <a:ext uri="{FF2B5EF4-FFF2-40B4-BE49-F238E27FC236}">
                <a16:creationId xmlns:a16="http://schemas.microsoft.com/office/drawing/2014/main" id="{E09DDE72-8BE1-F537-1F5C-21825F08075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847788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29</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63263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724326" y="2170666"/>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724326" y="3015085"/>
            <a:ext cx="6114825" cy="1815882"/>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downsampleFactor</a:t>
            </a:r>
            <a:r>
              <a:rPr lang="tr-TR" sz="1600" b="1">
                <a:solidFill>
                  <a:srgbClr val="B21BF9"/>
                </a:solidFill>
              </a:rPr>
              <a:t>: </a:t>
            </a:r>
            <a:r>
              <a:rPr lang="tr-TR" sz="1600">
                <a:solidFill>
                  <a:schemeClr val="tx1">
                    <a:lumMod val="95000"/>
                    <a:lumOff val="5000"/>
                  </a:schemeClr>
                </a:solidFill>
                <a:latin typeface="Avenir Next LT Pro Light (Gövde)"/>
              </a:rPr>
              <a:t>bir sinyali örnekleme frekansıyla orantılı olarak azaltmak için kullanılan bir faktördür.</a:t>
            </a:r>
          </a:p>
          <a:p>
            <a:r>
              <a:rPr lang="tr-TR" sz="1600" b="1">
                <a:solidFill>
                  <a:schemeClr val="tx1">
                    <a:lumMod val="95000"/>
                    <a:lumOff val="5000"/>
                  </a:schemeClr>
                </a:solidFill>
              </a:rPr>
              <a:t>O </a:t>
            </a:r>
            <a:r>
              <a:rPr lang="tr-TR" sz="1600" b="1">
                <a:solidFill>
                  <a:srgbClr val="B21BF9"/>
                </a:solidFill>
              </a:rPr>
              <a:t>N:</a:t>
            </a:r>
            <a:r>
              <a:rPr lang="tr-TR" sz="1600" b="1">
                <a:solidFill>
                  <a:schemeClr val="tx1">
                    <a:lumMod val="95000"/>
                    <a:lumOff val="5000"/>
                  </a:schemeClr>
                </a:solidFill>
              </a:rPr>
              <a:t> </a:t>
            </a:r>
            <a:r>
              <a:rPr lang="tr-TR" sz="1600" err="1">
                <a:solidFill>
                  <a:schemeClr val="tx1">
                    <a:lumMod val="95000"/>
                    <a:lumOff val="5000"/>
                  </a:schemeClr>
                </a:solidFill>
              </a:rPr>
              <a:t>orjinal</a:t>
            </a:r>
            <a:r>
              <a:rPr lang="tr-TR" sz="1600">
                <a:solidFill>
                  <a:schemeClr val="tx1">
                    <a:lumMod val="95000"/>
                    <a:lumOff val="5000"/>
                  </a:schemeClr>
                </a:solidFill>
              </a:rPr>
              <a:t> sinyalin boyutu.</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a:solidFill>
                  <a:srgbClr val="B21BF9"/>
                </a:solidFill>
              </a:rPr>
              <a:t>M:</a:t>
            </a:r>
            <a:r>
              <a:rPr lang="tr-TR" sz="1600" b="1">
                <a:solidFill>
                  <a:schemeClr val="tx1">
                    <a:lumMod val="95000"/>
                    <a:lumOff val="5000"/>
                  </a:schemeClr>
                </a:solidFill>
              </a:rPr>
              <a:t> </a:t>
            </a:r>
            <a:r>
              <a:rPr lang="tr-TR" sz="1600">
                <a:solidFill>
                  <a:schemeClr val="tx1">
                    <a:lumMod val="95000"/>
                    <a:lumOff val="5000"/>
                  </a:schemeClr>
                </a:solidFill>
              </a:rPr>
              <a:t>yeniden örneklenen sinyalin boyutu.</a:t>
            </a:r>
          </a:p>
          <a:p>
            <a:r>
              <a:rPr lang="tr-TR" sz="1600" b="1">
                <a:solidFill>
                  <a:schemeClr val="tx1">
                    <a:lumMod val="95000"/>
                    <a:lumOff val="5000"/>
                  </a:schemeClr>
                </a:solidFill>
              </a:rPr>
              <a:t>O </a:t>
            </a:r>
            <a:r>
              <a:rPr lang="tr-TR" sz="1600" b="1" err="1">
                <a:solidFill>
                  <a:srgbClr val="B21BF9"/>
                </a:solidFill>
              </a:rPr>
              <a:t>x_rsd</a:t>
            </a:r>
            <a:r>
              <a:rPr lang="tr-TR" sz="1600" b="1">
                <a:solidFill>
                  <a:srgbClr val="B21BF9"/>
                </a:solidFill>
              </a:rPr>
              <a:t>: </a:t>
            </a:r>
            <a:r>
              <a:rPr lang="tr-TR" sz="1600">
                <a:solidFill>
                  <a:schemeClr val="tx1">
                    <a:lumMod val="95000"/>
                    <a:lumOff val="5000"/>
                  </a:schemeClr>
                </a:solidFill>
              </a:rPr>
              <a:t>alt örnekleme sinyali için vektör oluşturur.</a:t>
            </a:r>
          </a:p>
          <a:p>
            <a:r>
              <a:rPr lang="tr-TR" sz="1600" b="1">
                <a:solidFill>
                  <a:schemeClr val="tx1">
                    <a:lumMod val="95000"/>
                    <a:lumOff val="5000"/>
                  </a:schemeClr>
                </a:solidFill>
              </a:rPr>
              <a:t>O </a:t>
            </a:r>
            <a:r>
              <a:rPr lang="tr-TR" sz="1600" b="1" err="1">
                <a:solidFill>
                  <a:srgbClr val="B21BF9"/>
                </a:solidFill>
              </a:rPr>
              <a:t>n_downsampled</a:t>
            </a:r>
            <a:r>
              <a:rPr lang="tr-TR" sz="1600" b="1">
                <a:solidFill>
                  <a:srgbClr val="B21BF9"/>
                </a:solidFill>
              </a:rPr>
              <a:t>: </a:t>
            </a:r>
            <a:r>
              <a:rPr lang="tr-TR" sz="1600">
                <a:solidFill>
                  <a:schemeClr val="tx1">
                    <a:lumMod val="95000"/>
                    <a:lumOff val="5000"/>
                  </a:schemeClr>
                </a:solidFill>
              </a:rPr>
              <a:t>alt örneklem edilen sinyal için </a:t>
            </a:r>
            <a:r>
              <a:rPr lang="tr-TR" sz="1600" err="1">
                <a:solidFill>
                  <a:schemeClr val="tx1">
                    <a:lumMod val="95000"/>
                    <a:lumOff val="5000"/>
                  </a:schemeClr>
                </a:solidFill>
              </a:rPr>
              <a:t>sample</a:t>
            </a:r>
            <a:r>
              <a:rPr lang="tr-TR" sz="1600">
                <a:solidFill>
                  <a:schemeClr val="tx1">
                    <a:lumMod val="95000"/>
                    <a:lumOff val="5000"/>
                  </a:schemeClr>
                </a:solidFill>
              </a:rPr>
              <a:t> vektörü.</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pic>
        <p:nvPicPr>
          <p:cNvPr id="10" name="Resim 9">
            <a:extLst>
              <a:ext uri="{FF2B5EF4-FFF2-40B4-BE49-F238E27FC236}">
                <a16:creationId xmlns:a16="http://schemas.microsoft.com/office/drawing/2014/main" id="{14671A58-94D2-7806-8915-FDB235804BAB}"/>
              </a:ext>
            </a:extLst>
          </p:cNvPr>
          <p:cNvPicPr>
            <a:picLocks noChangeAspect="1"/>
          </p:cNvPicPr>
          <p:nvPr/>
        </p:nvPicPr>
        <p:blipFill rotWithShape="1">
          <a:blip r:embed="rId9"/>
          <a:srcRect r="20940"/>
          <a:stretch/>
        </p:blipFill>
        <p:spPr>
          <a:xfrm>
            <a:off x="265656" y="2047546"/>
            <a:ext cx="5425088" cy="3296614"/>
          </a:xfrm>
          <a:prstGeom prst="rect">
            <a:avLst/>
          </a:prstGeom>
        </p:spPr>
      </p:pic>
      <p:sp>
        <p:nvSpPr>
          <p:cNvPr id="2" name="Alt Bilgi Yer Tutucusu 4">
            <a:extLst>
              <a:ext uri="{FF2B5EF4-FFF2-40B4-BE49-F238E27FC236}">
                <a16:creationId xmlns:a16="http://schemas.microsoft.com/office/drawing/2014/main" id="{5AEA6DB6-553C-AE96-4E45-6E605D6AC60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91760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ayt Numarası Yer Tutucusu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3</a:t>
            </a:fld>
            <a:endParaRPr lang="tr-TR"/>
          </a:p>
        </p:txBody>
      </p:sp>
      <p:sp>
        <p:nvSpPr>
          <p:cNvPr id="4" name="Dikdörtgen 3">
            <a:extLst>
              <a:ext uri="{FF2B5EF4-FFF2-40B4-BE49-F238E27FC236}">
                <a16:creationId xmlns:a16="http://schemas.microsoft.com/office/drawing/2014/main" id="{741F0C59-FE0F-43E0-989C-2913F20D8601}"/>
              </a:ext>
            </a:extLst>
          </p:cNvPr>
          <p:cNvSpPr/>
          <p:nvPr/>
        </p:nvSpPr>
        <p:spPr>
          <a:xfrm>
            <a:off x="4953000" y="0"/>
            <a:ext cx="7239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FFA864C1-0AC8-4725-8A7E-93EF7007EC79}"/>
              </a:ext>
            </a:extLst>
          </p:cNvPr>
          <p:cNvSpPr txBox="1"/>
          <p:nvPr/>
        </p:nvSpPr>
        <p:spPr>
          <a:xfrm>
            <a:off x="174878" y="1009631"/>
            <a:ext cx="10955359" cy="584775"/>
          </a:xfrm>
          <a:prstGeom prst="rect">
            <a:avLst/>
          </a:prstGeom>
          <a:noFill/>
        </p:spPr>
        <p:txBody>
          <a:bodyPr vert="horz" wrap="square">
            <a:spAutoFit/>
          </a:bodyPr>
          <a:lstStyle/>
          <a:p>
            <a:r>
              <a:rPr lang="tr-TR" sz="3200" b="1">
                <a:latin typeface="Posterama (Başlıklar)"/>
              </a:rPr>
              <a:t>DENEY PROTOKOLÜ (DENEYSEL ÇALIŞMA):</a:t>
            </a:r>
          </a:p>
        </p:txBody>
      </p:sp>
      <p:sp>
        <p:nvSpPr>
          <p:cNvPr id="2" name="Başlık 8">
            <a:extLst>
              <a:ext uri="{FF2B5EF4-FFF2-40B4-BE49-F238E27FC236}">
                <a16:creationId xmlns:a16="http://schemas.microsoft.com/office/drawing/2014/main" id="{B40A7D42-2561-8057-AC92-612DEED010BF}"/>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a:t>
            </a:r>
          </a:p>
        </p:txBody>
      </p:sp>
      <p:sp>
        <p:nvSpPr>
          <p:cNvPr id="3" name="Başlık 8">
            <a:extLst>
              <a:ext uri="{FF2B5EF4-FFF2-40B4-BE49-F238E27FC236}">
                <a16:creationId xmlns:a16="http://schemas.microsoft.com/office/drawing/2014/main" id="{06930FAE-41B3-01AB-73ED-A5EC23F53271}"/>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ÖZET</a:t>
            </a:r>
          </a:p>
        </p:txBody>
      </p:sp>
      <p:sp>
        <p:nvSpPr>
          <p:cNvPr id="84" name="Dikdörtgen 83">
            <a:extLst>
              <a:ext uri="{FF2B5EF4-FFF2-40B4-BE49-F238E27FC236}">
                <a16:creationId xmlns:a16="http://schemas.microsoft.com/office/drawing/2014/main" id="{3712976E-3B85-460F-2D92-55AA7724F053}"/>
              </a:ext>
            </a:extLst>
          </p:cNvPr>
          <p:cNvSpPr/>
          <p:nvPr/>
        </p:nvSpPr>
        <p:spPr>
          <a:xfrm>
            <a:off x="5814611" y="1594406"/>
            <a:ext cx="391488" cy="4583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2" name="Resim 91">
            <a:extLst>
              <a:ext uri="{FF2B5EF4-FFF2-40B4-BE49-F238E27FC236}">
                <a16:creationId xmlns:a16="http://schemas.microsoft.com/office/drawing/2014/main" id="{0F1E32C3-017B-D307-A244-4C94DA4CF929}"/>
              </a:ext>
            </a:extLst>
          </p:cNvPr>
          <p:cNvPicPr>
            <a:picLocks noChangeAspect="1"/>
          </p:cNvPicPr>
          <p:nvPr/>
        </p:nvPicPr>
        <p:blipFill>
          <a:blip r:embed="rId3"/>
          <a:stretch>
            <a:fillRect/>
          </a:stretch>
        </p:blipFill>
        <p:spPr>
          <a:xfrm>
            <a:off x="174878" y="1689174"/>
            <a:ext cx="11884451" cy="4344161"/>
          </a:xfrm>
          <a:prstGeom prst="rect">
            <a:avLst/>
          </a:prstGeom>
        </p:spPr>
      </p:pic>
      <p:sp>
        <p:nvSpPr>
          <p:cNvPr id="93" name="Alt Bilgi Yer Tutucusu 4">
            <a:extLst>
              <a:ext uri="{FF2B5EF4-FFF2-40B4-BE49-F238E27FC236}">
                <a16:creationId xmlns:a16="http://schemas.microsoft.com/office/drawing/2014/main" id="{D76710FD-997A-2BB1-6CA1-3404B664CC7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163269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30</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pic>
        <p:nvPicPr>
          <p:cNvPr id="11" name="Resim 10">
            <a:extLst>
              <a:ext uri="{FF2B5EF4-FFF2-40B4-BE49-F238E27FC236}">
                <a16:creationId xmlns:a16="http://schemas.microsoft.com/office/drawing/2014/main" id="{90AF87F6-0BDE-4A05-6DFF-71C8945B5713}"/>
              </a:ext>
            </a:extLst>
          </p:cNvPr>
          <p:cNvPicPr>
            <a:picLocks noChangeAspect="1"/>
          </p:cNvPicPr>
          <p:nvPr/>
        </p:nvPicPr>
        <p:blipFill>
          <a:blip r:embed="rId9"/>
          <a:stretch>
            <a:fillRect/>
          </a:stretch>
        </p:blipFill>
        <p:spPr>
          <a:xfrm>
            <a:off x="5390762" y="1957477"/>
            <a:ext cx="6444331" cy="3671206"/>
          </a:xfrm>
          <a:prstGeom prst="rect">
            <a:avLst/>
          </a:prstGeom>
        </p:spPr>
      </p:pic>
      <p:pic>
        <p:nvPicPr>
          <p:cNvPr id="19" name="Resim 18">
            <a:extLst>
              <a:ext uri="{FF2B5EF4-FFF2-40B4-BE49-F238E27FC236}">
                <a16:creationId xmlns:a16="http://schemas.microsoft.com/office/drawing/2014/main" id="{C522FCE6-BCF9-CB31-E79D-DB6EA30A5A98}"/>
              </a:ext>
            </a:extLst>
          </p:cNvPr>
          <p:cNvPicPr>
            <a:picLocks noChangeAspect="1"/>
          </p:cNvPicPr>
          <p:nvPr/>
        </p:nvPicPr>
        <p:blipFill>
          <a:blip r:embed="rId10"/>
          <a:stretch>
            <a:fillRect/>
          </a:stretch>
        </p:blipFill>
        <p:spPr>
          <a:xfrm>
            <a:off x="623471" y="2302089"/>
            <a:ext cx="4248298" cy="564935"/>
          </a:xfrm>
          <a:prstGeom prst="rect">
            <a:avLst/>
          </a:prstGeom>
        </p:spPr>
      </p:pic>
      <p:sp>
        <p:nvSpPr>
          <p:cNvPr id="21" name="Metin kutusu 20">
            <a:extLst>
              <a:ext uri="{FF2B5EF4-FFF2-40B4-BE49-F238E27FC236}">
                <a16:creationId xmlns:a16="http://schemas.microsoft.com/office/drawing/2014/main" id="{00DDFD52-EAD6-6980-0558-05C03D762F40}"/>
              </a:ext>
            </a:extLst>
          </p:cNvPr>
          <p:cNvSpPr txBox="1"/>
          <p:nvPr/>
        </p:nvSpPr>
        <p:spPr>
          <a:xfrm>
            <a:off x="623471" y="3262241"/>
            <a:ext cx="4248298" cy="1938992"/>
          </a:xfrm>
          <a:prstGeom prst="rect">
            <a:avLst/>
          </a:prstGeom>
          <a:solidFill>
            <a:schemeClr val="bg1">
              <a:lumMod val="95000"/>
            </a:schemeClr>
          </a:solidFill>
        </p:spPr>
        <p:txBody>
          <a:bodyPr wrap="square">
            <a:spAutoFit/>
          </a:bodyPr>
          <a:lstStyle/>
          <a:p>
            <a:r>
              <a:rPr lang="tr-TR" sz="2000" b="1" err="1"/>
              <a:t>Downsample</a:t>
            </a:r>
            <a:r>
              <a:rPr lang="tr-TR" sz="2000" b="1"/>
              <a:t> faktörünün </a:t>
            </a:r>
            <a:r>
              <a:rPr lang="tr-TR" sz="2000"/>
              <a:t>2 olarak seçilmesi, sinyalin örnekleme frekansını yarıya indirerek örnek sayısını %50 oranında azalttı. Ancak gözle görülür bir şekilde sinyal kaybı olmadı. </a:t>
            </a:r>
          </a:p>
        </p:txBody>
      </p:sp>
      <p:sp>
        <p:nvSpPr>
          <p:cNvPr id="22" name="Başlık 1">
            <a:extLst>
              <a:ext uri="{FF2B5EF4-FFF2-40B4-BE49-F238E27FC236}">
                <a16:creationId xmlns:a16="http://schemas.microsoft.com/office/drawing/2014/main" id="{70D40E09-E9A6-DE6E-D030-1FC913C6BDF5}"/>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(4/1):</a:t>
            </a:r>
          </a:p>
        </p:txBody>
      </p:sp>
      <p:sp>
        <p:nvSpPr>
          <p:cNvPr id="2" name="Alt Bilgi Yer Tutucusu 4">
            <a:extLst>
              <a:ext uri="{FF2B5EF4-FFF2-40B4-BE49-F238E27FC236}">
                <a16:creationId xmlns:a16="http://schemas.microsoft.com/office/drawing/2014/main" id="{2C013752-5926-60BE-934E-9F1321EA919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529176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31</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pic>
        <p:nvPicPr>
          <p:cNvPr id="3" name="Resim 2">
            <a:extLst>
              <a:ext uri="{FF2B5EF4-FFF2-40B4-BE49-F238E27FC236}">
                <a16:creationId xmlns:a16="http://schemas.microsoft.com/office/drawing/2014/main" id="{948381F8-DEBD-1500-DD42-24A3CFD9A434}"/>
              </a:ext>
            </a:extLst>
          </p:cNvPr>
          <p:cNvPicPr>
            <a:picLocks noChangeAspect="1"/>
          </p:cNvPicPr>
          <p:nvPr/>
        </p:nvPicPr>
        <p:blipFill>
          <a:blip r:embed="rId9"/>
          <a:stretch>
            <a:fillRect/>
          </a:stretch>
        </p:blipFill>
        <p:spPr>
          <a:xfrm>
            <a:off x="5383023" y="1894941"/>
            <a:ext cx="6456128" cy="3796279"/>
          </a:xfrm>
          <a:prstGeom prst="rect">
            <a:avLst/>
          </a:prstGeom>
        </p:spPr>
      </p:pic>
      <p:pic>
        <p:nvPicPr>
          <p:cNvPr id="5" name="Resim 4">
            <a:extLst>
              <a:ext uri="{FF2B5EF4-FFF2-40B4-BE49-F238E27FC236}">
                <a16:creationId xmlns:a16="http://schemas.microsoft.com/office/drawing/2014/main" id="{0DF0183A-CAC7-D5DD-B59C-17A546B8506B}"/>
              </a:ext>
            </a:extLst>
          </p:cNvPr>
          <p:cNvPicPr>
            <a:picLocks noChangeAspect="1"/>
          </p:cNvPicPr>
          <p:nvPr/>
        </p:nvPicPr>
        <p:blipFill rotWithShape="1">
          <a:blip r:embed="rId10"/>
          <a:srcRect l="2783" r="8216" b="3184"/>
          <a:stretch/>
        </p:blipFill>
        <p:spPr>
          <a:xfrm>
            <a:off x="559102" y="2276639"/>
            <a:ext cx="4319469" cy="546945"/>
          </a:xfrm>
          <a:prstGeom prst="rect">
            <a:avLst/>
          </a:prstGeom>
        </p:spPr>
      </p:pic>
      <p:sp>
        <p:nvSpPr>
          <p:cNvPr id="7" name="Metin kutusu 6">
            <a:extLst>
              <a:ext uri="{FF2B5EF4-FFF2-40B4-BE49-F238E27FC236}">
                <a16:creationId xmlns:a16="http://schemas.microsoft.com/office/drawing/2014/main" id="{AA749C2D-6609-7F9D-B2AE-1DC059F4A0A5}"/>
              </a:ext>
            </a:extLst>
          </p:cNvPr>
          <p:cNvSpPr txBox="1"/>
          <p:nvPr/>
        </p:nvSpPr>
        <p:spPr>
          <a:xfrm>
            <a:off x="559101" y="3186048"/>
            <a:ext cx="4319469" cy="1938992"/>
          </a:xfrm>
          <a:prstGeom prst="rect">
            <a:avLst/>
          </a:prstGeom>
          <a:solidFill>
            <a:schemeClr val="bg1">
              <a:lumMod val="95000"/>
            </a:schemeClr>
          </a:solidFill>
        </p:spPr>
        <p:txBody>
          <a:bodyPr wrap="square">
            <a:spAutoFit/>
          </a:bodyPr>
          <a:lstStyle/>
          <a:p>
            <a:r>
              <a:rPr lang="tr-TR" sz="2000" b="1" err="1"/>
              <a:t>Downsample</a:t>
            </a:r>
            <a:r>
              <a:rPr lang="tr-TR" sz="2000" b="1"/>
              <a:t> faktörünün 4</a:t>
            </a:r>
            <a:r>
              <a:rPr lang="tr-TR" sz="2000"/>
              <a:t> olarak seçilmesi, sinyalin örnekleme frekansını dörtte birine indirerek örnek sayısını %25 oranında azalttı. Ancak yine gözle görülür bir şekilde sinyal kaybı yok. </a:t>
            </a:r>
          </a:p>
        </p:txBody>
      </p:sp>
      <p:sp>
        <p:nvSpPr>
          <p:cNvPr id="10" name="Başlık 1">
            <a:extLst>
              <a:ext uri="{FF2B5EF4-FFF2-40B4-BE49-F238E27FC236}">
                <a16:creationId xmlns:a16="http://schemas.microsoft.com/office/drawing/2014/main" id="{037858AF-308F-C63F-96A7-8F695D3C028F}"/>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(4/2):</a:t>
            </a:r>
          </a:p>
        </p:txBody>
      </p:sp>
      <p:sp>
        <p:nvSpPr>
          <p:cNvPr id="2" name="Alt Bilgi Yer Tutucusu 4">
            <a:extLst>
              <a:ext uri="{FF2B5EF4-FFF2-40B4-BE49-F238E27FC236}">
                <a16:creationId xmlns:a16="http://schemas.microsoft.com/office/drawing/2014/main" id="{555ECEF8-D73C-DDB5-A28A-7AEE50571D47}"/>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42123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32</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pic>
        <p:nvPicPr>
          <p:cNvPr id="4" name="Resim 3">
            <a:extLst>
              <a:ext uri="{FF2B5EF4-FFF2-40B4-BE49-F238E27FC236}">
                <a16:creationId xmlns:a16="http://schemas.microsoft.com/office/drawing/2014/main" id="{E768DEFC-BE25-A4FC-AC6E-2480428FE3B7}"/>
              </a:ext>
            </a:extLst>
          </p:cNvPr>
          <p:cNvPicPr>
            <a:picLocks noChangeAspect="1"/>
          </p:cNvPicPr>
          <p:nvPr/>
        </p:nvPicPr>
        <p:blipFill>
          <a:blip r:embed="rId9"/>
          <a:stretch>
            <a:fillRect/>
          </a:stretch>
        </p:blipFill>
        <p:spPr>
          <a:xfrm>
            <a:off x="5405120" y="1875244"/>
            <a:ext cx="6434031" cy="3733076"/>
          </a:xfrm>
          <a:prstGeom prst="rect">
            <a:avLst/>
          </a:prstGeom>
        </p:spPr>
      </p:pic>
      <p:sp>
        <p:nvSpPr>
          <p:cNvPr id="9" name="Metin kutusu 8">
            <a:extLst>
              <a:ext uri="{FF2B5EF4-FFF2-40B4-BE49-F238E27FC236}">
                <a16:creationId xmlns:a16="http://schemas.microsoft.com/office/drawing/2014/main" id="{85079D36-6807-56F7-5DA0-B5A13DDDAAB1}"/>
              </a:ext>
            </a:extLst>
          </p:cNvPr>
          <p:cNvSpPr txBox="1"/>
          <p:nvPr/>
        </p:nvSpPr>
        <p:spPr>
          <a:xfrm>
            <a:off x="559101" y="3186048"/>
            <a:ext cx="4319469" cy="1938992"/>
          </a:xfrm>
          <a:prstGeom prst="rect">
            <a:avLst/>
          </a:prstGeom>
          <a:solidFill>
            <a:schemeClr val="bg1">
              <a:lumMod val="95000"/>
            </a:schemeClr>
          </a:solidFill>
        </p:spPr>
        <p:txBody>
          <a:bodyPr wrap="square">
            <a:spAutoFit/>
          </a:bodyPr>
          <a:lstStyle/>
          <a:p>
            <a:r>
              <a:rPr lang="tr-TR" sz="2000" b="1" err="1"/>
              <a:t>Downsample</a:t>
            </a:r>
            <a:r>
              <a:rPr lang="tr-TR" sz="2000" b="1"/>
              <a:t> faktörünün 100</a:t>
            </a:r>
            <a:r>
              <a:rPr lang="tr-TR" sz="2000"/>
              <a:t> olarak seçilmesi, sinyalin örnekleme frekansını 100'de birine indirerek örnek sayısını %1 oranında azalttı. Bu sefer gözle görür bir değişiklik var sinyalimizde.</a:t>
            </a:r>
          </a:p>
        </p:txBody>
      </p:sp>
      <p:pic>
        <p:nvPicPr>
          <p:cNvPr id="11" name="Resim 10">
            <a:extLst>
              <a:ext uri="{FF2B5EF4-FFF2-40B4-BE49-F238E27FC236}">
                <a16:creationId xmlns:a16="http://schemas.microsoft.com/office/drawing/2014/main" id="{C9865087-9924-76E3-077D-13453EA0D5A4}"/>
              </a:ext>
            </a:extLst>
          </p:cNvPr>
          <p:cNvPicPr>
            <a:picLocks noChangeAspect="1"/>
          </p:cNvPicPr>
          <p:nvPr/>
        </p:nvPicPr>
        <p:blipFill>
          <a:blip r:embed="rId10"/>
          <a:stretch>
            <a:fillRect/>
          </a:stretch>
        </p:blipFill>
        <p:spPr>
          <a:xfrm>
            <a:off x="559100" y="2349400"/>
            <a:ext cx="4319469" cy="570238"/>
          </a:xfrm>
          <a:prstGeom prst="rect">
            <a:avLst/>
          </a:prstGeom>
        </p:spPr>
      </p:pic>
      <p:sp>
        <p:nvSpPr>
          <p:cNvPr id="19" name="Başlık 1">
            <a:extLst>
              <a:ext uri="{FF2B5EF4-FFF2-40B4-BE49-F238E27FC236}">
                <a16:creationId xmlns:a16="http://schemas.microsoft.com/office/drawing/2014/main" id="{99BC845A-0142-C7AB-EF1F-3324C2958F9B}"/>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(4/3):</a:t>
            </a:r>
          </a:p>
        </p:txBody>
      </p:sp>
      <p:sp>
        <p:nvSpPr>
          <p:cNvPr id="2" name="Alt Bilgi Yer Tutucusu 4">
            <a:extLst>
              <a:ext uri="{FF2B5EF4-FFF2-40B4-BE49-F238E27FC236}">
                <a16:creationId xmlns:a16="http://schemas.microsoft.com/office/drawing/2014/main" id="{055758E6-DBFD-6D54-0D8A-E845AABD6D4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85542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33</a:t>
            </a:r>
          </a:p>
        </p:txBody>
      </p:sp>
      <p:pic>
        <p:nvPicPr>
          <p:cNvPr id="14" name="Resim 13">
            <a:extLst>
              <a:ext uri="{FF2B5EF4-FFF2-40B4-BE49-F238E27FC236}">
                <a16:creationId xmlns:a16="http://schemas.microsoft.com/office/drawing/2014/main" id="{8A4E56F1-CBC1-445C-97EC-7E6EA5D99D79}"/>
              </a:ext>
            </a:extLst>
          </p:cNvPr>
          <p:cNvPicPr>
            <a:picLocks noChangeAspect="1"/>
          </p:cNvPicPr>
          <p:nvPr/>
        </p:nvPicPr>
        <p:blipFill>
          <a:blip r:embed="rId7"/>
          <a:stretch>
            <a:fillRect/>
          </a:stretch>
        </p:blipFill>
        <p:spPr>
          <a:xfrm>
            <a:off x="8888582" y="501733"/>
            <a:ext cx="2950569" cy="1166301"/>
          </a:xfrm>
          <a:prstGeom prst="rect">
            <a:avLst/>
          </a:prstGeom>
          <a:ln w="38100">
            <a:solidFill>
              <a:schemeClr val="accent6"/>
            </a:solidFill>
          </a:ln>
        </p:spPr>
      </p:pic>
      <p:pic>
        <p:nvPicPr>
          <p:cNvPr id="17" name="Resim 16" descr="raptiye, sabit, değişmeyen, muayyen içeren bir resim&#10;&#10;Açıklama otomatik olarak oluşturuldu">
            <a:extLst>
              <a:ext uri="{FF2B5EF4-FFF2-40B4-BE49-F238E27FC236}">
                <a16:creationId xmlns:a16="http://schemas.microsoft.com/office/drawing/2014/main" id="{81810044-7872-6127-3606-828D56289A64}"/>
              </a:ext>
            </a:extLst>
          </p:cNvPr>
          <p:cNvPicPr>
            <a:picLocks noChangeAspect="1"/>
          </p:cNvPicPr>
          <p:nvPr/>
        </p:nvPicPr>
        <p:blipFill>
          <a:blip r:embed="rId8">
            <a:duotone>
              <a:schemeClr val="accent1">
                <a:shade val="45000"/>
                <a:satMod val="135000"/>
              </a:schemeClr>
              <a:prstClr val="white"/>
            </a:duotone>
          </a:blip>
          <a:stretch>
            <a:fillRect/>
          </a:stretch>
        </p:blipFill>
        <p:spPr>
          <a:xfrm>
            <a:off x="10256892" y="131209"/>
            <a:ext cx="335870" cy="479814"/>
          </a:xfrm>
          <a:prstGeom prst="rect">
            <a:avLst/>
          </a:prstGeom>
        </p:spPr>
      </p:pic>
      <p:pic>
        <p:nvPicPr>
          <p:cNvPr id="3" name="Resim 2">
            <a:extLst>
              <a:ext uri="{FF2B5EF4-FFF2-40B4-BE49-F238E27FC236}">
                <a16:creationId xmlns:a16="http://schemas.microsoft.com/office/drawing/2014/main" id="{41778078-4B18-9363-A883-5FC847812037}"/>
              </a:ext>
            </a:extLst>
          </p:cNvPr>
          <p:cNvPicPr>
            <a:picLocks noChangeAspect="1"/>
          </p:cNvPicPr>
          <p:nvPr/>
        </p:nvPicPr>
        <p:blipFill>
          <a:blip r:embed="rId9"/>
          <a:stretch>
            <a:fillRect/>
          </a:stretch>
        </p:blipFill>
        <p:spPr>
          <a:xfrm>
            <a:off x="5394960" y="1975804"/>
            <a:ext cx="6444191" cy="3646461"/>
          </a:xfrm>
          <a:prstGeom prst="rect">
            <a:avLst/>
          </a:prstGeom>
        </p:spPr>
      </p:pic>
      <p:sp>
        <p:nvSpPr>
          <p:cNvPr id="4" name="Metin kutusu 3">
            <a:extLst>
              <a:ext uri="{FF2B5EF4-FFF2-40B4-BE49-F238E27FC236}">
                <a16:creationId xmlns:a16="http://schemas.microsoft.com/office/drawing/2014/main" id="{24194C70-8F9A-2C2A-8FFA-4151163D8100}"/>
              </a:ext>
            </a:extLst>
          </p:cNvPr>
          <p:cNvSpPr txBox="1"/>
          <p:nvPr/>
        </p:nvSpPr>
        <p:spPr>
          <a:xfrm>
            <a:off x="559101" y="3186048"/>
            <a:ext cx="4384090" cy="1938992"/>
          </a:xfrm>
          <a:prstGeom prst="rect">
            <a:avLst/>
          </a:prstGeom>
          <a:solidFill>
            <a:schemeClr val="bg1">
              <a:lumMod val="95000"/>
            </a:schemeClr>
          </a:solidFill>
        </p:spPr>
        <p:txBody>
          <a:bodyPr wrap="square">
            <a:spAutoFit/>
          </a:bodyPr>
          <a:lstStyle/>
          <a:p>
            <a:r>
              <a:rPr lang="tr-TR" sz="2000" b="1" err="1"/>
              <a:t>Downsample</a:t>
            </a:r>
            <a:r>
              <a:rPr lang="tr-TR" sz="2000" b="1"/>
              <a:t> faktörünün 1000</a:t>
            </a:r>
            <a:r>
              <a:rPr lang="tr-TR" sz="2000"/>
              <a:t> olarak seçilmesi, sinyalin örnekleme frekansını 1000'de birine indirerek örnek sayısını %0.1 oranında azalttı. Orijinal sinyal öngörülemez biçimde sinyalimizin karakteri değişti.</a:t>
            </a:r>
          </a:p>
        </p:txBody>
      </p:sp>
      <p:pic>
        <p:nvPicPr>
          <p:cNvPr id="5" name="Resim 4">
            <a:extLst>
              <a:ext uri="{FF2B5EF4-FFF2-40B4-BE49-F238E27FC236}">
                <a16:creationId xmlns:a16="http://schemas.microsoft.com/office/drawing/2014/main" id="{E9B2C292-C19C-2FB5-D1F2-E196B64220DF}"/>
              </a:ext>
            </a:extLst>
          </p:cNvPr>
          <p:cNvPicPr>
            <a:picLocks noChangeAspect="1"/>
          </p:cNvPicPr>
          <p:nvPr/>
        </p:nvPicPr>
        <p:blipFill rotWithShape="1">
          <a:blip r:embed="rId10"/>
          <a:srcRect l="1737" r="9433"/>
          <a:stretch/>
        </p:blipFill>
        <p:spPr>
          <a:xfrm>
            <a:off x="552049" y="2198500"/>
            <a:ext cx="4391142" cy="654596"/>
          </a:xfrm>
          <a:prstGeom prst="rect">
            <a:avLst/>
          </a:prstGeom>
        </p:spPr>
      </p:pic>
      <p:sp>
        <p:nvSpPr>
          <p:cNvPr id="9" name="Başlık 1">
            <a:extLst>
              <a:ext uri="{FF2B5EF4-FFF2-40B4-BE49-F238E27FC236}">
                <a16:creationId xmlns:a16="http://schemas.microsoft.com/office/drawing/2014/main" id="{92084CBF-BA85-D94A-E075-5B3CE21AD5D3}"/>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(4/4):</a:t>
            </a:r>
          </a:p>
        </p:txBody>
      </p:sp>
      <p:sp>
        <p:nvSpPr>
          <p:cNvPr id="2" name="Alt Bilgi Yer Tutucusu 4">
            <a:extLst>
              <a:ext uri="{FF2B5EF4-FFF2-40B4-BE49-F238E27FC236}">
                <a16:creationId xmlns:a16="http://schemas.microsoft.com/office/drawing/2014/main" id="{6691C9BC-4C80-5534-D487-F1C652D95F6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271273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34</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2" name="Metin kutusu 21">
            <a:extLst>
              <a:ext uri="{FF2B5EF4-FFF2-40B4-BE49-F238E27FC236}">
                <a16:creationId xmlns:a16="http://schemas.microsoft.com/office/drawing/2014/main" id="{8F30E881-8CFE-24B3-70FE-5AC6A84AE95E}"/>
              </a:ext>
            </a:extLst>
          </p:cNvPr>
          <p:cNvSpPr txBox="1"/>
          <p:nvPr/>
        </p:nvSpPr>
        <p:spPr>
          <a:xfrm>
            <a:off x="168248" y="1978036"/>
            <a:ext cx="11670903" cy="2862322"/>
          </a:xfrm>
          <a:prstGeom prst="rect">
            <a:avLst/>
          </a:prstGeom>
          <a:noFill/>
        </p:spPr>
        <p:txBody>
          <a:bodyPr wrap="square">
            <a:spAutoFit/>
          </a:bodyPr>
          <a:lstStyle/>
          <a:p>
            <a:r>
              <a:rPr lang="tr-TR" b="1" err="1"/>
              <a:t>Upsampling</a:t>
            </a:r>
            <a:r>
              <a:rPr lang="tr-TR" b="1"/>
              <a:t> (üst örnekleme), </a:t>
            </a:r>
            <a:r>
              <a:rPr lang="tr-TR"/>
              <a:t>bir sinyalin örnekleme frekansını artırmak için kullanılan bir işlemdir. Bu işlem, sinyalin örneklerini orijinal frekansın üzerinde yeni örneklerle doldurarak gerçekleştirilir. </a:t>
            </a:r>
            <a:r>
              <a:rPr lang="tr-TR" err="1"/>
              <a:t>Upsampling</a:t>
            </a:r>
            <a:r>
              <a:rPr lang="tr-TR"/>
              <a:t> işlemi sırasında, orijinal sinyalin arasına yeni örnekler eklenirken, bu yeni eklenen örneklerin değerleri genellikle mevcut örneklerin arasında lineer olarak hesaplanır veya diğer interpolasyon teknikleri kullanılarak belirlenir. Bu şekilde, sinyalin örnekleme frekansı artırılırken, orijinal sinyalin genel formu ve özellikleri korunmaya çalışılır.</a:t>
            </a:r>
          </a:p>
          <a:p>
            <a:r>
              <a:rPr lang="tr-TR" b="1" err="1"/>
              <a:t>Upsample</a:t>
            </a:r>
            <a:r>
              <a:rPr lang="tr-TR" b="1"/>
              <a:t> faktörü </a:t>
            </a:r>
            <a:r>
              <a:rPr lang="tr-TR"/>
              <a:t>ise genellikle </a:t>
            </a:r>
            <a:r>
              <a:rPr lang="tr-TR" b="1"/>
              <a:t>işleme gereksinimleri, sinyal özellikleri veya sistem sınırlamaları </a:t>
            </a:r>
            <a:r>
              <a:rPr lang="tr-TR"/>
              <a:t>göz önünde bulundurularak</a:t>
            </a:r>
            <a:r>
              <a:rPr lang="tr-TR" b="1"/>
              <a:t> </a:t>
            </a:r>
            <a:r>
              <a:rPr lang="tr-TR"/>
              <a:t>belirlenir.</a:t>
            </a:r>
          </a:p>
          <a:p>
            <a:r>
              <a:rPr lang="tr-TR"/>
              <a:t>Örneğin </a:t>
            </a:r>
            <a:r>
              <a:rPr lang="tr-TR" b="1" err="1"/>
              <a:t>Upsample</a:t>
            </a:r>
            <a:r>
              <a:rPr lang="tr-TR" b="1"/>
              <a:t> faktörünün </a:t>
            </a:r>
            <a:r>
              <a:rPr lang="tr-TR"/>
              <a:t>2 olarak seçilmesi, bir sinyalin örnekleme frekansını iki katına çıkarmak için </a:t>
            </a:r>
            <a:r>
              <a:rPr lang="tr-TR" err="1"/>
              <a:t>upsampling</a:t>
            </a:r>
            <a:r>
              <a:rPr lang="tr-TR"/>
              <a:t> işlemi uygulamayı ifade eder. Veyahut </a:t>
            </a:r>
            <a:r>
              <a:rPr lang="tr-TR" b="1" err="1"/>
              <a:t>Upsample</a:t>
            </a:r>
            <a:r>
              <a:rPr lang="tr-TR" b="1"/>
              <a:t> faktörünün </a:t>
            </a:r>
            <a:r>
              <a:rPr lang="tr-TR"/>
              <a:t>100 olarak seçilmesi, bir sinyalin örnekleme frekansını yüz katına çıkarmak için </a:t>
            </a:r>
            <a:r>
              <a:rPr lang="tr-TR" err="1"/>
              <a:t>upsampling</a:t>
            </a:r>
            <a:r>
              <a:rPr lang="tr-TR"/>
              <a:t> işlemi uygulamayı ifade eder. </a:t>
            </a:r>
          </a:p>
        </p:txBody>
      </p:sp>
      <p:pic>
        <p:nvPicPr>
          <p:cNvPr id="2" name="Resim 1">
            <a:extLst>
              <a:ext uri="{FF2B5EF4-FFF2-40B4-BE49-F238E27FC236}">
                <a16:creationId xmlns:a16="http://schemas.microsoft.com/office/drawing/2014/main" id="{B70086F0-0552-3355-520B-214B695628B7}"/>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3" name="Resim 2" descr="raptiye, sabit, değişmeyen, muayyen içeren bir resim&#10;&#10;Açıklama otomatik olarak oluşturuldu">
            <a:extLst>
              <a:ext uri="{FF2B5EF4-FFF2-40B4-BE49-F238E27FC236}">
                <a16:creationId xmlns:a16="http://schemas.microsoft.com/office/drawing/2014/main" id="{A111BAFE-22F1-9426-5BDA-C87D1E0E00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sp>
        <p:nvSpPr>
          <p:cNvPr id="4" name="Metin kutusu 3">
            <a:extLst>
              <a:ext uri="{FF2B5EF4-FFF2-40B4-BE49-F238E27FC236}">
                <a16:creationId xmlns:a16="http://schemas.microsoft.com/office/drawing/2014/main" id="{2EDADAED-D6F2-FF7B-B1D8-5928DA1A4FFE}"/>
              </a:ext>
            </a:extLst>
          </p:cNvPr>
          <p:cNvSpPr txBox="1"/>
          <p:nvPr/>
        </p:nvSpPr>
        <p:spPr>
          <a:xfrm>
            <a:off x="786956" y="4895165"/>
            <a:ext cx="10618088" cy="477054"/>
          </a:xfrm>
          <a:prstGeom prst="rect">
            <a:avLst/>
          </a:prstGeom>
          <a:noFill/>
        </p:spPr>
        <p:txBody>
          <a:bodyPr wrap="square">
            <a:spAutoFit/>
          </a:bodyPr>
          <a:lstStyle/>
          <a:p>
            <a:pPr algn="ctr"/>
            <a:r>
              <a:rPr lang="tr-TR" sz="2500">
                <a:solidFill>
                  <a:srgbClr val="DD1013"/>
                </a:solidFill>
              </a:rPr>
              <a:t>Hadi!!! Biz kendi örneğimizde </a:t>
            </a:r>
            <a:r>
              <a:rPr lang="tr-TR" sz="2500" b="1">
                <a:solidFill>
                  <a:srgbClr val="DD1013"/>
                </a:solidFill>
              </a:rPr>
              <a:t>2, 4, 10 </a:t>
            </a:r>
            <a:r>
              <a:rPr lang="tr-TR" sz="2500">
                <a:solidFill>
                  <a:srgbClr val="DD1013"/>
                </a:solidFill>
              </a:rPr>
              <a:t>seçerek grafikleri gözlemleyelim…</a:t>
            </a:r>
          </a:p>
        </p:txBody>
      </p:sp>
      <p:sp>
        <p:nvSpPr>
          <p:cNvPr id="5" name="Alt Bilgi Yer Tutucusu 4">
            <a:extLst>
              <a:ext uri="{FF2B5EF4-FFF2-40B4-BE49-F238E27FC236}">
                <a16:creationId xmlns:a16="http://schemas.microsoft.com/office/drawing/2014/main" id="{4FA40948-9369-10D3-C611-0DBB313BD4A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902829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35</a:t>
            </a:r>
          </a:p>
        </p:txBody>
      </p:sp>
      <p:sp>
        <p:nvSpPr>
          <p:cNvPr id="5" name="Dikdörtgen 4">
            <a:extLst>
              <a:ext uri="{FF2B5EF4-FFF2-40B4-BE49-F238E27FC236}">
                <a16:creationId xmlns:a16="http://schemas.microsoft.com/office/drawing/2014/main" id="{4795C66C-5D65-2754-E0A5-622C28D2AB99}"/>
              </a:ext>
            </a:extLst>
          </p:cNvPr>
          <p:cNvSpPr/>
          <p:nvPr/>
        </p:nvSpPr>
        <p:spPr>
          <a:xfrm>
            <a:off x="265655" y="163263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Dikdörtgen 8">
            <a:extLst>
              <a:ext uri="{FF2B5EF4-FFF2-40B4-BE49-F238E27FC236}">
                <a16:creationId xmlns:a16="http://schemas.microsoft.com/office/drawing/2014/main" id="{5828A360-E2D3-A208-3BCA-DEC2A87E7734}"/>
              </a:ext>
            </a:extLst>
          </p:cNvPr>
          <p:cNvSpPr/>
          <p:nvPr/>
        </p:nvSpPr>
        <p:spPr>
          <a:xfrm>
            <a:off x="5724326" y="2170666"/>
            <a:ext cx="2690905" cy="595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Metin kutusu 2">
            <a:extLst>
              <a:ext uri="{FF2B5EF4-FFF2-40B4-BE49-F238E27FC236}">
                <a16:creationId xmlns:a16="http://schemas.microsoft.com/office/drawing/2014/main" id="{DD48EFBB-BF82-7055-C335-292F23337B8D}"/>
              </a:ext>
            </a:extLst>
          </p:cNvPr>
          <p:cNvSpPr txBox="1"/>
          <p:nvPr/>
        </p:nvSpPr>
        <p:spPr>
          <a:xfrm>
            <a:off x="5724326" y="3015085"/>
            <a:ext cx="6114825" cy="1569660"/>
          </a:xfrm>
          <a:prstGeom prst="rect">
            <a:avLst/>
          </a:prstGeom>
          <a:noFill/>
        </p:spPr>
        <p:txBody>
          <a:bodyPr wrap="square">
            <a:spAutoFit/>
          </a:bodyPr>
          <a:lstStyle/>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upsampleFactor</a:t>
            </a:r>
            <a:r>
              <a:rPr lang="tr-TR" sz="1600" b="1">
                <a:solidFill>
                  <a:srgbClr val="B21BF9"/>
                </a:solidFill>
              </a:rPr>
              <a:t>: </a:t>
            </a:r>
            <a:r>
              <a:rPr lang="tr-TR" sz="1600">
                <a:solidFill>
                  <a:schemeClr val="tx1">
                    <a:lumMod val="95000"/>
                    <a:lumOff val="5000"/>
                  </a:schemeClr>
                </a:solidFill>
                <a:latin typeface="Avenir Next LT Pro Light (Gövde)"/>
              </a:rPr>
              <a:t>bir sinyali örnekleme frekansıyla orantılı olarak azaltmak için kullanılan bir faktördür.</a:t>
            </a:r>
          </a:p>
          <a:p>
            <a:r>
              <a:rPr lang="tr-TR" sz="1600" b="1">
                <a:solidFill>
                  <a:schemeClr val="tx1">
                    <a:lumMod val="95000"/>
                    <a:lumOff val="5000"/>
                  </a:schemeClr>
                </a:solidFill>
              </a:rPr>
              <a:t>O </a:t>
            </a:r>
            <a:r>
              <a:rPr lang="tr-TR" sz="1600" b="1">
                <a:solidFill>
                  <a:srgbClr val="B21BF9"/>
                </a:solidFill>
              </a:rPr>
              <a:t>N:</a:t>
            </a:r>
            <a:r>
              <a:rPr lang="tr-TR" sz="1600" b="1">
                <a:solidFill>
                  <a:schemeClr val="tx1">
                    <a:lumMod val="95000"/>
                    <a:lumOff val="5000"/>
                  </a:schemeClr>
                </a:solidFill>
              </a:rPr>
              <a:t> </a:t>
            </a:r>
            <a:r>
              <a:rPr lang="tr-TR" sz="1600" err="1">
                <a:solidFill>
                  <a:schemeClr val="tx1">
                    <a:lumMod val="95000"/>
                    <a:lumOff val="5000"/>
                  </a:schemeClr>
                </a:solidFill>
              </a:rPr>
              <a:t>orjinal</a:t>
            </a:r>
            <a:r>
              <a:rPr lang="tr-TR" sz="1600">
                <a:solidFill>
                  <a:schemeClr val="tx1">
                    <a:lumMod val="95000"/>
                    <a:lumOff val="5000"/>
                  </a:schemeClr>
                </a:solidFill>
              </a:rPr>
              <a:t> sinyalin boyutu.</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a:solidFill>
                  <a:srgbClr val="B21BF9"/>
                </a:solidFill>
              </a:rPr>
              <a:t>M:</a:t>
            </a:r>
            <a:r>
              <a:rPr lang="tr-TR" sz="1600" b="1">
                <a:solidFill>
                  <a:schemeClr val="tx1">
                    <a:lumMod val="95000"/>
                    <a:lumOff val="5000"/>
                  </a:schemeClr>
                </a:solidFill>
              </a:rPr>
              <a:t> </a:t>
            </a:r>
            <a:r>
              <a:rPr lang="tr-TR" sz="1600">
                <a:solidFill>
                  <a:schemeClr val="tx1">
                    <a:lumMod val="95000"/>
                    <a:lumOff val="5000"/>
                  </a:schemeClr>
                </a:solidFill>
              </a:rPr>
              <a:t>üst </a:t>
            </a:r>
            <a:r>
              <a:rPr lang="tr-TR" sz="1600" err="1">
                <a:solidFill>
                  <a:schemeClr val="tx1">
                    <a:lumMod val="95000"/>
                    <a:lumOff val="5000"/>
                  </a:schemeClr>
                </a:solidFill>
              </a:rPr>
              <a:t>önreklem</a:t>
            </a:r>
            <a:r>
              <a:rPr lang="tr-TR" sz="1600">
                <a:solidFill>
                  <a:schemeClr val="tx1">
                    <a:lumMod val="95000"/>
                    <a:lumOff val="5000"/>
                  </a:schemeClr>
                </a:solidFill>
              </a:rPr>
              <a:t> yapılan sinyalin boyutu.</a:t>
            </a:r>
          </a:p>
          <a:p>
            <a:r>
              <a:rPr lang="tr-TR" sz="1600" b="1">
                <a:solidFill>
                  <a:schemeClr val="tx1">
                    <a:lumMod val="95000"/>
                    <a:lumOff val="5000"/>
                  </a:schemeClr>
                </a:solidFill>
              </a:rPr>
              <a:t>O </a:t>
            </a:r>
            <a:r>
              <a:rPr lang="tr-TR" sz="1600" b="1" err="1">
                <a:solidFill>
                  <a:srgbClr val="B21BF9"/>
                </a:solidFill>
              </a:rPr>
              <a:t>x_rsu</a:t>
            </a:r>
            <a:r>
              <a:rPr lang="tr-TR" sz="1600" b="1">
                <a:solidFill>
                  <a:srgbClr val="B21BF9"/>
                </a:solidFill>
              </a:rPr>
              <a:t>: </a:t>
            </a:r>
            <a:r>
              <a:rPr lang="tr-TR" sz="1600">
                <a:solidFill>
                  <a:schemeClr val="tx1">
                    <a:lumMod val="95000"/>
                    <a:lumOff val="5000"/>
                  </a:schemeClr>
                </a:solidFill>
              </a:rPr>
              <a:t>üst örnekleme sinyali için vektör oluşturur.</a:t>
            </a:r>
            <a:r>
              <a:rPr lang="tr-TR" sz="1600">
                <a:solidFill>
                  <a:schemeClr val="accent3">
                    <a:lumMod val="50000"/>
                  </a:schemeClr>
                </a:solidFill>
              </a:rPr>
              <a:t>*</a:t>
            </a:r>
          </a:p>
          <a:p>
            <a:r>
              <a:rPr lang="tr-TR" sz="1600" b="1">
                <a:solidFill>
                  <a:schemeClr val="tx1">
                    <a:lumMod val="95000"/>
                    <a:lumOff val="5000"/>
                  </a:schemeClr>
                </a:solidFill>
              </a:rPr>
              <a:t>O </a:t>
            </a:r>
            <a:r>
              <a:rPr lang="tr-TR" sz="1600" b="1" err="1">
                <a:solidFill>
                  <a:srgbClr val="B21BF9"/>
                </a:solidFill>
              </a:rPr>
              <a:t>n_upsampled</a:t>
            </a:r>
            <a:r>
              <a:rPr lang="tr-TR" sz="1600" b="1">
                <a:solidFill>
                  <a:srgbClr val="B21BF9"/>
                </a:solidFill>
              </a:rPr>
              <a:t>: </a:t>
            </a:r>
            <a:r>
              <a:rPr lang="tr-TR" sz="1600">
                <a:solidFill>
                  <a:schemeClr val="tx1">
                    <a:lumMod val="95000"/>
                    <a:lumOff val="5000"/>
                  </a:schemeClr>
                </a:solidFill>
              </a:rPr>
              <a:t>üst örneklem edilen sinyal için </a:t>
            </a:r>
            <a:r>
              <a:rPr lang="tr-TR" sz="1600" err="1">
                <a:solidFill>
                  <a:schemeClr val="tx1">
                    <a:lumMod val="95000"/>
                    <a:lumOff val="5000"/>
                  </a:schemeClr>
                </a:solidFill>
              </a:rPr>
              <a:t>sample</a:t>
            </a:r>
            <a:r>
              <a:rPr lang="tr-TR" sz="1600">
                <a:solidFill>
                  <a:schemeClr val="tx1">
                    <a:lumMod val="95000"/>
                    <a:lumOff val="5000"/>
                  </a:schemeClr>
                </a:solidFill>
              </a:rPr>
              <a:t> vektörü.</a:t>
            </a:r>
          </a:p>
        </p:txBody>
      </p:sp>
      <p:pic>
        <p:nvPicPr>
          <p:cNvPr id="4" name="Resim 3">
            <a:extLst>
              <a:ext uri="{FF2B5EF4-FFF2-40B4-BE49-F238E27FC236}">
                <a16:creationId xmlns:a16="http://schemas.microsoft.com/office/drawing/2014/main" id="{3EE2BE97-E82F-82E1-272A-E0CFE653D8D3}"/>
              </a:ext>
            </a:extLst>
          </p:cNvPr>
          <p:cNvPicPr>
            <a:picLocks noChangeAspect="1"/>
          </p:cNvPicPr>
          <p:nvPr/>
        </p:nvPicPr>
        <p:blipFill rotWithShape="1">
          <a:blip r:embed="rId7"/>
          <a:srcRect r="15384"/>
          <a:stretch/>
        </p:blipFill>
        <p:spPr>
          <a:xfrm>
            <a:off x="246993" y="1958694"/>
            <a:ext cx="5229586" cy="3528366"/>
          </a:xfrm>
          <a:prstGeom prst="rect">
            <a:avLst/>
          </a:prstGeom>
        </p:spPr>
      </p:pic>
      <p:pic>
        <p:nvPicPr>
          <p:cNvPr id="7" name="Resim 6">
            <a:extLst>
              <a:ext uri="{FF2B5EF4-FFF2-40B4-BE49-F238E27FC236}">
                <a16:creationId xmlns:a16="http://schemas.microsoft.com/office/drawing/2014/main" id="{A47D7767-44C1-7FAF-4ED8-7BE5BDF5877B}"/>
              </a:ext>
            </a:extLst>
          </p:cNvPr>
          <p:cNvPicPr>
            <a:picLocks noChangeAspect="1"/>
          </p:cNvPicPr>
          <p:nvPr/>
        </p:nvPicPr>
        <p:blipFill>
          <a:blip r:embed="rId8"/>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F532B7E9-A75B-9B26-BDDA-08F114036205}"/>
              </a:ext>
            </a:extLst>
          </p:cNvPr>
          <p:cNvPicPr>
            <a:picLocks noChangeAspect="1"/>
          </p:cNvPicPr>
          <p:nvPr/>
        </p:nvPicPr>
        <p:blipFill>
          <a:blip r:embed="rId9">
            <a:duotone>
              <a:schemeClr val="accent1">
                <a:shade val="45000"/>
                <a:satMod val="135000"/>
              </a:schemeClr>
              <a:prstClr val="white"/>
            </a:duotone>
          </a:blip>
          <a:stretch>
            <a:fillRect/>
          </a:stretch>
        </p:blipFill>
        <p:spPr>
          <a:xfrm>
            <a:off x="10093665" y="54698"/>
            <a:ext cx="335870" cy="479814"/>
          </a:xfrm>
          <a:prstGeom prst="rect">
            <a:avLst/>
          </a:prstGeom>
        </p:spPr>
      </p:pic>
      <p:sp>
        <p:nvSpPr>
          <p:cNvPr id="15" name="Dikdörtgen 14">
            <a:extLst>
              <a:ext uri="{FF2B5EF4-FFF2-40B4-BE49-F238E27FC236}">
                <a16:creationId xmlns:a16="http://schemas.microsoft.com/office/drawing/2014/main" id="{ED5E4F34-6425-FAD9-A00F-14337F3E5C24}"/>
              </a:ext>
            </a:extLst>
          </p:cNvPr>
          <p:cNvSpPr/>
          <p:nvPr/>
        </p:nvSpPr>
        <p:spPr>
          <a:xfrm>
            <a:off x="3284357" y="5487060"/>
            <a:ext cx="8396212" cy="443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a:solidFill>
                  <a:schemeClr val="accent3">
                    <a:lumMod val="50000"/>
                  </a:schemeClr>
                </a:solidFill>
              </a:rPr>
              <a:t>(*): </a:t>
            </a:r>
            <a:r>
              <a:rPr lang="tr-TR" sz="2000" b="1" err="1">
                <a:solidFill>
                  <a:schemeClr val="accent3">
                    <a:lumMod val="50000"/>
                  </a:schemeClr>
                </a:solidFill>
              </a:rPr>
              <a:t>x_s</a:t>
            </a:r>
            <a:r>
              <a:rPr lang="tr-TR" sz="2000" b="1">
                <a:solidFill>
                  <a:schemeClr val="accent3">
                    <a:lumMod val="50000"/>
                  </a:schemeClr>
                </a:solidFill>
              </a:rPr>
              <a:t> = t olduğunu varsayarsak, </a:t>
            </a:r>
            <a:r>
              <a:rPr lang="tr-TR" sz="2000" b="1" err="1">
                <a:solidFill>
                  <a:schemeClr val="accent3">
                    <a:lumMod val="50000"/>
                  </a:schemeClr>
                </a:solidFill>
              </a:rPr>
              <a:t>x_rsu</a:t>
            </a:r>
            <a:r>
              <a:rPr lang="tr-TR" sz="2000" b="1">
                <a:solidFill>
                  <a:schemeClr val="accent3">
                    <a:lumMod val="50000"/>
                  </a:schemeClr>
                </a:solidFill>
              </a:rPr>
              <a:t>, boşluklara t-1 kadar «0» ekler. </a:t>
            </a:r>
            <a:endParaRPr lang="tr-TR" sz="2000">
              <a:solidFill>
                <a:schemeClr val="accent3">
                  <a:lumMod val="50000"/>
                </a:schemeClr>
              </a:solidFill>
            </a:endParaRPr>
          </a:p>
        </p:txBody>
      </p:sp>
      <p:sp>
        <p:nvSpPr>
          <p:cNvPr id="2" name="Alt Bilgi Yer Tutucusu 4">
            <a:extLst>
              <a:ext uri="{FF2B5EF4-FFF2-40B4-BE49-F238E27FC236}">
                <a16:creationId xmlns:a16="http://schemas.microsoft.com/office/drawing/2014/main" id="{4ACACA18-F945-B513-9ABA-E2BDC87EDEA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48352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36</a:t>
            </a:r>
          </a:p>
        </p:txBody>
      </p:sp>
      <p:sp>
        <p:nvSpPr>
          <p:cNvPr id="21" name="Metin kutusu 20">
            <a:extLst>
              <a:ext uri="{FF2B5EF4-FFF2-40B4-BE49-F238E27FC236}">
                <a16:creationId xmlns:a16="http://schemas.microsoft.com/office/drawing/2014/main" id="{00DDFD52-EAD6-6980-0558-05C03D762F40}"/>
              </a:ext>
            </a:extLst>
          </p:cNvPr>
          <p:cNvSpPr txBox="1"/>
          <p:nvPr/>
        </p:nvSpPr>
        <p:spPr>
          <a:xfrm>
            <a:off x="616770" y="2702196"/>
            <a:ext cx="4248298" cy="1015663"/>
          </a:xfrm>
          <a:prstGeom prst="rect">
            <a:avLst/>
          </a:prstGeom>
          <a:solidFill>
            <a:schemeClr val="bg1">
              <a:lumMod val="95000"/>
            </a:schemeClr>
          </a:solidFill>
        </p:spPr>
        <p:txBody>
          <a:bodyPr wrap="square">
            <a:spAutoFit/>
          </a:bodyPr>
          <a:lstStyle/>
          <a:p>
            <a:r>
              <a:rPr lang="tr-TR" sz="2000" b="1" err="1"/>
              <a:t>Upsample</a:t>
            </a:r>
            <a:r>
              <a:rPr lang="tr-TR" sz="2000" b="1"/>
              <a:t> faktörünün </a:t>
            </a:r>
            <a:r>
              <a:rPr lang="tr-TR" sz="2000"/>
              <a:t>2 olarak seçilmesi, sinyalin örnekleme frekansını iki katına çıktı.</a:t>
            </a:r>
          </a:p>
        </p:txBody>
      </p:sp>
      <p:sp>
        <p:nvSpPr>
          <p:cNvPr id="22" name="Başlık 1">
            <a:extLst>
              <a:ext uri="{FF2B5EF4-FFF2-40B4-BE49-F238E27FC236}">
                <a16:creationId xmlns:a16="http://schemas.microsoft.com/office/drawing/2014/main" id="{70D40E09-E9A6-DE6E-D030-1FC913C6BDF5}"/>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(3/1):</a:t>
            </a:r>
          </a:p>
        </p:txBody>
      </p:sp>
      <p:pic>
        <p:nvPicPr>
          <p:cNvPr id="3" name="Resim 2">
            <a:extLst>
              <a:ext uri="{FF2B5EF4-FFF2-40B4-BE49-F238E27FC236}">
                <a16:creationId xmlns:a16="http://schemas.microsoft.com/office/drawing/2014/main" id="{4891B34A-DA4A-64CF-09FE-F540E0FCF924}"/>
              </a:ext>
            </a:extLst>
          </p:cNvPr>
          <p:cNvPicPr>
            <a:picLocks noChangeAspect="1"/>
          </p:cNvPicPr>
          <p:nvPr/>
        </p:nvPicPr>
        <p:blipFill>
          <a:blip r:embed="rId7"/>
          <a:stretch>
            <a:fillRect/>
          </a:stretch>
        </p:blipFill>
        <p:spPr>
          <a:xfrm>
            <a:off x="616770" y="1789307"/>
            <a:ext cx="4248298" cy="564934"/>
          </a:xfrm>
          <a:prstGeom prst="rect">
            <a:avLst/>
          </a:prstGeom>
        </p:spPr>
      </p:pic>
      <p:pic>
        <p:nvPicPr>
          <p:cNvPr id="5" name="Resim 4">
            <a:extLst>
              <a:ext uri="{FF2B5EF4-FFF2-40B4-BE49-F238E27FC236}">
                <a16:creationId xmlns:a16="http://schemas.microsoft.com/office/drawing/2014/main" id="{A2128001-92F1-3BFA-CCDD-5C68A7D589C2}"/>
              </a:ext>
            </a:extLst>
          </p:cNvPr>
          <p:cNvPicPr>
            <a:picLocks noChangeAspect="1"/>
          </p:cNvPicPr>
          <p:nvPr/>
        </p:nvPicPr>
        <p:blipFill>
          <a:blip r:embed="rId8"/>
          <a:stretch>
            <a:fillRect/>
          </a:stretch>
        </p:blipFill>
        <p:spPr>
          <a:xfrm>
            <a:off x="5150498" y="948106"/>
            <a:ext cx="6783654" cy="2836940"/>
          </a:xfrm>
          <a:prstGeom prst="rect">
            <a:avLst/>
          </a:prstGeom>
        </p:spPr>
      </p:pic>
      <p:pic>
        <p:nvPicPr>
          <p:cNvPr id="8" name="Resim 7">
            <a:extLst>
              <a:ext uri="{FF2B5EF4-FFF2-40B4-BE49-F238E27FC236}">
                <a16:creationId xmlns:a16="http://schemas.microsoft.com/office/drawing/2014/main" id="{72757743-8159-CD1D-82DA-67CF22788FF8}"/>
              </a:ext>
            </a:extLst>
          </p:cNvPr>
          <p:cNvPicPr>
            <a:picLocks noChangeAspect="1"/>
          </p:cNvPicPr>
          <p:nvPr/>
        </p:nvPicPr>
        <p:blipFill rotWithShape="1">
          <a:blip r:embed="rId9"/>
          <a:srcRect b="20338"/>
          <a:stretch/>
        </p:blipFill>
        <p:spPr>
          <a:xfrm>
            <a:off x="5150499" y="3925917"/>
            <a:ext cx="6783654" cy="1323439"/>
          </a:xfrm>
          <a:prstGeom prst="rect">
            <a:avLst/>
          </a:prstGeom>
          <a:ln w="38100">
            <a:solidFill>
              <a:schemeClr val="accent5">
                <a:lumMod val="75000"/>
              </a:schemeClr>
            </a:solidFill>
          </a:ln>
        </p:spPr>
      </p:pic>
      <p:sp>
        <p:nvSpPr>
          <p:cNvPr id="9" name="Metin kutusu 8">
            <a:extLst>
              <a:ext uri="{FF2B5EF4-FFF2-40B4-BE49-F238E27FC236}">
                <a16:creationId xmlns:a16="http://schemas.microsoft.com/office/drawing/2014/main" id="{81807AD2-88CB-DB65-C498-85FCD0306419}"/>
              </a:ext>
            </a:extLst>
          </p:cNvPr>
          <p:cNvSpPr txBox="1"/>
          <p:nvPr/>
        </p:nvSpPr>
        <p:spPr>
          <a:xfrm>
            <a:off x="616770" y="4094850"/>
            <a:ext cx="4248298" cy="1323439"/>
          </a:xfrm>
          <a:prstGeom prst="rect">
            <a:avLst/>
          </a:prstGeom>
          <a:solidFill>
            <a:schemeClr val="bg1">
              <a:lumMod val="95000"/>
            </a:schemeClr>
          </a:solidFill>
        </p:spPr>
        <p:txBody>
          <a:bodyPr wrap="square">
            <a:spAutoFit/>
          </a:bodyPr>
          <a:lstStyle/>
          <a:p>
            <a:r>
              <a:rPr lang="tr-TR" sz="2000" err="1"/>
              <a:t>Upsample</a:t>
            </a:r>
            <a:r>
              <a:rPr lang="tr-TR" sz="2000"/>
              <a:t> edilen sinyal olan </a:t>
            </a:r>
            <a:r>
              <a:rPr lang="tr-TR" sz="2000" b="1"/>
              <a:t>'</a:t>
            </a:r>
            <a:r>
              <a:rPr lang="tr-TR" sz="2000" b="1" err="1"/>
              <a:t>x_rsu</a:t>
            </a:r>
            <a:r>
              <a:rPr lang="tr-TR" sz="2000" b="1"/>
              <a:t>', </a:t>
            </a:r>
            <a:r>
              <a:rPr lang="tr-TR" sz="2000"/>
              <a:t>orijinal sinyal olan </a:t>
            </a:r>
            <a:r>
              <a:rPr lang="tr-TR" sz="2000" b="1"/>
              <a:t>'</a:t>
            </a:r>
            <a:r>
              <a:rPr lang="tr-TR" sz="2000" b="1" err="1"/>
              <a:t>x_s'</a:t>
            </a:r>
            <a:r>
              <a:rPr lang="tr-TR" sz="2000" err="1"/>
              <a:t>yi</a:t>
            </a:r>
            <a:r>
              <a:rPr lang="tr-TR" sz="2000"/>
              <a:t> iki katına çıkardı ve boşlukları '0' olarak doldurdu.</a:t>
            </a:r>
          </a:p>
        </p:txBody>
      </p:sp>
      <p:pic>
        <p:nvPicPr>
          <p:cNvPr id="11" name="Resim 10">
            <a:extLst>
              <a:ext uri="{FF2B5EF4-FFF2-40B4-BE49-F238E27FC236}">
                <a16:creationId xmlns:a16="http://schemas.microsoft.com/office/drawing/2014/main" id="{FBBD45B5-D2DD-2731-A8C8-EBFFD2CF0D59}"/>
              </a:ext>
            </a:extLst>
          </p:cNvPr>
          <p:cNvPicPr>
            <a:picLocks noChangeAspect="1"/>
          </p:cNvPicPr>
          <p:nvPr/>
        </p:nvPicPr>
        <p:blipFill>
          <a:blip r:embed="rId10"/>
          <a:stretch>
            <a:fillRect/>
          </a:stretch>
        </p:blipFill>
        <p:spPr>
          <a:xfrm>
            <a:off x="6840952" y="4922570"/>
            <a:ext cx="3402746" cy="564934"/>
          </a:xfrm>
          <a:prstGeom prst="rect">
            <a:avLst/>
          </a:prstGeom>
          <a:ln w="38100">
            <a:solidFill>
              <a:schemeClr val="accent5">
                <a:lumMod val="75000"/>
              </a:schemeClr>
            </a:solidFill>
          </a:ln>
        </p:spPr>
      </p:pic>
      <p:sp>
        <p:nvSpPr>
          <p:cNvPr id="4" name="Dikdörtgen 3">
            <a:extLst>
              <a:ext uri="{FF2B5EF4-FFF2-40B4-BE49-F238E27FC236}">
                <a16:creationId xmlns:a16="http://schemas.microsoft.com/office/drawing/2014/main" id="{E17864B9-30C9-CFF8-D5B8-60A663BFF939}"/>
              </a:ext>
            </a:extLst>
          </p:cNvPr>
          <p:cNvSpPr/>
          <p:nvPr/>
        </p:nvSpPr>
        <p:spPr>
          <a:xfrm>
            <a:off x="6275506" y="5604050"/>
            <a:ext cx="4923969" cy="422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err="1">
                <a:solidFill>
                  <a:schemeClr val="accent3">
                    <a:lumMod val="50000"/>
                  </a:schemeClr>
                </a:solidFill>
              </a:rPr>
              <a:t>x_rsu</a:t>
            </a:r>
            <a:r>
              <a:rPr lang="tr-TR" sz="1600" b="1">
                <a:solidFill>
                  <a:schemeClr val="accent3">
                    <a:lumMod val="50000"/>
                  </a:schemeClr>
                </a:solidFill>
              </a:rPr>
              <a:t> = </a:t>
            </a:r>
            <a:r>
              <a:rPr lang="tr-TR" sz="1600" b="1" err="1">
                <a:solidFill>
                  <a:schemeClr val="accent3">
                    <a:lumMod val="50000"/>
                  </a:schemeClr>
                </a:solidFill>
              </a:rPr>
              <a:t>upsampleFactor</a:t>
            </a:r>
            <a:r>
              <a:rPr lang="tr-TR" sz="1600" b="1">
                <a:solidFill>
                  <a:schemeClr val="accent3">
                    <a:lumMod val="50000"/>
                  </a:schemeClr>
                </a:solidFill>
              </a:rPr>
              <a:t> * </a:t>
            </a:r>
            <a:r>
              <a:rPr lang="tr-TR" sz="1600" b="1" err="1">
                <a:solidFill>
                  <a:schemeClr val="accent3">
                    <a:lumMod val="50000"/>
                  </a:schemeClr>
                </a:solidFill>
              </a:rPr>
              <a:t>x_s</a:t>
            </a:r>
            <a:r>
              <a:rPr lang="tr-TR" sz="1600" b="1">
                <a:solidFill>
                  <a:schemeClr val="accent3">
                    <a:lumMod val="50000"/>
                  </a:schemeClr>
                </a:solidFill>
              </a:rPr>
              <a:t> = 2 * 19521 = 39042</a:t>
            </a:r>
            <a:endParaRPr lang="tr-TR" sz="1600">
              <a:solidFill>
                <a:schemeClr val="accent3">
                  <a:lumMod val="50000"/>
                </a:schemeClr>
              </a:solidFill>
            </a:endParaRPr>
          </a:p>
        </p:txBody>
      </p:sp>
      <p:sp>
        <p:nvSpPr>
          <p:cNvPr id="7" name="Dikdörtgen 6">
            <a:extLst>
              <a:ext uri="{FF2B5EF4-FFF2-40B4-BE49-F238E27FC236}">
                <a16:creationId xmlns:a16="http://schemas.microsoft.com/office/drawing/2014/main" id="{F78D848F-0140-9D8D-446C-3C0D697AE14D}"/>
              </a:ext>
            </a:extLst>
          </p:cNvPr>
          <p:cNvSpPr/>
          <p:nvPr/>
        </p:nvSpPr>
        <p:spPr>
          <a:xfrm>
            <a:off x="5971592" y="4394719"/>
            <a:ext cx="615821" cy="36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E1DD8529-07AC-B4D4-1EEF-353463013530}"/>
              </a:ext>
            </a:extLst>
          </p:cNvPr>
          <p:cNvSpPr/>
          <p:nvPr/>
        </p:nvSpPr>
        <p:spPr>
          <a:xfrm>
            <a:off x="6275506" y="3927071"/>
            <a:ext cx="4923969" cy="422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rgbClr val="FF0000"/>
                </a:solidFill>
                <a:highlight>
                  <a:srgbClr val="FFFF00"/>
                </a:highlight>
              </a:rPr>
              <a:t>t-1</a:t>
            </a:r>
            <a:r>
              <a:rPr lang="tr-TR" sz="1600">
                <a:solidFill>
                  <a:srgbClr val="FF0000"/>
                </a:solidFill>
                <a:highlight>
                  <a:srgbClr val="FFFF00"/>
                </a:highlight>
              </a:rPr>
              <a:t> kadar 0 eklendi…</a:t>
            </a:r>
          </a:p>
        </p:txBody>
      </p:sp>
      <p:sp>
        <p:nvSpPr>
          <p:cNvPr id="2" name="Alt Bilgi Yer Tutucusu 4">
            <a:extLst>
              <a:ext uri="{FF2B5EF4-FFF2-40B4-BE49-F238E27FC236}">
                <a16:creationId xmlns:a16="http://schemas.microsoft.com/office/drawing/2014/main" id="{F2BF5E63-94AD-C0C6-C7BC-B646967FC2B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76913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37</a:t>
            </a:r>
          </a:p>
        </p:txBody>
      </p:sp>
      <p:sp>
        <p:nvSpPr>
          <p:cNvPr id="10" name="Başlık 1">
            <a:extLst>
              <a:ext uri="{FF2B5EF4-FFF2-40B4-BE49-F238E27FC236}">
                <a16:creationId xmlns:a16="http://schemas.microsoft.com/office/drawing/2014/main" id="{037858AF-308F-C63F-96A7-8F695D3C028F}"/>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(3/2):</a:t>
            </a:r>
          </a:p>
        </p:txBody>
      </p:sp>
      <p:sp>
        <p:nvSpPr>
          <p:cNvPr id="2" name="Metin kutusu 1">
            <a:extLst>
              <a:ext uri="{FF2B5EF4-FFF2-40B4-BE49-F238E27FC236}">
                <a16:creationId xmlns:a16="http://schemas.microsoft.com/office/drawing/2014/main" id="{6B1E50AE-0361-8AF1-9949-03CCB4E231A9}"/>
              </a:ext>
            </a:extLst>
          </p:cNvPr>
          <p:cNvSpPr txBox="1"/>
          <p:nvPr/>
        </p:nvSpPr>
        <p:spPr>
          <a:xfrm>
            <a:off x="616770" y="2733191"/>
            <a:ext cx="4248298" cy="1015663"/>
          </a:xfrm>
          <a:prstGeom prst="rect">
            <a:avLst/>
          </a:prstGeom>
          <a:solidFill>
            <a:schemeClr val="bg1">
              <a:lumMod val="95000"/>
            </a:schemeClr>
          </a:solidFill>
        </p:spPr>
        <p:txBody>
          <a:bodyPr wrap="square">
            <a:spAutoFit/>
          </a:bodyPr>
          <a:lstStyle/>
          <a:p>
            <a:r>
              <a:rPr lang="tr-TR" sz="2000" b="1" err="1"/>
              <a:t>Upsample</a:t>
            </a:r>
            <a:r>
              <a:rPr lang="tr-TR" sz="2000" b="1"/>
              <a:t> faktörünün 4</a:t>
            </a:r>
            <a:r>
              <a:rPr lang="tr-TR" sz="2000"/>
              <a:t> olarak seçilmesi, sinyalin örnekleme frekansını dört katına çıktı.</a:t>
            </a:r>
          </a:p>
        </p:txBody>
      </p:sp>
      <p:sp>
        <p:nvSpPr>
          <p:cNvPr id="4" name="Metin kutusu 3">
            <a:extLst>
              <a:ext uri="{FF2B5EF4-FFF2-40B4-BE49-F238E27FC236}">
                <a16:creationId xmlns:a16="http://schemas.microsoft.com/office/drawing/2014/main" id="{1EA9DD0B-0C07-C662-3286-7FBB5FE439EB}"/>
              </a:ext>
            </a:extLst>
          </p:cNvPr>
          <p:cNvSpPr txBox="1"/>
          <p:nvPr/>
        </p:nvSpPr>
        <p:spPr>
          <a:xfrm>
            <a:off x="616770" y="4094850"/>
            <a:ext cx="4248298" cy="1323439"/>
          </a:xfrm>
          <a:prstGeom prst="rect">
            <a:avLst/>
          </a:prstGeom>
          <a:solidFill>
            <a:schemeClr val="bg1">
              <a:lumMod val="95000"/>
            </a:schemeClr>
          </a:solidFill>
        </p:spPr>
        <p:txBody>
          <a:bodyPr wrap="square">
            <a:spAutoFit/>
          </a:bodyPr>
          <a:lstStyle/>
          <a:p>
            <a:r>
              <a:rPr lang="tr-TR" sz="2000" err="1"/>
              <a:t>Upsample</a:t>
            </a:r>
            <a:r>
              <a:rPr lang="tr-TR" sz="2000"/>
              <a:t> edilen sinyal olan </a:t>
            </a:r>
            <a:r>
              <a:rPr lang="tr-TR" sz="2000" b="1"/>
              <a:t>'</a:t>
            </a:r>
            <a:r>
              <a:rPr lang="tr-TR" sz="2000" b="1" err="1"/>
              <a:t>x_rsu</a:t>
            </a:r>
            <a:r>
              <a:rPr lang="tr-TR" sz="2000" b="1"/>
              <a:t>', </a:t>
            </a:r>
            <a:r>
              <a:rPr lang="tr-TR" sz="2000"/>
              <a:t>orijinal sinyal olan </a:t>
            </a:r>
            <a:r>
              <a:rPr lang="tr-TR" sz="2000" b="1"/>
              <a:t>'</a:t>
            </a:r>
            <a:r>
              <a:rPr lang="tr-TR" sz="2000" b="1" err="1"/>
              <a:t>x_s’</a:t>
            </a:r>
            <a:r>
              <a:rPr lang="tr-TR" sz="2000" err="1"/>
              <a:t>yi</a:t>
            </a:r>
            <a:r>
              <a:rPr lang="tr-TR" sz="2000"/>
              <a:t> dört katına çıkardı ve boşlukları '0' olarak doldurdu.</a:t>
            </a:r>
          </a:p>
        </p:txBody>
      </p:sp>
      <p:pic>
        <p:nvPicPr>
          <p:cNvPr id="9" name="Resim 8">
            <a:extLst>
              <a:ext uri="{FF2B5EF4-FFF2-40B4-BE49-F238E27FC236}">
                <a16:creationId xmlns:a16="http://schemas.microsoft.com/office/drawing/2014/main" id="{D785111E-F763-CED1-91AC-637EF7C9DDF7}"/>
              </a:ext>
            </a:extLst>
          </p:cNvPr>
          <p:cNvPicPr>
            <a:picLocks noChangeAspect="1"/>
          </p:cNvPicPr>
          <p:nvPr/>
        </p:nvPicPr>
        <p:blipFill>
          <a:blip r:embed="rId7"/>
          <a:stretch>
            <a:fillRect/>
          </a:stretch>
        </p:blipFill>
        <p:spPr>
          <a:xfrm>
            <a:off x="616770" y="1756747"/>
            <a:ext cx="4248298" cy="630449"/>
          </a:xfrm>
          <a:prstGeom prst="rect">
            <a:avLst/>
          </a:prstGeom>
        </p:spPr>
      </p:pic>
      <p:pic>
        <p:nvPicPr>
          <p:cNvPr id="15" name="Resim 14">
            <a:extLst>
              <a:ext uri="{FF2B5EF4-FFF2-40B4-BE49-F238E27FC236}">
                <a16:creationId xmlns:a16="http://schemas.microsoft.com/office/drawing/2014/main" id="{4B70B0B2-03ED-3B39-86A1-196CCF8AB27B}"/>
              </a:ext>
            </a:extLst>
          </p:cNvPr>
          <p:cNvPicPr>
            <a:picLocks noChangeAspect="1"/>
          </p:cNvPicPr>
          <p:nvPr/>
        </p:nvPicPr>
        <p:blipFill>
          <a:blip r:embed="rId8"/>
          <a:stretch>
            <a:fillRect/>
          </a:stretch>
        </p:blipFill>
        <p:spPr>
          <a:xfrm>
            <a:off x="5036499" y="949903"/>
            <a:ext cx="6860032" cy="2919591"/>
          </a:xfrm>
          <a:prstGeom prst="rect">
            <a:avLst/>
          </a:prstGeom>
        </p:spPr>
      </p:pic>
      <p:pic>
        <p:nvPicPr>
          <p:cNvPr id="22" name="Resim 21" descr="çizgi, ekran görüntüsü, metin, öykü gelişim çizgisi; kumpas; grafiğini çıkarma içeren bir resim&#10;&#10;Açıklama otomatik olarak oluşturuldu">
            <a:extLst>
              <a:ext uri="{FF2B5EF4-FFF2-40B4-BE49-F238E27FC236}">
                <a16:creationId xmlns:a16="http://schemas.microsoft.com/office/drawing/2014/main" id="{4DA323E2-6F07-8357-C72A-D8664EFF7C16}"/>
              </a:ext>
            </a:extLst>
          </p:cNvPr>
          <p:cNvPicPr>
            <a:picLocks noChangeAspect="1"/>
          </p:cNvPicPr>
          <p:nvPr/>
        </p:nvPicPr>
        <p:blipFill rotWithShape="1">
          <a:blip r:embed="rId9"/>
          <a:srcRect b="27528"/>
          <a:stretch/>
        </p:blipFill>
        <p:spPr>
          <a:xfrm>
            <a:off x="5036499" y="3985823"/>
            <a:ext cx="6860033" cy="996724"/>
          </a:xfrm>
          <a:prstGeom prst="rect">
            <a:avLst/>
          </a:prstGeom>
          <a:ln w="38100">
            <a:solidFill>
              <a:schemeClr val="accent5">
                <a:lumMod val="75000"/>
              </a:schemeClr>
            </a:solidFill>
          </a:ln>
        </p:spPr>
      </p:pic>
      <p:pic>
        <p:nvPicPr>
          <p:cNvPr id="23" name="Resim 22">
            <a:extLst>
              <a:ext uri="{FF2B5EF4-FFF2-40B4-BE49-F238E27FC236}">
                <a16:creationId xmlns:a16="http://schemas.microsoft.com/office/drawing/2014/main" id="{420F01A7-F29F-C599-7EDC-4A71143B8D91}"/>
              </a:ext>
            </a:extLst>
          </p:cNvPr>
          <p:cNvPicPr>
            <a:picLocks noChangeAspect="1"/>
          </p:cNvPicPr>
          <p:nvPr/>
        </p:nvPicPr>
        <p:blipFill>
          <a:blip r:embed="rId10"/>
          <a:stretch>
            <a:fillRect/>
          </a:stretch>
        </p:blipFill>
        <p:spPr>
          <a:xfrm>
            <a:off x="6638937" y="4841412"/>
            <a:ext cx="3655155" cy="597610"/>
          </a:xfrm>
          <a:prstGeom prst="rect">
            <a:avLst/>
          </a:prstGeom>
          <a:ln w="38100">
            <a:solidFill>
              <a:schemeClr val="accent5">
                <a:lumMod val="75000"/>
              </a:schemeClr>
            </a:solidFill>
          </a:ln>
        </p:spPr>
      </p:pic>
      <p:sp>
        <p:nvSpPr>
          <p:cNvPr id="24" name="Dikdörtgen 23">
            <a:extLst>
              <a:ext uri="{FF2B5EF4-FFF2-40B4-BE49-F238E27FC236}">
                <a16:creationId xmlns:a16="http://schemas.microsoft.com/office/drawing/2014/main" id="{DDF2E22F-061B-9B1E-E166-DBFEAF17B10B}"/>
              </a:ext>
            </a:extLst>
          </p:cNvPr>
          <p:cNvSpPr/>
          <p:nvPr/>
        </p:nvSpPr>
        <p:spPr>
          <a:xfrm>
            <a:off x="6019723" y="5485707"/>
            <a:ext cx="4893582" cy="422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err="1">
                <a:solidFill>
                  <a:schemeClr val="accent3">
                    <a:lumMod val="50000"/>
                  </a:schemeClr>
                </a:solidFill>
              </a:rPr>
              <a:t>x_rsu</a:t>
            </a:r>
            <a:r>
              <a:rPr lang="tr-TR" sz="1600" b="1">
                <a:solidFill>
                  <a:schemeClr val="accent3">
                    <a:lumMod val="50000"/>
                  </a:schemeClr>
                </a:solidFill>
              </a:rPr>
              <a:t> = </a:t>
            </a:r>
            <a:r>
              <a:rPr lang="tr-TR" sz="1600" b="1" err="1">
                <a:solidFill>
                  <a:schemeClr val="accent3">
                    <a:lumMod val="50000"/>
                  </a:schemeClr>
                </a:solidFill>
              </a:rPr>
              <a:t>upsampleFactor</a:t>
            </a:r>
            <a:r>
              <a:rPr lang="tr-TR" sz="1600" b="1">
                <a:solidFill>
                  <a:schemeClr val="accent3">
                    <a:lumMod val="50000"/>
                  </a:schemeClr>
                </a:solidFill>
              </a:rPr>
              <a:t> * </a:t>
            </a:r>
            <a:r>
              <a:rPr lang="tr-TR" sz="1600" b="1" err="1">
                <a:solidFill>
                  <a:schemeClr val="accent3">
                    <a:lumMod val="50000"/>
                  </a:schemeClr>
                </a:solidFill>
              </a:rPr>
              <a:t>x_s</a:t>
            </a:r>
            <a:r>
              <a:rPr lang="tr-TR" sz="1600" b="1">
                <a:solidFill>
                  <a:schemeClr val="accent3">
                    <a:lumMod val="50000"/>
                  </a:schemeClr>
                </a:solidFill>
              </a:rPr>
              <a:t> = 4 * 19521 = 78084</a:t>
            </a:r>
            <a:endParaRPr lang="tr-TR" sz="1600">
              <a:solidFill>
                <a:schemeClr val="accent3">
                  <a:lumMod val="50000"/>
                </a:schemeClr>
              </a:solidFill>
            </a:endParaRPr>
          </a:p>
        </p:txBody>
      </p:sp>
      <p:sp>
        <p:nvSpPr>
          <p:cNvPr id="27" name="Dikdörtgen 26">
            <a:extLst>
              <a:ext uri="{FF2B5EF4-FFF2-40B4-BE49-F238E27FC236}">
                <a16:creationId xmlns:a16="http://schemas.microsoft.com/office/drawing/2014/main" id="{DC790C9F-3E47-BB5E-6D47-2D4B289BF6F3}"/>
              </a:ext>
            </a:extLst>
          </p:cNvPr>
          <p:cNvSpPr/>
          <p:nvPr/>
        </p:nvSpPr>
        <p:spPr>
          <a:xfrm>
            <a:off x="5887615" y="4372654"/>
            <a:ext cx="1231641" cy="36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8" name="Dikdörtgen 27">
            <a:extLst>
              <a:ext uri="{FF2B5EF4-FFF2-40B4-BE49-F238E27FC236}">
                <a16:creationId xmlns:a16="http://schemas.microsoft.com/office/drawing/2014/main" id="{AF57ACD5-A43F-35B6-3499-E140E24AFA7F}"/>
              </a:ext>
            </a:extLst>
          </p:cNvPr>
          <p:cNvSpPr/>
          <p:nvPr/>
        </p:nvSpPr>
        <p:spPr>
          <a:xfrm>
            <a:off x="6344469" y="4008998"/>
            <a:ext cx="2122045" cy="329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rgbClr val="FF0000"/>
                </a:solidFill>
                <a:highlight>
                  <a:srgbClr val="FFFF00"/>
                </a:highlight>
              </a:rPr>
              <a:t>t-1</a:t>
            </a:r>
            <a:r>
              <a:rPr lang="tr-TR" sz="1600">
                <a:solidFill>
                  <a:srgbClr val="FF0000"/>
                </a:solidFill>
                <a:highlight>
                  <a:srgbClr val="FFFF00"/>
                </a:highlight>
              </a:rPr>
              <a:t> kadar 0 eklendi…</a:t>
            </a:r>
          </a:p>
        </p:txBody>
      </p:sp>
      <p:sp>
        <p:nvSpPr>
          <p:cNvPr id="3" name="Alt Bilgi Yer Tutucusu 4">
            <a:extLst>
              <a:ext uri="{FF2B5EF4-FFF2-40B4-BE49-F238E27FC236}">
                <a16:creationId xmlns:a16="http://schemas.microsoft.com/office/drawing/2014/main" id="{53C519AB-3AA2-F41D-B07D-1815CD8CE661}"/>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5466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38</a:t>
            </a:r>
          </a:p>
        </p:txBody>
      </p:sp>
      <p:sp>
        <p:nvSpPr>
          <p:cNvPr id="19" name="Başlık 1">
            <a:extLst>
              <a:ext uri="{FF2B5EF4-FFF2-40B4-BE49-F238E27FC236}">
                <a16:creationId xmlns:a16="http://schemas.microsoft.com/office/drawing/2014/main" id="{99BC845A-0142-C7AB-EF1F-3324C2958F9B}"/>
              </a:ext>
            </a:extLst>
          </p:cNvPr>
          <p:cNvSpPr txBox="1">
            <a:spLocks/>
          </p:cNvSpPr>
          <p:nvPr/>
        </p:nvSpPr>
        <p:spPr>
          <a:xfrm>
            <a:off x="479240" y="1078461"/>
            <a:ext cx="389538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rPr>
              <a:t>Karşılaştırma (3/3):</a:t>
            </a:r>
          </a:p>
        </p:txBody>
      </p:sp>
      <p:pic>
        <p:nvPicPr>
          <p:cNvPr id="3" name="Resim 2">
            <a:extLst>
              <a:ext uri="{FF2B5EF4-FFF2-40B4-BE49-F238E27FC236}">
                <a16:creationId xmlns:a16="http://schemas.microsoft.com/office/drawing/2014/main" id="{4513EE34-5F16-0A5D-93CA-6F30F84D9005}"/>
              </a:ext>
            </a:extLst>
          </p:cNvPr>
          <p:cNvPicPr>
            <a:picLocks noChangeAspect="1"/>
          </p:cNvPicPr>
          <p:nvPr/>
        </p:nvPicPr>
        <p:blipFill>
          <a:blip r:embed="rId7"/>
          <a:stretch>
            <a:fillRect/>
          </a:stretch>
        </p:blipFill>
        <p:spPr>
          <a:xfrm>
            <a:off x="5029198" y="4080160"/>
            <a:ext cx="6876663" cy="1089754"/>
          </a:xfrm>
          <a:prstGeom prst="rect">
            <a:avLst/>
          </a:prstGeom>
          <a:ln w="38100">
            <a:solidFill>
              <a:schemeClr val="accent5">
                <a:lumMod val="75000"/>
              </a:schemeClr>
            </a:solidFill>
          </a:ln>
        </p:spPr>
      </p:pic>
      <p:pic>
        <p:nvPicPr>
          <p:cNvPr id="5" name="Resim 4">
            <a:extLst>
              <a:ext uri="{FF2B5EF4-FFF2-40B4-BE49-F238E27FC236}">
                <a16:creationId xmlns:a16="http://schemas.microsoft.com/office/drawing/2014/main" id="{4D4E1E0F-CFBB-DE2B-4AD3-31D3474A9CE4}"/>
              </a:ext>
            </a:extLst>
          </p:cNvPr>
          <p:cNvPicPr>
            <a:picLocks noChangeAspect="1"/>
          </p:cNvPicPr>
          <p:nvPr/>
        </p:nvPicPr>
        <p:blipFill>
          <a:blip r:embed="rId8"/>
          <a:stretch>
            <a:fillRect/>
          </a:stretch>
        </p:blipFill>
        <p:spPr>
          <a:xfrm>
            <a:off x="5029199" y="987561"/>
            <a:ext cx="6876661" cy="2971133"/>
          </a:xfrm>
          <a:prstGeom prst="rect">
            <a:avLst/>
          </a:prstGeom>
        </p:spPr>
      </p:pic>
      <p:pic>
        <p:nvPicPr>
          <p:cNvPr id="7" name="Resim 6">
            <a:extLst>
              <a:ext uri="{FF2B5EF4-FFF2-40B4-BE49-F238E27FC236}">
                <a16:creationId xmlns:a16="http://schemas.microsoft.com/office/drawing/2014/main" id="{1F0626B2-BCC5-A908-8BD8-95F9FD77345F}"/>
              </a:ext>
            </a:extLst>
          </p:cNvPr>
          <p:cNvPicPr>
            <a:picLocks noChangeAspect="1"/>
          </p:cNvPicPr>
          <p:nvPr/>
        </p:nvPicPr>
        <p:blipFill rotWithShape="1">
          <a:blip r:embed="rId9"/>
          <a:srcRect r="8307" b="420"/>
          <a:stretch/>
        </p:blipFill>
        <p:spPr>
          <a:xfrm>
            <a:off x="583868" y="1927409"/>
            <a:ext cx="3895388" cy="564934"/>
          </a:xfrm>
          <a:prstGeom prst="rect">
            <a:avLst/>
          </a:prstGeom>
        </p:spPr>
      </p:pic>
      <p:sp>
        <p:nvSpPr>
          <p:cNvPr id="10" name="Metin kutusu 9">
            <a:extLst>
              <a:ext uri="{FF2B5EF4-FFF2-40B4-BE49-F238E27FC236}">
                <a16:creationId xmlns:a16="http://schemas.microsoft.com/office/drawing/2014/main" id="{0633B8BE-7719-0C07-AC92-839F14F3F238}"/>
              </a:ext>
            </a:extLst>
          </p:cNvPr>
          <p:cNvSpPr txBox="1"/>
          <p:nvPr/>
        </p:nvSpPr>
        <p:spPr>
          <a:xfrm>
            <a:off x="616770" y="2733191"/>
            <a:ext cx="4248298" cy="1015663"/>
          </a:xfrm>
          <a:prstGeom prst="rect">
            <a:avLst/>
          </a:prstGeom>
          <a:solidFill>
            <a:schemeClr val="bg1">
              <a:lumMod val="95000"/>
            </a:schemeClr>
          </a:solidFill>
        </p:spPr>
        <p:txBody>
          <a:bodyPr wrap="square">
            <a:spAutoFit/>
          </a:bodyPr>
          <a:lstStyle/>
          <a:p>
            <a:r>
              <a:rPr lang="tr-TR" sz="2000" b="1" err="1"/>
              <a:t>Upsample</a:t>
            </a:r>
            <a:r>
              <a:rPr lang="tr-TR" sz="2000" b="1"/>
              <a:t> faktörünün 10</a:t>
            </a:r>
            <a:r>
              <a:rPr lang="tr-TR" sz="2000"/>
              <a:t> olarak seçilmesi, sinyalin örnekleme frekansını on katına çıktı.</a:t>
            </a:r>
          </a:p>
        </p:txBody>
      </p:sp>
      <p:sp>
        <p:nvSpPr>
          <p:cNvPr id="15" name="Metin kutusu 14">
            <a:extLst>
              <a:ext uri="{FF2B5EF4-FFF2-40B4-BE49-F238E27FC236}">
                <a16:creationId xmlns:a16="http://schemas.microsoft.com/office/drawing/2014/main" id="{79AD694B-7219-73CE-B985-78C46EBBD1F4}"/>
              </a:ext>
            </a:extLst>
          </p:cNvPr>
          <p:cNvSpPr txBox="1"/>
          <p:nvPr/>
        </p:nvSpPr>
        <p:spPr>
          <a:xfrm>
            <a:off x="616770" y="4094850"/>
            <a:ext cx="4248298" cy="1323439"/>
          </a:xfrm>
          <a:prstGeom prst="rect">
            <a:avLst/>
          </a:prstGeom>
          <a:solidFill>
            <a:schemeClr val="bg1">
              <a:lumMod val="95000"/>
            </a:schemeClr>
          </a:solidFill>
        </p:spPr>
        <p:txBody>
          <a:bodyPr wrap="square">
            <a:spAutoFit/>
          </a:bodyPr>
          <a:lstStyle/>
          <a:p>
            <a:r>
              <a:rPr lang="tr-TR" sz="2000" err="1"/>
              <a:t>Upsample</a:t>
            </a:r>
            <a:r>
              <a:rPr lang="tr-TR" sz="2000"/>
              <a:t> edilen sinyal olan </a:t>
            </a:r>
            <a:r>
              <a:rPr lang="tr-TR" sz="2000" b="1"/>
              <a:t>'</a:t>
            </a:r>
            <a:r>
              <a:rPr lang="tr-TR" sz="2000" b="1" err="1"/>
              <a:t>x_rsu</a:t>
            </a:r>
            <a:r>
              <a:rPr lang="tr-TR" sz="2000" b="1"/>
              <a:t>', </a:t>
            </a:r>
            <a:r>
              <a:rPr lang="tr-TR" sz="2000"/>
              <a:t>orijinal sinyal olan </a:t>
            </a:r>
            <a:r>
              <a:rPr lang="tr-TR" sz="2000" b="1"/>
              <a:t>'</a:t>
            </a:r>
            <a:r>
              <a:rPr lang="tr-TR" sz="2000" b="1" err="1"/>
              <a:t>x_s’</a:t>
            </a:r>
            <a:r>
              <a:rPr lang="tr-TR" sz="2000" err="1"/>
              <a:t>yi</a:t>
            </a:r>
            <a:r>
              <a:rPr lang="tr-TR" sz="2000"/>
              <a:t> on katına çıkardı ve boşlukları '0' olarak doldurdu.</a:t>
            </a:r>
          </a:p>
        </p:txBody>
      </p:sp>
      <p:pic>
        <p:nvPicPr>
          <p:cNvPr id="21" name="Resim 20">
            <a:extLst>
              <a:ext uri="{FF2B5EF4-FFF2-40B4-BE49-F238E27FC236}">
                <a16:creationId xmlns:a16="http://schemas.microsoft.com/office/drawing/2014/main" id="{98433CC4-1D98-6D20-37B7-452A3397BC54}"/>
              </a:ext>
            </a:extLst>
          </p:cNvPr>
          <p:cNvPicPr>
            <a:picLocks noChangeAspect="1"/>
          </p:cNvPicPr>
          <p:nvPr/>
        </p:nvPicPr>
        <p:blipFill>
          <a:blip r:embed="rId10"/>
          <a:stretch>
            <a:fillRect/>
          </a:stretch>
        </p:blipFill>
        <p:spPr>
          <a:xfrm>
            <a:off x="6729234" y="5007172"/>
            <a:ext cx="3476590" cy="568415"/>
          </a:xfrm>
          <a:prstGeom prst="rect">
            <a:avLst/>
          </a:prstGeom>
          <a:ln w="38100">
            <a:solidFill>
              <a:schemeClr val="accent5">
                <a:lumMod val="75000"/>
              </a:schemeClr>
            </a:solidFill>
          </a:ln>
        </p:spPr>
      </p:pic>
      <p:sp>
        <p:nvSpPr>
          <p:cNvPr id="22" name="Dikdörtgen 21">
            <a:extLst>
              <a:ext uri="{FF2B5EF4-FFF2-40B4-BE49-F238E27FC236}">
                <a16:creationId xmlns:a16="http://schemas.microsoft.com/office/drawing/2014/main" id="{B975B6E0-2E7A-2A8D-9680-50F5B6D82895}"/>
              </a:ext>
            </a:extLst>
          </p:cNvPr>
          <p:cNvSpPr/>
          <p:nvPr/>
        </p:nvSpPr>
        <p:spPr>
          <a:xfrm>
            <a:off x="5950758" y="5659244"/>
            <a:ext cx="5134009" cy="422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err="1">
                <a:solidFill>
                  <a:schemeClr val="accent3">
                    <a:lumMod val="50000"/>
                  </a:schemeClr>
                </a:solidFill>
              </a:rPr>
              <a:t>x_rsu</a:t>
            </a:r>
            <a:r>
              <a:rPr lang="tr-TR" sz="1600" b="1">
                <a:solidFill>
                  <a:schemeClr val="accent3">
                    <a:lumMod val="50000"/>
                  </a:schemeClr>
                </a:solidFill>
              </a:rPr>
              <a:t> = </a:t>
            </a:r>
            <a:r>
              <a:rPr lang="tr-TR" sz="1600" b="1" err="1">
                <a:solidFill>
                  <a:schemeClr val="accent3">
                    <a:lumMod val="50000"/>
                  </a:schemeClr>
                </a:solidFill>
              </a:rPr>
              <a:t>upsampleFactor</a:t>
            </a:r>
            <a:r>
              <a:rPr lang="tr-TR" sz="1600" b="1">
                <a:solidFill>
                  <a:schemeClr val="accent3">
                    <a:lumMod val="50000"/>
                  </a:schemeClr>
                </a:solidFill>
              </a:rPr>
              <a:t> * </a:t>
            </a:r>
            <a:r>
              <a:rPr lang="tr-TR" sz="1600" b="1" err="1">
                <a:solidFill>
                  <a:schemeClr val="accent3">
                    <a:lumMod val="50000"/>
                  </a:schemeClr>
                </a:solidFill>
              </a:rPr>
              <a:t>x_s</a:t>
            </a:r>
            <a:r>
              <a:rPr lang="tr-TR" sz="1600" b="1">
                <a:solidFill>
                  <a:schemeClr val="accent3">
                    <a:lumMod val="50000"/>
                  </a:schemeClr>
                </a:solidFill>
              </a:rPr>
              <a:t> = 10 * 19521 = 195210</a:t>
            </a:r>
            <a:endParaRPr lang="tr-TR" sz="1600">
              <a:solidFill>
                <a:schemeClr val="accent3">
                  <a:lumMod val="50000"/>
                </a:schemeClr>
              </a:solidFill>
            </a:endParaRPr>
          </a:p>
        </p:txBody>
      </p:sp>
      <p:sp>
        <p:nvSpPr>
          <p:cNvPr id="23" name="Dikdörtgen 22">
            <a:extLst>
              <a:ext uri="{FF2B5EF4-FFF2-40B4-BE49-F238E27FC236}">
                <a16:creationId xmlns:a16="http://schemas.microsoft.com/office/drawing/2014/main" id="{F0255813-B6CF-915D-451B-9D210C6E0279}"/>
              </a:ext>
            </a:extLst>
          </p:cNvPr>
          <p:cNvSpPr/>
          <p:nvPr/>
        </p:nvSpPr>
        <p:spPr>
          <a:xfrm>
            <a:off x="5868954" y="4521812"/>
            <a:ext cx="5458409" cy="36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4" name="Dikdörtgen 23">
            <a:extLst>
              <a:ext uri="{FF2B5EF4-FFF2-40B4-BE49-F238E27FC236}">
                <a16:creationId xmlns:a16="http://schemas.microsoft.com/office/drawing/2014/main" id="{529DBB37-E452-9E31-A95E-AACA2C2D4CE0}"/>
              </a:ext>
            </a:extLst>
          </p:cNvPr>
          <p:cNvSpPr/>
          <p:nvPr/>
        </p:nvSpPr>
        <p:spPr>
          <a:xfrm>
            <a:off x="6345484" y="4070423"/>
            <a:ext cx="2122045" cy="329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rgbClr val="FF0000"/>
                </a:solidFill>
                <a:highlight>
                  <a:srgbClr val="FFFF00"/>
                </a:highlight>
              </a:rPr>
              <a:t>t-1</a:t>
            </a:r>
            <a:r>
              <a:rPr lang="tr-TR" sz="1600">
                <a:solidFill>
                  <a:srgbClr val="FF0000"/>
                </a:solidFill>
                <a:highlight>
                  <a:srgbClr val="FFFF00"/>
                </a:highlight>
              </a:rPr>
              <a:t> kadar 0 eklendi…</a:t>
            </a:r>
          </a:p>
        </p:txBody>
      </p:sp>
      <p:sp>
        <p:nvSpPr>
          <p:cNvPr id="2" name="Alt Bilgi Yer Tutucusu 4">
            <a:extLst>
              <a:ext uri="{FF2B5EF4-FFF2-40B4-BE49-F238E27FC236}">
                <a16:creationId xmlns:a16="http://schemas.microsoft.com/office/drawing/2014/main" id="{1FE8DC5B-9DC7-C98D-22D5-0A5E2FC48E1B}"/>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42339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39</a:t>
            </a:r>
          </a:p>
        </p:txBody>
      </p:sp>
      <p:sp>
        <p:nvSpPr>
          <p:cNvPr id="8" name="Başlık 1">
            <a:extLst>
              <a:ext uri="{FF2B5EF4-FFF2-40B4-BE49-F238E27FC236}">
                <a16:creationId xmlns:a16="http://schemas.microsoft.com/office/drawing/2014/main" id="{454D4B14-3DDB-310E-D2D7-51D462C895D3}"/>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2" name="Metin kutusu 21">
            <a:extLst>
              <a:ext uri="{FF2B5EF4-FFF2-40B4-BE49-F238E27FC236}">
                <a16:creationId xmlns:a16="http://schemas.microsoft.com/office/drawing/2014/main" id="{8F30E881-8CFE-24B3-70FE-5AC6A84AE95E}"/>
              </a:ext>
            </a:extLst>
          </p:cNvPr>
          <p:cNvSpPr txBox="1"/>
          <p:nvPr/>
        </p:nvSpPr>
        <p:spPr>
          <a:xfrm>
            <a:off x="168248" y="1978036"/>
            <a:ext cx="11670903" cy="2908489"/>
          </a:xfrm>
          <a:prstGeom prst="rect">
            <a:avLst/>
          </a:prstGeom>
          <a:noFill/>
        </p:spPr>
        <p:txBody>
          <a:bodyPr wrap="square">
            <a:spAutoFit/>
          </a:bodyPr>
          <a:lstStyle/>
          <a:p>
            <a:r>
              <a:rPr lang="tr-TR" sz="1500" b="1"/>
              <a:t>Konvolüsyon, </a:t>
            </a:r>
            <a:r>
              <a:rPr lang="tr-TR" sz="1500"/>
              <a:t>iki sinyal (veya dizinin) matematiksel olarak birleştirilerek yeni bir sinyal (veya dizi) elde etmeyi sağlayan bir işlemdir. Konvolüsyon, bir sinyalin diğerine geçirilmesi ve bu sinyallerin özel bir işlemle bindirilmesiyle gerçekleştirilir.</a:t>
            </a:r>
          </a:p>
          <a:p>
            <a:r>
              <a:rPr lang="tr-TR" sz="1500"/>
              <a:t>Konvolüsyon işlemi, sinyallerin etkileşimini temsil eder. Bir sinyal, diğer sinyal üzerinde kayar ve her noktada bindirme işlemi gerçekleştirilir. Bu işlem sonucunda elde edilen yeni sinyal, iki sinyalin etkileşimini ve ilişkisini gösterir.</a:t>
            </a:r>
          </a:p>
          <a:p>
            <a:r>
              <a:rPr lang="tr-TR" sz="1500"/>
              <a:t>Konvolüsyon, çeşitli alanlarda kullanılır, özellikle sinyal işleme ve görüntü işleme gibi alanlarda önemli bir rol oynar. Örneğin, bir sinyalin diğer sinyal üzerindeki yanıtını anlamak, filtreleme işlemleri, sinyal sentezi, sinyal analizi ve daha birçok uygulama konvolüsyon işleminden faydalanır.</a:t>
            </a:r>
          </a:p>
          <a:p>
            <a:r>
              <a:rPr lang="tr-TR" sz="1500"/>
              <a:t>Matematiksel olarak, iki sinyal </a:t>
            </a:r>
            <a:r>
              <a:rPr lang="tr-TR" sz="1500" b="1"/>
              <a:t>x(t)</a:t>
            </a:r>
            <a:r>
              <a:rPr lang="tr-TR" sz="1500"/>
              <a:t> ve </a:t>
            </a:r>
            <a:r>
              <a:rPr lang="tr-TR" sz="1500" b="1"/>
              <a:t>h(t) </a:t>
            </a:r>
            <a:r>
              <a:rPr lang="tr-TR" sz="1500"/>
              <a:t>arasındaki konvolüsyon işlemi şu şekilde ifade edilir: </a:t>
            </a:r>
            <a:r>
              <a:rPr lang="tr-TR" sz="1500" b="1"/>
              <a:t>y(t) = ∫[x(</a:t>
            </a:r>
            <a:r>
              <a:rPr lang="el-GR" sz="1500" b="1"/>
              <a:t>τ) * </a:t>
            </a:r>
            <a:r>
              <a:rPr lang="tr-TR" sz="1500" b="1"/>
              <a:t>h(t-</a:t>
            </a:r>
            <a:r>
              <a:rPr lang="el-GR" sz="1500" b="1"/>
              <a:t>τ)] </a:t>
            </a:r>
            <a:r>
              <a:rPr lang="tr-TR" sz="1500" b="1"/>
              <a:t>d</a:t>
            </a:r>
            <a:r>
              <a:rPr lang="el-GR" sz="1500" b="1"/>
              <a:t>τ</a:t>
            </a:r>
            <a:endParaRPr lang="tr-TR" sz="1500" b="1"/>
          </a:p>
          <a:p>
            <a:r>
              <a:rPr lang="tr-TR" sz="1500"/>
              <a:t>Burada </a:t>
            </a:r>
            <a:r>
              <a:rPr lang="tr-TR" sz="1500" b="1"/>
              <a:t>x(t)</a:t>
            </a:r>
            <a:r>
              <a:rPr lang="tr-TR" sz="1500"/>
              <a:t> ve </a:t>
            </a:r>
            <a:r>
              <a:rPr lang="tr-TR" sz="1500" b="1"/>
              <a:t>h(t)</a:t>
            </a:r>
            <a:r>
              <a:rPr lang="tr-TR" sz="1500"/>
              <a:t> sinyalleridir, </a:t>
            </a:r>
            <a:r>
              <a:rPr lang="tr-TR" sz="1500" b="1"/>
              <a:t>y(t)</a:t>
            </a:r>
            <a:r>
              <a:rPr lang="tr-TR" sz="1500"/>
              <a:t> ise konvolüsyon sonucu elde edilen yeni sinyaldir. </a:t>
            </a:r>
            <a:r>
              <a:rPr lang="tr-TR" b="1"/>
              <a:t>"*"</a:t>
            </a:r>
            <a:r>
              <a:rPr lang="tr-TR" sz="1500"/>
              <a:t> sembolü, bindirme işlemi veya çarpma işlemini temsil eder ve integral </a:t>
            </a:r>
            <a:r>
              <a:rPr lang="tr-TR" sz="1500" b="1"/>
              <a:t>(∫)</a:t>
            </a:r>
            <a:r>
              <a:rPr lang="tr-TR" sz="1500"/>
              <a:t> işareti, integral işlemi anlamına gelir.</a:t>
            </a:r>
          </a:p>
          <a:p>
            <a:r>
              <a:rPr lang="tr-TR" sz="1500"/>
              <a:t>Konvolüsyon işlemi, sinyallerin zamana veya mekana bağlı olarak nasıl etkileştiğini anlamak ve sinyaller üzerinde çeşitli işlemler gerçekleştirmek için önemli bir araçtır.</a:t>
            </a:r>
          </a:p>
        </p:txBody>
      </p:sp>
      <p:sp>
        <p:nvSpPr>
          <p:cNvPr id="4" name="Metin kutusu 3">
            <a:extLst>
              <a:ext uri="{FF2B5EF4-FFF2-40B4-BE49-F238E27FC236}">
                <a16:creationId xmlns:a16="http://schemas.microsoft.com/office/drawing/2014/main" id="{2EDADAED-D6F2-FF7B-B1D8-5928DA1A4FFE}"/>
              </a:ext>
            </a:extLst>
          </p:cNvPr>
          <p:cNvSpPr txBox="1"/>
          <p:nvPr/>
        </p:nvSpPr>
        <p:spPr>
          <a:xfrm>
            <a:off x="1116529" y="4869112"/>
            <a:ext cx="9774339" cy="861774"/>
          </a:xfrm>
          <a:prstGeom prst="rect">
            <a:avLst/>
          </a:prstGeom>
          <a:noFill/>
        </p:spPr>
        <p:txBody>
          <a:bodyPr wrap="square">
            <a:spAutoFit/>
          </a:bodyPr>
          <a:lstStyle/>
          <a:p>
            <a:pPr algn="ctr"/>
            <a:r>
              <a:rPr lang="tr-TR" sz="2500">
                <a:solidFill>
                  <a:srgbClr val="DD1013"/>
                </a:solidFill>
              </a:rPr>
              <a:t>Hadi!!! </a:t>
            </a:r>
            <a:r>
              <a:rPr lang="tr-TR" sz="2500" b="1">
                <a:solidFill>
                  <a:srgbClr val="DD1013"/>
                </a:solidFill>
              </a:rPr>
              <a:t>x(t)</a:t>
            </a:r>
            <a:r>
              <a:rPr lang="tr-TR" sz="2500">
                <a:solidFill>
                  <a:srgbClr val="DD1013"/>
                </a:solidFill>
              </a:rPr>
              <a:t> olarak adlandırdığımız </a:t>
            </a:r>
            <a:r>
              <a:rPr lang="tr-TR" sz="2500" b="1">
                <a:solidFill>
                  <a:srgbClr val="DD1013"/>
                </a:solidFill>
              </a:rPr>
              <a:t>fc_5</a:t>
            </a:r>
            <a:r>
              <a:rPr lang="tr-TR" sz="2500">
                <a:solidFill>
                  <a:srgbClr val="DD1013"/>
                </a:solidFill>
              </a:rPr>
              <a:t> sinyalini farklı fonksiyonlarla konvolüsyon işlemine sokarak sonuçlarını analiz edelim.</a:t>
            </a:r>
          </a:p>
        </p:txBody>
      </p:sp>
      <p:pic>
        <p:nvPicPr>
          <p:cNvPr id="5" name="Resim 4">
            <a:extLst>
              <a:ext uri="{FF2B5EF4-FFF2-40B4-BE49-F238E27FC236}">
                <a16:creationId xmlns:a16="http://schemas.microsoft.com/office/drawing/2014/main" id="{FC791D29-BB60-A9C6-8B8E-08C7884B59DD}"/>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7" name="Resim 6" descr="raptiye, sabit, değişmeyen, muayyen içeren bir resim&#10;&#10;Açıklama otomatik olarak oluşturuldu">
            <a:extLst>
              <a:ext uri="{FF2B5EF4-FFF2-40B4-BE49-F238E27FC236}">
                <a16:creationId xmlns:a16="http://schemas.microsoft.com/office/drawing/2014/main" id="{ED61E689-BD32-EB90-57BD-022909C58176}"/>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mc:AlternateContent xmlns:mc="http://schemas.openxmlformats.org/markup-compatibility/2006" xmlns:p14="http://schemas.microsoft.com/office/powerpoint/2010/main">
        <mc:Choice Requires="p14">
          <p:contentPart p14:bwMode="auto" r:id="rId9">
            <p14:nvContentPartPr>
              <p14:cNvPr id="9" name="Mürekkep 8">
                <a:extLst>
                  <a:ext uri="{FF2B5EF4-FFF2-40B4-BE49-F238E27FC236}">
                    <a16:creationId xmlns:a16="http://schemas.microsoft.com/office/drawing/2014/main" id="{2E2333FB-3543-488C-72EB-EA97A67CD964}"/>
                  </a:ext>
                </a:extLst>
              </p14:cNvPr>
              <p14:cNvContentPartPr/>
              <p14:nvPr/>
            </p14:nvContentPartPr>
            <p14:xfrm>
              <a:off x="9371366" y="595286"/>
              <a:ext cx="1727640" cy="1038600"/>
            </p14:xfrm>
          </p:contentPart>
        </mc:Choice>
        <mc:Fallback xmlns="">
          <p:pic>
            <p:nvPicPr>
              <p:cNvPr id="9" name="Mürekkep 8">
                <a:extLst>
                  <a:ext uri="{FF2B5EF4-FFF2-40B4-BE49-F238E27FC236}">
                    <a16:creationId xmlns:a16="http://schemas.microsoft.com/office/drawing/2014/main" id="{2E2333FB-3543-488C-72EB-EA97A67CD964}"/>
                  </a:ext>
                </a:extLst>
              </p:cNvPr>
              <p:cNvPicPr/>
              <p:nvPr/>
            </p:nvPicPr>
            <p:blipFill>
              <a:blip r:embed="rId10"/>
              <a:stretch>
                <a:fillRect/>
              </a:stretch>
            </p:blipFill>
            <p:spPr>
              <a:xfrm>
                <a:off x="9308726" y="532646"/>
                <a:ext cx="1853280" cy="1164240"/>
              </a:xfrm>
              <a:prstGeom prst="rect">
                <a:avLst/>
              </a:prstGeom>
            </p:spPr>
          </p:pic>
        </mc:Fallback>
      </mc:AlternateContent>
      <p:sp>
        <p:nvSpPr>
          <p:cNvPr id="10" name="Başlık 1">
            <a:extLst>
              <a:ext uri="{FF2B5EF4-FFF2-40B4-BE49-F238E27FC236}">
                <a16:creationId xmlns:a16="http://schemas.microsoft.com/office/drawing/2014/main" id="{90E97FC8-732B-06F7-7052-EF9D739EDBD2}"/>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14" name="Metin kutusu 13">
            <a:extLst>
              <a:ext uri="{FF2B5EF4-FFF2-40B4-BE49-F238E27FC236}">
                <a16:creationId xmlns:a16="http://schemas.microsoft.com/office/drawing/2014/main" id="{1A82C344-9E94-12E9-1A34-018650CDA972}"/>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 name="Alt Bilgi Yer Tutucusu 4">
            <a:extLst>
              <a:ext uri="{FF2B5EF4-FFF2-40B4-BE49-F238E27FC236}">
                <a16:creationId xmlns:a16="http://schemas.microsoft.com/office/drawing/2014/main" id="{203CC045-6F51-4C27-B438-05632FB1F68E}"/>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3886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ayt Numarası Yer Tutucusu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tr-TR" smtClean="0"/>
              <a:pPr rtl="0"/>
              <a:t>4</a:t>
            </a:fld>
            <a:endParaRPr lang="tr-TR"/>
          </a:p>
        </p:txBody>
      </p:sp>
      <p:sp>
        <p:nvSpPr>
          <p:cNvPr id="4" name="Dikdörtgen 3">
            <a:extLst>
              <a:ext uri="{FF2B5EF4-FFF2-40B4-BE49-F238E27FC236}">
                <a16:creationId xmlns:a16="http://schemas.microsoft.com/office/drawing/2014/main" id="{741F0C59-FE0F-43E0-989C-2913F20D8601}"/>
              </a:ext>
            </a:extLst>
          </p:cNvPr>
          <p:cNvSpPr/>
          <p:nvPr/>
        </p:nvSpPr>
        <p:spPr>
          <a:xfrm>
            <a:off x="4953000" y="0"/>
            <a:ext cx="7239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FFA864C1-0AC8-4725-8A7E-93EF7007EC79}"/>
              </a:ext>
            </a:extLst>
          </p:cNvPr>
          <p:cNvSpPr txBox="1"/>
          <p:nvPr/>
        </p:nvSpPr>
        <p:spPr>
          <a:xfrm>
            <a:off x="309132" y="946563"/>
            <a:ext cx="4578554" cy="584775"/>
          </a:xfrm>
          <a:prstGeom prst="rect">
            <a:avLst/>
          </a:prstGeom>
          <a:noFill/>
        </p:spPr>
        <p:txBody>
          <a:bodyPr vert="horz" wrap="square">
            <a:spAutoFit/>
          </a:bodyPr>
          <a:lstStyle/>
          <a:p>
            <a:r>
              <a:rPr lang="tr-TR" sz="3200" b="1">
                <a:latin typeface="Posterama (Başlıklar)"/>
              </a:rPr>
              <a:t>DENEY PROTOKOLÜ</a:t>
            </a:r>
          </a:p>
        </p:txBody>
      </p:sp>
      <p:sp>
        <p:nvSpPr>
          <p:cNvPr id="2" name="Başlık 8">
            <a:extLst>
              <a:ext uri="{FF2B5EF4-FFF2-40B4-BE49-F238E27FC236}">
                <a16:creationId xmlns:a16="http://schemas.microsoft.com/office/drawing/2014/main" id="{B40A7D42-2561-8057-AC92-612DEED010BF}"/>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a:t>
            </a:r>
          </a:p>
        </p:txBody>
      </p:sp>
      <p:sp>
        <p:nvSpPr>
          <p:cNvPr id="3" name="Başlık 8">
            <a:extLst>
              <a:ext uri="{FF2B5EF4-FFF2-40B4-BE49-F238E27FC236}">
                <a16:creationId xmlns:a16="http://schemas.microsoft.com/office/drawing/2014/main" id="{06930FAE-41B3-01AB-73ED-A5EC23F53271}"/>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ÖZET</a:t>
            </a:r>
          </a:p>
        </p:txBody>
      </p:sp>
      <p:sp>
        <p:nvSpPr>
          <p:cNvPr id="9" name="Metin kutusu 8">
            <a:extLst>
              <a:ext uri="{FF2B5EF4-FFF2-40B4-BE49-F238E27FC236}">
                <a16:creationId xmlns:a16="http://schemas.microsoft.com/office/drawing/2014/main" id="{6C4B7B84-77B1-CFE9-B850-8D2E8210534E}"/>
              </a:ext>
            </a:extLst>
          </p:cNvPr>
          <p:cNvSpPr txBox="1"/>
          <p:nvPr/>
        </p:nvSpPr>
        <p:spPr>
          <a:xfrm>
            <a:off x="309132" y="1860767"/>
            <a:ext cx="5036976" cy="923330"/>
          </a:xfrm>
          <a:prstGeom prst="rect">
            <a:avLst/>
          </a:prstGeom>
          <a:noFill/>
        </p:spPr>
        <p:txBody>
          <a:bodyPr wrap="square">
            <a:spAutoFit/>
          </a:bodyPr>
          <a:lstStyle/>
          <a:p>
            <a:r>
              <a:rPr lang="tr-TR"/>
              <a:t>Veriler burada </a:t>
            </a:r>
            <a:r>
              <a:rPr lang="tr-TR" b="1"/>
              <a:t>EDF+</a:t>
            </a:r>
            <a:r>
              <a:rPr lang="tr-TR"/>
              <a:t> biçiminde sağlanır (her biri saniyede 160 örnekte örneklenen 64 EEG sinyali ve bir açıklama kanalı içerir).</a:t>
            </a:r>
          </a:p>
        </p:txBody>
      </p:sp>
      <p:sp>
        <p:nvSpPr>
          <p:cNvPr id="16" name="Metin kutusu 15">
            <a:extLst>
              <a:ext uri="{FF2B5EF4-FFF2-40B4-BE49-F238E27FC236}">
                <a16:creationId xmlns:a16="http://schemas.microsoft.com/office/drawing/2014/main" id="{BF868506-3EF5-1890-ECF8-D4033841D77B}"/>
              </a:ext>
            </a:extLst>
          </p:cNvPr>
          <p:cNvSpPr txBox="1"/>
          <p:nvPr/>
        </p:nvSpPr>
        <p:spPr>
          <a:xfrm>
            <a:off x="5495240" y="1860767"/>
            <a:ext cx="6510275" cy="3416320"/>
          </a:xfrm>
          <a:prstGeom prst="rect">
            <a:avLst/>
          </a:prstGeom>
          <a:noFill/>
        </p:spPr>
        <p:txBody>
          <a:bodyPr wrap="square">
            <a:spAutoFit/>
          </a:bodyPr>
          <a:lstStyle/>
          <a:p>
            <a:r>
              <a:rPr lang="tr-TR"/>
              <a:t>Her not, üç koddan birini içerir </a:t>
            </a:r>
            <a:r>
              <a:rPr lang="tr-TR" b="1"/>
              <a:t>(T0, T1 veya T2):</a:t>
            </a:r>
          </a:p>
          <a:p>
            <a:r>
              <a:rPr lang="tr-TR" b="1"/>
              <a:t>T0 </a:t>
            </a:r>
            <a:r>
              <a:rPr lang="tr-TR"/>
              <a:t>dinlenmeye karşılık gelir</a:t>
            </a:r>
          </a:p>
          <a:p>
            <a:r>
              <a:rPr lang="tr-TR" b="1"/>
              <a:t>T1,</a:t>
            </a:r>
            <a:r>
              <a:rPr lang="tr-TR"/>
              <a:t> hareketin başlangıcına (gerçek veya hayali) karşılık gelir.</a:t>
            </a:r>
          </a:p>
          <a:p>
            <a:r>
              <a:rPr lang="tr-TR"/>
              <a:t>	- sol yumruk (3, 4, 7, 8, 11 ve 12. koşularda)</a:t>
            </a:r>
          </a:p>
          <a:p>
            <a:r>
              <a:rPr lang="tr-TR"/>
              <a:t>	- her iki yumruk (5, 6, 9, 10, 13 ve 14. serilerde)</a:t>
            </a:r>
          </a:p>
          <a:p>
            <a:r>
              <a:rPr lang="tr-TR" b="1"/>
              <a:t>T2,</a:t>
            </a:r>
            <a:r>
              <a:rPr lang="tr-TR"/>
              <a:t> hareketin başlangıcına (gerçek veya hayali) karşılık gelir. 	- sağ yumruk (3, 4, 7, 8, 11 ve 12. koşularda)</a:t>
            </a:r>
          </a:p>
          <a:p>
            <a:r>
              <a:rPr lang="tr-TR"/>
              <a:t>	- her iki ayak (5, 6, 9, 10, 13 ve 14. koşularda)</a:t>
            </a:r>
          </a:p>
          <a:p>
            <a:r>
              <a:rPr lang="tr-TR"/>
              <a:t>Bu dosyaların, bu veri kümesine katkıda bulunanlardan edinilebilen BCI2000 biçimli sürümlerinde, bu ek açıklamalar </a:t>
            </a:r>
            <a:r>
              <a:rPr lang="tr-TR" err="1"/>
              <a:t>TargetCode</a:t>
            </a:r>
            <a:r>
              <a:rPr lang="tr-TR"/>
              <a:t> durum değişkeninde 0, 1 veya 2 değerleri olarak kodlanır.</a:t>
            </a:r>
          </a:p>
        </p:txBody>
      </p:sp>
      <p:sp>
        <p:nvSpPr>
          <p:cNvPr id="6" name="Metin kutusu 5">
            <a:extLst>
              <a:ext uri="{FF2B5EF4-FFF2-40B4-BE49-F238E27FC236}">
                <a16:creationId xmlns:a16="http://schemas.microsoft.com/office/drawing/2014/main" id="{CE280EC2-CCE5-6CD6-597C-5F60508F7E05}"/>
              </a:ext>
            </a:extLst>
          </p:cNvPr>
          <p:cNvSpPr txBox="1"/>
          <p:nvPr/>
        </p:nvSpPr>
        <p:spPr>
          <a:xfrm>
            <a:off x="309132" y="2944017"/>
            <a:ext cx="4878688" cy="2585323"/>
          </a:xfrm>
          <a:prstGeom prst="rect">
            <a:avLst/>
          </a:prstGeom>
          <a:noFill/>
        </p:spPr>
        <p:txBody>
          <a:bodyPr wrap="square">
            <a:spAutoFit/>
          </a:bodyPr>
          <a:lstStyle/>
          <a:p>
            <a:r>
              <a:rPr lang="tr-TR"/>
              <a:t>EEG'ler, bu PDF şeklinde gösterildiği gibi uluslararası 10-20 sistemine göre (</a:t>
            </a:r>
            <a:r>
              <a:rPr lang="tr-TR" b="1" err="1"/>
              <a:t>Nz</a:t>
            </a:r>
            <a:r>
              <a:rPr lang="tr-TR" b="1"/>
              <a:t>, F9, F10, FT9, FT10, A1, A2, TP9, TP10, P9 ve P10 elektrotları hariç) </a:t>
            </a:r>
            <a:r>
              <a:rPr lang="tr-TR"/>
              <a:t>64 elektrottan kaydedildi . Her elektrot adının altındaki sayılar, kayıtlarda göründükleri sırayı gösterir; kayıtlardaki sinyallerin 0'dan 63'e kadar, şekildeki sayıların ise 1'den 64'e kadar numaralandırıldığına dikkat edelim.</a:t>
            </a:r>
          </a:p>
        </p:txBody>
      </p:sp>
      <p:sp>
        <p:nvSpPr>
          <p:cNvPr id="7" name="Alt Bilgi Yer Tutucusu 4">
            <a:extLst>
              <a:ext uri="{FF2B5EF4-FFF2-40B4-BE49-F238E27FC236}">
                <a16:creationId xmlns:a16="http://schemas.microsoft.com/office/drawing/2014/main" id="{F79F085C-9B1E-333E-0358-F24F82A7F7C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1588440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40</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3" name="Metin kutusu 22">
            <a:extLst>
              <a:ext uri="{FF2B5EF4-FFF2-40B4-BE49-F238E27FC236}">
                <a16:creationId xmlns:a16="http://schemas.microsoft.com/office/drawing/2014/main" id="{68616E57-B239-43E9-55FF-EC8A9F612CE6}"/>
              </a:ext>
            </a:extLst>
          </p:cNvPr>
          <p:cNvSpPr txBox="1"/>
          <p:nvPr/>
        </p:nvSpPr>
        <p:spPr>
          <a:xfrm>
            <a:off x="142222" y="1560086"/>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2" name="Metin kutusu 1">
            <a:extLst>
              <a:ext uri="{FF2B5EF4-FFF2-40B4-BE49-F238E27FC236}">
                <a16:creationId xmlns:a16="http://schemas.microsoft.com/office/drawing/2014/main" id="{FF99C50F-8DFC-D5EF-3257-6D97613C2D55}"/>
              </a:ext>
            </a:extLst>
          </p:cNvPr>
          <p:cNvSpPr txBox="1"/>
          <p:nvPr/>
        </p:nvSpPr>
        <p:spPr>
          <a:xfrm>
            <a:off x="186484" y="2228848"/>
            <a:ext cx="9489361" cy="3016210"/>
          </a:xfrm>
          <a:prstGeom prst="rect">
            <a:avLst/>
          </a:prstGeom>
          <a:noFill/>
        </p:spPr>
        <p:txBody>
          <a:bodyPr wrap="square">
            <a:spAutoFit/>
          </a:bodyPr>
          <a:lstStyle/>
          <a:p>
            <a:r>
              <a:rPr lang="tr-TR" sz="2500" b="1">
                <a:solidFill>
                  <a:srgbClr val="C00000"/>
                </a:solidFill>
                <a:latin typeface="Posterama (Başlıklar)"/>
              </a:rPr>
              <a:t>Soru: </a:t>
            </a:r>
            <a:r>
              <a:rPr lang="tr-TR" sz="2000">
                <a:latin typeface="Posterama (Başlıklar)"/>
              </a:rPr>
              <a:t>Bir sinyali </a:t>
            </a:r>
            <a:r>
              <a:rPr lang="tr-TR" sz="2000" err="1">
                <a:latin typeface="Posterama (Başlıklar)"/>
              </a:rPr>
              <a:t>sinc</a:t>
            </a:r>
            <a:r>
              <a:rPr lang="tr-TR" sz="2000">
                <a:latin typeface="Posterama (Başlıklar)"/>
              </a:rPr>
              <a:t> fonksiyonundan geçirirsek ne elde ederiz?</a:t>
            </a:r>
          </a:p>
          <a:p>
            <a:endParaRPr lang="tr-TR" sz="2000">
              <a:solidFill>
                <a:srgbClr val="C00000"/>
              </a:solidFill>
              <a:latin typeface="Posterama (Başlıklar)"/>
            </a:endParaRPr>
          </a:p>
          <a:p>
            <a:r>
              <a:rPr lang="tr-TR" sz="2500" b="1">
                <a:solidFill>
                  <a:srgbClr val="C00000"/>
                </a:solidFill>
                <a:latin typeface="Posterama (Başlıklar)"/>
              </a:rPr>
              <a:t>Cevap: </a:t>
            </a:r>
            <a:r>
              <a:rPr lang="tr-TR" sz="2000">
                <a:latin typeface="Posterama (Başlıklar)"/>
              </a:rPr>
              <a:t>Bir sinyali </a:t>
            </a:r>
            <a:r>
              <a:rPr lang="tr-TR" sz="2000" err="1">
                <a:latin typeface="Posterama (Başlıklar)"/>
              </a:rPr>
              <a:t>sinc</a:t>
            </a:r>
            <a:r>
              <a:rPr lang="tr-TR" sz="2000">
                <a:latin typeface="Posterama (Başlıklar)"/>
              </a:rPr>
              <a:t> fonksiyonundan geçirdiğinizde, yüksek frekans bileşenlerinin bastırıldığı ve daha düşük frekans bileşenlerine odaklanılan bir sinyal elde edersiniz. </a:t>
            </a:r>
            <a:r>
              <a:rPr lang="tr-TR" sz="2000" err="1">
                <a:latin typeface="Posterama (Başlıklar)"/>
              </a:rPr>
              <a:t>Sinc</a:t>
            </a:r>
            <a:r>
              <a:rPr lang="tr-TR" sz="2000">
                <a:latin typeface="Posterama (Başlıklar)"/>
              </a:rPr>
              <a:t> fonksiyonu, genellikle ideal bir düşük geçiren filtre olarak kullanılır. Bu filtreleme işlemi, sinyaldeki yüksek frekanslı bileşenleri azaltır veya ortadan kaldırırken, düşük frekanslı bileşenleri korur. </a:t>
            </a:r>
            <a:r>
              <a:rPr lang="tr-TR" sz="2000" b="1">
                <a:latin typeface="Posterama (Başlıklar)"/>
              </a:rPr>
              <a:t>Yani gürültülerden kurtulmuş olur ve daha düşük bileşenli bir sinyal elde etmiş oluruz.</a:t>
            </a:r>
          </a:p>
        </p:txBody>
      </p:sp>
      <p:pic>
        <p:nvPicPr>
          <p:cNvPr id="25" name="Grafik 24" descr="Yapboz düz dolguyla">
            <a:extLst>
              <a:ext uri="{FF2B5EF4-FFF2-40B4-BE49-F238E27FC236}">
                <a16:creationId xmlns:a16="http://schemas.microsoft.com/office/drawing/2014/main" id="{B8390192-8002-EA97-8CED-7BD92A6DA5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8530754">
            <a:off x="9747642" y="3299895"/>
            <a:ext cx="1963400" cy="1963400"/>
          </a:xfrm>
          <a:prstGeom prst="rect">
            <a:avLst/>
          </a:prstGeom>
        </p:spPr>
      </p:pic>
      <p:pic>
        <p:nvPicPr>
          <p:cNvPr id="27" name="Grafik 26" descr="Yapboz ana hat">
            <a:extLst>
              <a:ext uri="{FF2B5EF4-FFF2-40B4-BE49-F238E27FC236}">
                <a16:creationId xmlns:a16="http://schemas.microsoft.com/office/drawing/2014/main" id="{36254BA4-DE4D-BADC-3936-BF407B9E23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3164133">
            <a:off x="9631978" y="2075311"/>
            <a:ext cx="1960544" cy="1960544"/>
          </a:xfrm>
          <a:prstGeom prst="rect">
            <a:avLst/>
          </a:prstGeom>
        </p:spPr>
      </p:pic>
      <p:sp>
        <p:nvSpPr>
          <p:cNvPr id="3" name="Alt Bilgi Yer Tutucusu 4">
            <a:extLst>
              <a:ext uri="{FF2B5EF4-FFF2-40B4-BE49-F238E27FC236}">
                <a16:creationId xmlns:a16="http://schemas.microsoft.com/office/drawing/2014/main" id="{2C03E3A6-E380-786A-9BBE-C13A76D1E288}"/>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83978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41</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4" name="Dikdörtgen 3">
            <a:extLst>
              <a:ext uri="{FF2B5EF4-FFF2-40B4-BE49-F238E27FC236}">
                <a16:creationId xmlns:a16="http://schemas.microsoft.com/office/drawing/2014/main" id="{2B223202-52B1-056D-CECB-92095F27EB7E}"/>
              </a:ext>
            </a:extLst>
          </p:cNvPr>
          <p:cNvSpPr/>
          <p:nvPr/>
        </p:nvSpPr>
        <p:spPr>
          <a:xfrm>
            <a:off x="246916" y="2233436"/>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49C8E574-DE00-A7A6-9A48-54A3D3D55F12}"/>
              </a:ext>
            </a:extLst>
          </p:cNvPr>
          <p:cNvSpPr/>
          <p:nvPr/>
        </p:nvSpPr>
        <p:spPr>
          <a:xfrm>
            <a:off x="5495241" y="2233436"/>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7" name="Metin kutusu 6">
            <a:extLst>
              <a:ext uri="{FF2B5EF4-FFF2-40B4-BE49-F238E27FC236}">
                <a16:creationId xmlns:a16="http://schemas.microsoft.com/office/drawing/2014/main" id="{4F368826-0B55-D0D4-5E8D-440311CCAD9F}"/>
              </a:ext>
            </a:extLst>
          </p:cNvPr>
          <p:cNvSpPr txBox="1"/>
          <p:nvPr/>
        </p:nvSpPr>
        <p:spPr>
          <a:xfrm>
            <a:off x="5495241" y="3434078"/>
            <a:ext cx="6783295" cy="1569660"/>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fc</a:t>
            </a:r>
            <a:r>
              <a:rPr lang="tr-TR" sz="1600" b="1">
                <a:solidFill>
                  <a:srgbClr val="B21BF9"/>
                </a:solidFill>
              </a:rPr>
              <a:t>: </a:t>
            </a:r>
            <a:r>
              <a:rPr lang="tr-TR" sz="1600"/>
              <a:t>köşe frekansı.</a:t>
            </a:r>
          </a:p>
          <a:p>
            <a:r>
              <a:rPr lang="tr-TR" sz="1600" b="1"/>
              <a:t>O</a:t>
            </a:r>
            <a:r>
              <a:rPr lang="tr-TR" sz="1600" b="1">
                <a:solidFill>
                  <a:srgbClr val="B21BF9"/>
                </a:solidFill>
              </a:rPr>
              <a:t> </a:t>
            </a:r>
            <a:r>
              <a:rPr lang="tr-TR" sz="1600" b="1" err="1">
                <a:solidFill>
                  <a:srgbClr val="B21BF9"/>
                </a:solidFill>
              </a:rPr>
              <a:t>fs</a:t>
            </a:r>
            <a:r>
              <a:rPr lang="tr-TR" sz="1600" b="1">
                <a:solidFill>
                  <a:srgbClr val="B21BF9"/>
                </a:solidFill>
              </a:rPr>
              <a:t>: </a:t>
            </a:r>
            <a:r>
              <a:rPr lang="tr-TR" sz="1600"/>
              <a:t>örnekleme oranı (</a:t>
            </a:r>
            <a:r>
              <a:rPr lang="tr-TR" sz="1600" err="1"/>
              <a:t>hz</a:t>
            </a:r>
            <a:r>
              <a:rPr lang="tr-TR" sz="1600"/>
              <a:t>).</a:t>
            </a:r>
          </a:p>
          <a:p>
            <a:r>
              <a:rPr lang="tr-TR" sz="1600" b="1">
                <a:solidFill>
                  <a:schemeClr val="tx1">
                    <a:lumMod val="95000"/>
                    <a:lumOff val="5000"/>
                  </a:schemeClr>
                </a:solidFill>
              </a:rPr>
              <a:t>O </a:t>
            </a:r>
            <a:r>
              <a:rPr lang="tr-TR" sz="1600" b="1" err="1">
                <a:solidFill>
                  <a:srgbClr val="B21BF9"/>
                </a:solidFill>
              </a:rPr>
              <a:t>conv</a:t>
            </a:r>
            <a:r>
              <a:rPr lang="tr-TR" sz="1600" b="1">
                <a:solidFill>
                  <a:srgbClr val="B21BF9"/>
                </a:solidFill>
              </a:rPr>
              <a:t>(): </a:t>
            </a:r>
            <a:r>
              <a:rPr lang="tr-TR" sz="1600">
                <a:solidFill>
                  <a:schemeClr val="tx1">
                    <a:lumMod val="95000"/>
                    <a:lumOff val="5000"/>
                  </a:schemeClr>
                </a:solidFill>
              </a:rPr>
              <a:t>iki dizinin ya da sinyalin konvolüsyonunu hesaplamak için kullanılan bir </a:t>
            </a:r>
            <a:r>
              <a:rPr lang="tr-TR" sz="1600" err="1">
                <a:solidFill>
                  <a:schemeClr val="tx1">
                    <a:lumMod val="95000"/>
                    <a:lumOff val="5000"/>
                  </a:schemeClr>
                </a:solidFill>
              </a:rPr>
              <a:t>matlab</a:t>
            </a:r>
            <a:r>
              <a:rPr lang="tr-TR" sz="1600">
                <a:solidFill>
                  <a:schemeClr val="tx1">
                    <a:lumMod val="95000"/>
                    <a:lumOff val="5000"/>
                  </a:schemeClr>
                </a:solidFill>
              </a:rPr>
              <a:t> fonksiyonudur. </a:t>
            </a:r>
          </a:p>
          <a:p>
            <a:r>
              <a:rPr lang="tr-TR" sz="1600" b="1"/>
              <a:t>O</a:t>
            </a:r>
            <a:r>
              <a:rPr lang="tr-TR" sz="1600" b="1">
                <a:solidFill>
                  <a:srgbClr val="B21BF9"/>
                </a:solidFill>
              </a:rPr>
              <a:t> </a:t>
            </a:r>
            <a:r>
              <a:rPr lang="tr-TR" sz="1600" b="1" err="1">
                <a:solidFill>
                  <a:srgbClr val="B21BF9"/>
                </a:solidFill>
              </a:rPr>
              <a:t>linspace</a:t>
            </a:r>
            <a:r>
              <a:rPr lang="tr-TR" sz="1600" b="1">
                <a:solidFill>
                  <a:srgbClr val="B21BF9"/>
                </a:solidFill>
              </a:rPr>
              <a:t>(): </a:t>
            </a:r>
            <a:r>
              <a:rPr lang="tr-TR" sz="1600"/>
              <a:t>bir aralıktaki eşit aralıklı değerleri oluşturmak için kullanılır.</a:t>
            </a:r>
          </a:p>
          <a:p>
            <a:r>
              <a:rPr lang="tr-TR" sz="1600" b="1"/>
              <a:t>O</a:t>
            </a:r>
            <a:r>
              <a:rPr lang="tr-TR" sz="1600"/>
              <a:t> </a:t>
            </a:r>
            <a:r>
              <a:rPr lang="tr-TR" sz="1600" b="1">
                <a:solidFill>
                  <a:srgbClr val="B21BF9"/>
                </a:solidFill>
              </a:rPr>
              <a:t>b: </a:t>
            </a:r>
            <a:r>
              <a:rPr lang="tr-TR" sz="1600" err="1"/>
              <a:t>sinc</a:t>
            </a:r>
            <a:r>
              <a:rPr lang="tr-TR" sz="1600"/>
              <a:t> fonksiyonu oluşturur.</a:t>
            </a:r>
          </a:p>
        </p:txBody>
      </p:sp>
      <p:sp>
        <p:nvSpPr>
          <p:cNvPr id="20" name="Metin kutusu 19">
            <a:extLst>
              <a:ext uri="{FF2B5EF4-FFF2-40B4-BE49-F238E27FC236}">
                <a16:creationId xmlns:a16="http://schemas.microsoft.com/office/drawing/2014/main" id="{18AB5800-F0B5-5FE6-41C5-7CBC43768C87}"/>
              </a:ext>
            </a:extLst>
          </p:cNvPr>
          <p:cNvSpPr txBox="1"/>
          <p:nvPr/>
        </p:nvSpPr>
        <p:spPr>
          <a:xfrm>
            <a:off x="3490618" y="5536615"/>
            <a:ext cx="8033475" cy="369332"/>
          </a:xfrm>
          <a:prstGeom prst="rect">
            <a:avLst/>
          </a:prstGeom>
          <a:noFill/>
        </p:spPr>
        <p:txBody>
          <a:bodyPr wrap="square">
            <a:spAutoFit/>
          </a:bodyPr>
          <a:lstStyle/>
          <a:p>
            <a:r>
              <a:rPr lang="tr-TR" b="1">
                <a:solidFill>
                  <a:srgbClr val="C00000"/>
                </a:solidFill>
              </a:rPr>
              <a:t>(*):</a:t>
            </a:r>
            <a:r>
              <a:rPr lang="tr-TR" sz="1600"/>
              <a:t> </a:t>
            </a:r>
            <a:r>
              <a:rPr lang="tr-TR" sz="1600" err="1"/>
              <a:t>Sinc</a:t>
            </a:r>
            <a:r>
              <a:rPr lang="tr-TR" sz="1600"/>
              <a:t> fonksiyonu matematiksel olarak şu şekilde ifade edilir: </a:t>
            </a:r>
            <a:r>
              <a:rPr lang="tr-TR" sz="1600" b="1" err="1">
                <a:solidFill>
                  <a:srgbClr val="C00000"/>
                </a:solidFill>
              </a:rPr>
              <a:t>sinc</a:t>
            </a:r>
            <a:r>
              <a:rPr lang="tr-TR" sz="1600" b="1">
                <a:solidFill>
                  <a:srgbClr val="C00000"/>
                </a:solidFill>
              </a:rPr>
              <a:t>(t) = sin(πt) / (πt)</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3" name="Metin kutusu 22">
            <a:extLst>
              <a:ext uri="{FF2B5EF4-FFF2-40B4-BE49-F238E27FC236}">
                <a16:creationId xmlns:a16="http://schemas.microsoft.com/office/drawing/2014/main" id="{68616E57-B239-43E9-55FF-EC8A9F612CE6}"/>
              </a:ext>
            </a:extLst>
          </p:cNvPr>
          <p:cNvSpPr txBox="1"/>
          <p:nvPr/>
        </p:nvSpPr>
        <p:spPr>
          <a:xfrm>
            <a:off x="142222" y="1560086"/>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pic>
        <p:nvPicPr>
          <p:cNvPr id="19" name="Resim 18">
            <a:extLst>
              <a:ext uri="{FF2B5EF4-FFF2-40B4-BE49-F238E27FC236}">
                <a16:creationId xmlns:a16="http://schemas.microsoft.com/office/drawing/2014/main" id="{7650F76B-5166-6323-2B45-DAC95D527CC7}"/>
              </a:ext>
            </a:extLst>
          </p:cNvPr>
          <p:cNvPicPr>
            <a:picLocks noChangeAspect="1"/>
          </p:cNvPicPr>
          <p:nvPr/>
        </p:nvPicPr>
        <p:blipFill>
          <a:blip r:embed="rId13"/>
          <a:stretch>
            <a:fillRect/>
          </a:stretch>
        </p:blipFill>
        <p:spPr>
          <a:xfrm>
            <a:off x="246916" y="2630683"/>
            <a:ext cx="5172665" cy="2811231"/>
          </a:xfrm>
          <a:prstGeom prst="rect">
            <a:avLst/>
          </a:prstGeom>
        </p:spPr>
      </p:pic>
      <p:pic>
        <p:nvPicPr>
          <p:cNvPr id="25" name="Resim 24">
            <a:extLst>
              <a:ext uri="{FF2B5EF4-FFF2-40B4-BE49-F238E27FC236}">
                <a16:creationId xmlns:a16="http://schemas.microsoft.com/office/drawing/2014/main" id="{D1F69C3A-2C32-EDAC-4E1A-1778068AB12C}"/>
              </a:ext>
            </a:extLst>
          </p:cNvPr>
          <p:cNvPicPr>
            <a:picLocks noChangeAspect="1"/>
          </p:cNvPicPr>
          <p:nvPr/>
        </p:nvPicPr>
        <p:blipFill>
          <a:blip r:embed="rId14"/>
          <a:stretch>
            <a:fillRect/>
          </a:stretch>
        </p:blipFill>
        <p:spPr>
          <a:xfrm>
            <a:off x="8186146" y="1928223"/>
            <a:ext cx="3758938" cy="1900939"/>
          </a:xfrm>
          <a:prstGeom prst="rect">
            <a:avLst/>
          </a:prstGeom>
        </p:spPr>
      </p:pic>
      <p:cxnSp>
        <p:nvCxnSpPr>
          <p:cNvPr id="28" name="Bağlayıcı: Dirsek 27">
            <a:extLst>
              <a:ext uri="{FF2B5EF4-FFF2-40B4-BE49-F238E27FC236}">
                <a16:creationId xmlns:a16="http://schemas.microsoft.com/office/drawing/2014/main" id="{03B07757-2BE0-B73F-1FC1-86E2F630759C}"/>
              </a:ext>
            </a:extLst>
          </p:cNvPr>
          <p:cNvCxnSpPr>
            <a:cxnSpLocks/>
          </p:cNvCxnSpPr>
          <p:nvPr/>
        </p:nvCxnSpPr>
        <p:spPr>
          <a:xfrm flipV="1">
            <a:off x="3051109" y="2873829"/>
            <a:ext cx="5059377" cy="765109"/>
          </a:xfrm>
          <a:prstGeom prst="bentConnector3">
            <a:avLst>
              <a:gd name="adj1" fmla="val 42992"/>
            </a:avLst>
          </a:prstGeom>
          <a:ln w="38100">
            <a:solidFill>
              <a:srgbClr val="F9AA19"/>
            </a:solidFill>
            <a:tailEnd type="triangle"/>
          </a:ln>
        </p:spPr>
        <p:style>
          <a:lnRef idx="1">
            <a:schemeClr val="accent2"/>
          </a:lnRef>
          <a:fillRef idx="0">
            <a:schemeClr val="accent2"/>
          </a:fillRef>
          <a:effectRef idx="0">
            <a:schemeClr val="accent2"/>
          </a:effectRef>
          <a:fontRef idx="minor">
            <a:schemeClr val="tx1"/>
          </a:fontRef>
        </p:style>
      </p:cxnSp>
      <p:sp>
        <p:nvSpPr>
          <p:cNvPr id="2" name="Alt Bilgi Yer Tutucusu 4">
            <a:extLst>
              <a:ext uri="{FF2B5EF4-FFF2-40B4-BE49-F238E27FC236}">
                <a16:creationId xmlns:a16="http://schemas.microsoft.com/office/drawing/2014/main" id="{FCC3197F-78B5-492B-4B79-F638BDBFC92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40389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42</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28" name="Metin kutusu 27">
            <a:extLst>
              <a:ext uri="{FF2B5EF4-FFF2-40B4-BE49-F238E27FC236}">
                <a16:creationId xmlns:a16="http://schemas.microsoft.com/office/drawing/2014/main" id="{FAD55509-CB48-2486-666E-AA4043552D74}"/>
              </a:ext>
            </a:extLst>
          </p:cNvPr>
          <p:cNvSpPr txBox="1"/>
          <p:nvPr/>
        </p:nvSpPr>
        <p:spPr>
          <a:xfrm>
            <a:off x="7532079" y="2061475"/>
            <a:ext cx="4481156" cy="1923604"/>
          </a:xfrm>
          <a:prstGeom prst="rect">
            <a:avLst/>
          </a:prstGeom>
          <a:solidFill>
            <a:schemeClr val="bg1">
              <a:lumMod val="95000"/>
            </a:schemeClr>
          </a:solidFill>
        </p:spPr>
        <p:txBody>
          <a:bodyPr wrap="square">
            <a:spAutoFit/>
          </a:bodyPr>
          <a:lstStyle/>
          <a:p>
            <a:r>
              <a:rPr lang="tr-TR" sz="1700"/>
              <a:t>Görüldüğü üzere, fazla gürültüden kurtulmuş olduk ve daha az bileşenli bir sinyal elde ettik. </a:t>
            </a:r>
            <a:r>
              <a:rPr lang="tr-TR" sz="1700" b="1"/>
              <a:t>Ancak sinyalin karakteri tamamen değişti</a:t>
            </a:r>
            <a:r>
              <a:rPr lang="tr-TR" sz="1700"/>
              <a:t>. Genellikle bu işlemi bir sinyalden bazı sinyalleri çekmek için kullanırız ve bu durum bizlere bu sinyali daha iyi yorumlama fırsatı sunar.</a:t>
            </a:r>
          </a:p>
        </p:txBody>
      </p:sp>
      <p:sp>
        <p:nvSpPr>
          <p:cNvPr id="34" name="Metin kutusu 33">
            <a:extLst>
              <a:ext uri="{FF2B5EF4-FFF2-40B4-BE49-F238E27FC236}">
                <a16:creationId xmlns:a16="http://schemas.microsoft.com/office/drawing/2014/main" id="{998B99E1-9AAC-F5A9-F653-1150CCEAD09A}"/>
              </a:ext>
            </a:extLst>
          </p:cNvPr>
          <p:cNvSpPr txBox="1"/>
          <p:nvPr/>
        </p:nvSpPr>
        <p:spPr>
          <a:xfrm>
            <a:off x="7532079" y="4070220"/>
            <a:ext cx="4481156" cy="1631216"/>
          </a:xfrm>
          <a:prstGeom prst="rect">
            <a:avLst/>
          </a:prstGeom>
          <a:solidFill>
            <a:schemeClr val="bg1">
              <a:lumMod val="95000"/>
            </a:schemeClr>
          </a:solidFill>
        </p:spPr>
        <p:txBody>
          <a:bodyPr wrap="square">
            <a:spAutoFit/>
          </a:bodyPr>
          <a:lstStyle/>
          <a:p>
            <a:r>
              <a:rPr lang="tr-TR" sz="2000"/>
              <a:t>Köşe frekansını 5 Hz olarak belirledik. </a:t>
            </a:r>
            <a:r>
              <a:rPr lang="tr-TR" sz="2000">
                <a:solidFill>
                  <a:srgbClr val="C00000"/>
                </a:solidFill>
              </a:rPr>
              <a:t>SİNC</a:t>
            </a:r>
            <a:r>
              <a:rPr lang="tr-TR" sz="2000"/>
              <a:t> filtresi 5 </a:t>
            </a:r>
            <a:r>
              <a:rPr lang="tr-TR" sz="2000" err="1"/>
              <a:t>Hz'den</a:t>
            </a:r>
            <a:r>
              <a:rPr lang="tr-TR" sz="2000"/>
              <a:t> daha düşük frekanslardaki bileşenleri korudu, 5 </a:t>
            </a:r>
            <a:r>
              <a:rPr lang="tr-TR" sz="2000" err="1"/>
              <a:t>Hz'den</a:t>
            </a:r>
            <a:r>
              <a:rPr lang="tr-TR" sz="2000"/>
              <a:t> daha yüksek frekanslardaki bileşenleriyse bastırdı.</a:t>
            </a:r>
          </a:p>
        </p:txBody>
      </p:sp>
      <p:pic>
        <p:nvPicPr>
          <p:cNvPr id="3" name="Resim 2">
            <a:extLst>
              <a:ext uri="{FF2B5EF4-FFF2-40B4-BE49-F238E27FC236}">
                <a16:creationId xmlns:a16="http://schemas.microsoft.com/office/drawing/2014/main" id="{1EC9AC42-F9A8-A06B-0126-2931BD699280}"/>
              </a:ext>
            </a:extLst>
          </p:cNvPr>
          <p:cNvPicPr>
            <a:picLocks noChangeAspect="1"/>
          </p:cNvPicPr>
          <p:nvPr/>
        </p:nvPicPr>
        <p:blipFill>
          <a:blip r:embed="rId13"/>
          <a:stretch>
            <a:fillRect/>
          </a:stretch>
        </p:blipFill>
        <p:spPr>
          <a:xfrm>
            <a:off x="211090" y="1990695"/>
            <a:ext cx="7132102" cy="3821112"/>
          </a:xfrm>
          <a:prstGeom prst="rect">
            <a:avLst/>
          </a:prstGeom>
        </p:spPr>
      </p:pic>
      <p:sp>
        <p:nvSpPr>
          <p:cNvPr id="2" name="Alt Bilgi Yer Tutucusu 4">
            <a:extLst>
              <a:ext uri="{FF2B5EF4-FFF2-40B4-BE49-F238E27FC236}">
                <a16:creationId xmlns:a16="http://schemas.microsoft.com/office/drawing/2014/main" id="{5F10387F-75F1-D6CE-D9F7-40B86872729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45934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43</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3" name="Metin kutusu 22">
            <a:extLst>
              <a:ext uri="{FF2B5EF4-FFF2-40B4-BE49-F238E27FC236}">
                <a16:creationId xmlns:a16="http://schemas.microsoft.com/office/drawing/2014/main" id="{68616E57-B239-43E9-55FF-EC8A9F612CE6}"/>
              </a:ext>
            </a:extLst>
          </p:cNvPr>
          <p:cNvSpPr txBox="1"/>
          <p:nvPr/>
        </p:nvSpPr>
        <p:spPr>
          <a:xfrm>
            <a:off x="142222" y="1560086"/>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2" name="Metin kutusu 1">
            <a:extLst>
              <a:ext uri="{FF2B5EF4-FFF2-40B4-BE49-F238E27FC236}">
                <a16:creationId xmlns:a16="http://schemas.microsoft.com/office/drawing/2014/main" id="{FF99C50F-8DFC-D5EF-3257-6D97613C2D55}"/>
              </a:ext>
            </a:extLst>
          </p:cNvPr>
          <p:cNvSpPr txBox="1"/>
          <p:nvPr/>
        </p:nvSpPr>
        <p:spPr>
          <a:xfrm>
            <a:off x="186484" y="2218458"/>
            <a:ext cx="11819032" cy="3877985"/>
          </a:xfrm>
          <a:prstGeom prst="rect">
            <a:avLst/>
          </a:prstGeom>
          <a:noFill/>
        </p:spPr>
        <p:txBody>
          <a:bodyPr wrap="square">
            <a:spAutoFit/>
          </a:bodyPr>
          <a:lstStyle/>
          <a:p>
            <a:r>
              <a:rPr lang="tr-TR" b="1">
                <a:solidFill>
                  <a:srgbClr val="C00000"/>
                </a:solidFill>
                <a:latin typeface="Posterama (Başlıklar)"/>
              </a:rPr>
              <a:t>Soru: </a:t>
            </a:r>
            <a:r>
              <a:rPr lang="tr-TR" sz="1600">
                <a:latin typeface="Posterama (Başlıklar)"/>
              </a:rPr>
              <a:t>Az önceki örnekte köşe frekansı olarak </a:t>
            </a:r>
            <a:r>
              <a:rPr lang="tr-TR" sz="1600">
                <a:solidFill>
                  <a:srgbClr val="C00000"/>
                </a:solidFill>
                <a:latin typeface="Posterama (Başlıklar)"/>
              </a:rPr>
              <a:t>5 Hz</a:t>
            </a:r>
            <a:r>
              <a:rPr lang="tr-TR" sz="1600">
                <a:latin typeface="Posterama (Başlıklar)"/>
              </a:rPr>
              <a:t> değerini kullanmıştık. Eğer bu frekans değerini daha yüksek bir değerle değiştirirsek filtrelenmiş sinyalde ne gibi değişiklikler gözlemlenir?</a:t>
            </a:r>
          </a:p>
          <a:p>
            <a:endParaRPr lang="tr-TR" sz="1600">
              <a:latin typeface="Posterama (Başlıklar)"/>
            </a:endParaRPr>
          </a:p>
          <a:p>
            <a:r>
              <a:rPr lang="tr-TR" b="1">
                <a:solidFill>
                  <a:srgbClr val="C00000"/>
                </a:solidFill>
                <a:latin typeface="Posterama (Başlıklar)"/>
              </a:rPr>
              <a:t>Cevap: </a:t>
            </a:r>
            <a:r>
              <a:rPr lang="tr-TR" sz="1600">
                <a:latin typeface="Posterama (Başlıklar)"/>
              </a:rPr>
              <a:t>Bir Köşe frekansı arttıkça filtre davranışı ve sonuçlarında bazı değişiklikler meydana gelir. Örneğin;</a:t>
            </a:r>
          </a:p>
          <a:p>
            <a:r>
              <a:rPr lang="tr-TR" sz="1600">
                <a:latin typeface="Posterama (Başlıklar)"/>
              </a:rPr>
              <a:t> 	O </a:t>
            </a:r>
            <a:r>
              <a:rPr lang="tr-TR" sz="1600">
                <a:solidFill>
                  <a:srgbClr val="C00000"/>
                </a:solidFill>
                <a:latin typeface="Posterama (Başlıklar)"/>
              </a:rPr>
              <a:t>Daha fazla yüksek frekans geçirme: </a:t>
            </a:r>
            <a:r>
              <a:rPr lang="tr-TR" sz="1600">
                <a:latin typeface="Posterama (Başlıklar)"/>
              </a:rPr>
              <a:t>Köşe frekansı arttıkça filtre daha fazla yüksek frekans bileşenine izin verir. 	Bu durumda daha yüksek frekanslardaki sinyal bileşenleri daha az baskılanır veya kesilmez. </a:t>
            </a:r>
          </a:p>
          <a:p>
            <a:r>
              <a:rPr lang="tr-TR" sz="1600">
                <a:latin typeface="Posterama (Başlıklar)"/>
              </a:rPr>
              <a:t>	O </a:t>
            </a:r>
            <a:r>
              <a:rPr lang="tr-TR" sz="1600">
                <a:solidFill>
                  <a:srgbClr val="C00000"/>
                </a:solidFill>
                <a:latin typeface="Posterama (Başlıklar)"/>
              </a:rPr>
              <a:t>Genlik azalması: </a:t>
            </a:r>
            <a:r>
              <a:rPr lang="tr-TR" sz="1600">
                <a:latin typeface="Posterama (Başlıklar)"/>
              </a:rPr>
              <a:t>Köşe frekansı arttıkça filtre daha fazla yüksek frekans bileşenine izin verirken düşük 	frekanslardaki bileşenlerin genliği azalır. Bu nedenle filtrelenen sinyalde düşük frekanslı bileşenlerin genliği daha 	düşük olabilir.</a:t>
            </a:r>
          </a:p>
          <a:p>
            <a:r>
              <a:rPr lang="tr-TR" sz="1600">
                <a:latin typeface="Posterama (Başlıklar)"/>
              </a:rPr>
              <a:t>	O </a:t>
            </a:r>
            <a:r>
              <a:rPr lang="tr-TR" sz="1600">
                <a:solidFill>
                  <a:srgbClr val="C00000"/>
                </a:solidFill>
                <a:latin typeface="Posterama (Başlıklar)"/>
              </a:rPr>
              <a:t>Faz kayması: </a:t>
            </a:r>
            <a:r>
              <a:rPr lang="tr-TR" sz="1600">
                <a:latin typeface="Posterama (Başlıklar)"/>
              </a:rPr>
              <a:t>Yüksek köşe frekansları filtrelenen sinyalde faz kaymasına neden olabilir. Faz kayması farklı 	frekans bileşenlerinin sinyaldeki zamansal konumunu etkiler. Daha yüksek köşe frekansları filtrelenen sinyalde 	daha fazla faz kaymasıyla sonuçlanabilir.</a:t>
            </a:r>
          </a:p>
          <a:p>
            <a:r>
              <a:rPr lang="tr-TR" sz="1600">
                <a:latin typeface="Posterama (Başlıklar)"/>
              </a:rPr>
              <a:t>	O </a:t>
            </a:r>
            <a:r>
              <a:rPr lang="tr-TR" sz="1600">
                <a:solidFill>
                  <a:srgbClr val="C00000"/>
                </a:solidFill>
                <a:latin typeface="Posterama (Başlıklar)"/>
              </a:rPr>
              <a:t>Keskinlik artışı: </a:t>
            </a:r>
            <a:r>
              <a:rPr lang="tr-TR" sz="1600">
                <a:latin typeface="Posterama (Başlıklar)"/>
              </a:rPr>
              <a:t>Köşe frekansının artması filtre karşılığının daha keskin bir şekilde düşüş göstermesine yol açar. 	Bu filtrelenen sinyalde daha belirgin bir geçiş bölgesi oluşturur.</a:t>
            </a:r>
          </a:p>
          <a:p>
            <a:r>
              <a:rPr lang="tr-TR">
                <a:latin typeface="Posterama (Başlıklar)"/>
              </a:rPr>
              <a:t> </a:t>
            </a:r>
            <a:endParaRPr lang="tr-TR" b="1">
              <a:latin typeface="Posterama (Başlıklar)"/>
            </a:endParaRPr>
          </a:p>
        </p:txBody>
      </p:sp>
      <p:sp>
        <p:nvSpPr>
          <p:cNvPr id="3" name="Alt Bilgi Yer Tutucusu 4">
            <a:extLst>
              <a:ext uri="{FF2B5EF4-FFF2-40B4-BE49-F238E27FC236}">
                <a16:creationId xmlns:a16="http://schemas.microsoft.com/office/drawing/2014/main" id="{B9E9A352-A6ED-186D-FB27-5B55834F4BF4}"/>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67858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44</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28" name="Metin kutusu 27">
            <a:extLst>
              <a:ext uri="{FF2B5EF4-FFF2-40B4-BE49-F238E27FC236}">
                <a16:creationId xmlns:a16="http://schemas.microsoft.com/office/drawing/2014/main" id="{FAD55509-CB48-2486-666E-AA4043552D74}"/>
              </a:ext>
            </a:extLst>
          </p:cNvPr>
          <p:cNvSpPr txBox="1"/>
          <p:nvPr/>
        </p:nvSpPr>
        <p:spPr>
          <a:xfrm>
            <a:off x="7542594" y="2412215"/>
            <a:ext cx="4481156" cy="1631216"/>
          </a:xfrm>
          <a:prstGeom prst="rect">
            <a:avLst/>
          </a:prstGeom>
          <a:solidFill>
            <a:schemeClr val="bg1">
              <a:lumMod val="95000"/>
            </a:schemeClr>
          </a:solidFill>
        </p:spPr>
        <p:txBody>
          <a:bodyPr wrap="square">
            <a:spAutoFit/>
          </a:bodyPr>
          <a:lstStyle/>
          <a:p>
            <a:r>
              <a:rPr lang="tr-TR" sz="2000">
                <a:latin typeface="Avenir Next LT Pro Light (Gövde)"/>
              </a:rPr>
              <a:t>Görüldüğü üzere, frekans değerini (</a:t>
            </a:r>
            <a:r>
              <a:rPr lang="tr-TR" sz="2000" b="1" err="1">
                <a:solidFill>
                  <a:srgbClr val="C00000"/>
                </a:solidFill>
                <a:latin typeface="Avenir Next LT Pro Light (Gövde)"/>
              </a:rPr>
              <a:t>fc</a:t>
            </a:r>
            <a:r>
              <a:rPr lang="tr-TR" sz="2000">
                <a:latin typeface="Avenir Next LT Pro Light (Gövde)"/>
              </a:rPr>
              <a:t>) artırdıkça sinyal daha fazla yüksek frekans geçirdi, genlik azalması oldu, faz kayması yaşandı ve Keskinlik artışı oldu.</a:t>
            </a:r>
          </a:p>
        </p:txBody>
      </p:sp>
      <p:pic>
        <p:nvPicPr>
          <p:cNvPr id="8" name="Resim 7" descr="yazı tipi, simge, sembol, sayı, numara, tipografi içeren bir resim&#10;&#10;Açıklama otomatik olarak oluşturuldu">
            <a:extLst>
              <a:ext uri="{FF2B5EF4-FFF2-40B4-BE49-F238E27FC236}">
                <a16:creationId xmlns:a16="http://schemas.microsoft.com/office/drawing/2014/main" id="{11FC68F3-9321-0434-A1A1-5EFDC64BB724}"/>
              </a:ext>
            </a:extLst>
          </p:cNvPr>
          <p:cNvPicPr>
            <a:picLocks noChangeAspect="1"/>
          </p:cNvPicPr>
          <p:nvPr/>
        </p:nvPicPr>
        <p:blipFill>
          <a:blip r:embed="rId13"/>
          <a:stretch>
            <a:fillRect/>
          </a:stretch>
        </p:blipFill>
        <p:spPr>
          <a:xfrm>
            <a:off x="8855826" y="1860837"/>
            <a:ext cx="1958335" cy="485008"/>
          </a:xfrm>
          <a:prstGeom prst="rect">
            <a:avLst/>
          </a:prstGeom>
        </p:spPr>
      </p:pic>
      <p:sp>
        <p:nvSpPr>
          <p:cNvPr id="20" name="Metin kutusu 19">
            <a:extLst>
              <a:ext uri="{FF2B5EF4-FFF2-40B4-BE49-F238E27FC236}">
                <a16:creationId xmlns:a16="http://schemas.microsoft.com/office/drawing/2014/main" id="{A391B30E-DB60-B404-21AB-E2E8AEF44022}"/>
              </a:ext>
            </a:extLst>
          </p:cNvPr>
          <p:cNvSpPr txBox="1"/>
          <p:nvPr/>
        </p:nvSpPr>
        <p:spPr>
          <a:xfrm>
            <a:off x="7542594" y="4123902"/>
            <a:ext cx="4481156" cy="1631216"/>
          </a:xfrm>
          <a:prstGeom prst="rect">
            <a:avLst/>
          </a:prstGeom>
          <a:solidFill>
            <a:schemeClr val="bg1">
              <a:lumMod val="95000"/>
            </a:schemeClr>
          </a:solidFill>
        </p:spPr>
        <p:txBody>
          <a:bodyPr wrap="square">
            <a:spAutoFit/>
          </a:bodyPr>
          <a:lstStyle/>
          <a:p>
            <a:r>
              <a:rPr lang="tr-TR" sz="2000"/>
              <a:t>Köşe frekansını 15 Hz olarak belirledik. </a:t>
            </a:r>
            <a:r>
              <a:rPr lang="tr-TR" sz="2000">
                <a:solidFill>
                  <a:srgbClr val="C00000"/>
                </a:solidFill>
              </a:rPr>
              <a:t>SİNC</a:t>
            </a:r>
            <a:r>
              <a:rPr lang="tr-TR" sz="2000"/>
              <a:t> filtresi 15 </a:t>
            </a:r>
            <a:r>
              <a:rPr lang="tr-TR" sz="2000" err="1"/>
              <a:t>Hz'den</a:t>
            </a:r>
            <a:r>
              <a:rPr lang="tr-TR" sz="2000"/>
              <a:t> daha düşük frekanslardaki bileşenleri korudu, 15 </a:t>
            </a:r>
            <a:r>
              <a:rPr lang="tr-TR" sz="2000" err="1"/>
              <a:t>Hz'den</a:t>
            </a:r>
            <a:r>
              <a:rPr lang="tr-TR" sz="2000"/>
              <a:t> daha yüksek frekanslardaki bileşenleriyse bastırdı.</a:t>
            </a:r>
          </a:p>
        </p:txBody>
      </p:sp>
      <p:pic>
        <p:nvPicPr>
          <p:cNvPr id="3" name="Resim 2">
            <a:extLst>
              <a:ext uri="{FF2B5EF4-FFF2-40B4-BE49-F238E27FC236}">
                <a16:creationId xmlns:a16="http://schemas.microsoft.com/office/drawing/2014/main" id="{13B577AC-DD27-0D16-A153-761618FEA8C4}"/>
              </a:ext>
            </a:extLst>
          </p:cNvPr>
          <p:cNvPicPr>
            <a:picLocks noChangeAspect="1"/>
          </p:cNvPicPr>
          <p:nvPr/>
        </p:nvPicPr>
        <p:blipFill>
          <a:blip r:embed="rId14"/>
          <a:stretch>
            <a:fillRect/>
          </a:stretch>
        </p:blipFill>
        <p:spPr>
          <a:xfrm>
            <a:off x="233563" y="1993569"/>
            <a:ext cx="7128290" cy="3840971"/>
          </a:xfrm>
          <a:prstGeom prst="rect">
            <a:avLst/>
          </a:prstGeom>
        </p:spPr>
      </p:pic>
      <p:sp>
        <p:nvSpPr>
          <p:cNvPr id="2" name="Alt Bilgi Yer Tutucusu 4">
            <a:extLst>
              <a:ext uri="{FF2B5EF4-FFF2-40B4-BE49-F238E27FC236}">
                <a16:creationId xmlns:a16="http://schemas.microsoft.com/office/drawing/2014/main" id="{614CEB05-EE78-9AE8-7E27-AE1DC96FE61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95096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45</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pic>
        <p:nvPicPr>
          <p:cNvPr id="18" name="Resim 17">
            <a:extLst>
              <a:ext uri="{FF2B5EF4-FFF2-40B4-BE49-F238E27FC236}">
                <a16:creationId xmlns:a16="http://schemas.microsoft.com/office/drawing/2014/main" id="{2F25DC13-0D15-065D-D666-E2DE4C0F51F3}"/>
              </a:ext>
            </a:extLst>
          </p:cNvPr>
          <p:cNvPicPr>
            <a:picLocks noChangeAspect="1"/>
          </p:cNvPicPr>
          <p:nvPr/>
        </p:nvPicPr>
        <p:blipFill rotWithShape="1">
          <a:blip r:embed="rId13"/>
          <a:srcRect l="2567" t="27267" r="6692" b="-8520"/>
          <a:stretch/>
        </p:blipFill>
        <p:spPr>
          <a:xfrm>
            <a:off x="8914542" y="1888011"/>
            <a:ext cx="2095544" cy="450925"/>
          </a:xfrm>
          <a:prstGeom prst="rect">
            <a:avLst/>
          </a:prstGeom>
        </p:spPr>
      </p:pic>
      <p:sp>
        <p:nvSpPr>
          <p:cNvPr id="23" name="Metin kutusu 22">
            <a:extLst>
              <a:ext uri="{FF2B5EF4-FFF2-40B4-BE49-F238E27FC236}">
                <a16:creationId xmlns:a16="http://schemas.microsoft.com/office/drawing/2014/main" id="{D9699B45-DFE8-0AC4-0C6E-5C04B6109641}"/>
              </a:ext>
            </a:extLst>
          </p:cNvPr>
          <p:cNvSpPr txBox="1"/>
          <p:nvPr/>
        </p:nvSpPr>
        <p:spPr>
          <a:xfrm>
            <a:off x="7586832" y="2387818"/>
            <a:ext cx="4481156" cy="1631216"/>
          </a:xfrm>
          <a:prstGeom prst="rect">
            <a:avLst/>
          </a:prstGeom>
          <a:solidFill>
            <a:schemeClr val="bg1">
              <a:lumMod val="95000"/>
            </a:schemeClr>
          </a:solidFill>
        </p:spPr>
        <p:txBody>
          <a:bodyPr wrap="square">
            <a:spAutoFit/>
          </a:bodyPr>
          <a:lstStyle/>
          <a:p>
            <a:r>
              <a:rPr lang="tr-TR" sz="2000">
                <a:latin typeface="Avenir Next LT Pro Light (Gövde)"/>
              </a:rPr>
              <a:t>Görüldüğü üzere, frekans değerini (</a:t>
            </a:r>
            <a:r>
              <a:rPr lang="tr-TR" sz="2000" b="1" err="1">
                <a:solidFill>
                  <a:srgbClr val="C00000"/>
                </a:solidFill>
                <a:latin typeface="Avenir Next LT Pro Light (Gövde)"/>
              </a:rPr>
              <a:t>fc</a:t>
            </a:r>
            <a:r>
              <a:rPr lang="tr-TR" sz="2000">
                <a:latin typeface="Avenir Next LT Pro Light (Gövde)"/>
              </a:rPr>
              <a:t>) artırdıkça sinyal daha fazla yüksek frekans geçirdi, genlik azalması oldu, faz kayması yaşandı ve Keskinlik artışı oldu.</a:t>
            </a:r>
          </a:p>
        </p:txBody>
      </p:sp>
      <p:sp>
        <p:nvSpPr>
          <p:cNvPr id="26" name="Metin kutusu 25">
            <a:extLst>
              <a:ext uri="{FF2B5EF4-FFF2-40B4-BE49-F238E27FC236}">
                <a16:creationId xmlns:a16="http://schemas.microsoft.com/office/drawing/2014/main" id="{20505E12-170B-F9B9-EA26-55F4ABF81141}"/>
              </a:ext>
            </a:extLst>
          </p:cNvPr>
          <p:cNvSpPr txBox="1"/>
          <p:nvPr/>
        </p:nvSpPr>
        <p:spPr>
          <a:xfrm>
            <a:off x="7579918" y="4123902"/>
            <a:ext cx="4481156" cy="1631216"/>
          </a:xfrm>
          <a:prstGeom prst="rect">
            <a:avLst/>
          </a:prstGeom>
          <a:solidFill>
            <a:schemeClr val="bg1">
              <a:lumMod val="95000"/>
            </a:schemeClr>
          </a:solidFill>
        </p:spPr>
        <p:txBody>
          <a:bodyPr wrap="square">
            <a:spAutoFit/>
          </a:bodyPr>
          <a:lstStyle/>
          <a:p>
            <a:r>
              <a:rPr lang="tr-TR" sz="2000"/>
              <a:t>Köşe frekansını 150 Hz olarak belirledik. </a:t>
            </a:r>
            <a:r>
              <a:rPr lang="tr-TR" sz="2000">
                <a:solidFill>
                  <a:srgbClr val="C00000"/>
                </a:solidFill>
              </a:rPr>
              <a:t>SİNC</a:t>
            </a:r>
            <a:r>
              <a:rPr lang="tr-TR" sz="2000"/>
              <a:t> filtresi 150 </a:t>
            </a:r>
            <a:r>
              <a:rPr lang="tr-TR" sz="2000" err="1"/>
              <a:t>Hz'den</a:t>
            </a:r>
            <a:r>
              <a:rPr lang="tr-TR" sz="2000"/>
              <a:t> daha düşük frekanslardaki bileşenleri korudu, 150 </a:t>
            </a:r>
            <a:r>
              <a:rPr lang="tr-TR" sz="2000" err="1"/>
              <a:t>Hz'den</a:t>
            </a:r>
            <a:r>
              <a:rPr lang="tr-TR" sz="2000"/>
              <a:t> daha yüksek frekanslardaki bileşenleriyse bastırdı.</a:t>
            </a:r>
          </a:p>
        </p:txBody>
      </p:sp>
      <p:pic>
        <p:nvPicPr>
          <p:cNvPr id="3" name="Resim 2">
            <a:extLst>
              <a:ext uri="{FF2B5EF4-FFF2-40B4-BE49-F238E27FC236}">
                <a16:creationId xmlns:a16="http://schemas.microsoft.com/office/drawing/2014/main" id="{C4064301-E100-561D-D50D-52919EA6796E}"/>
              </a:ext>
            </a:extLst>
          </p:cNvPr>
          <p:cNvPicPr>
            <a:picLocks noChangeAspect="1"/>
          </p:cNvPicPr>
          <p:nvPr/>
        </p:nvPicPr>
        <p:blipFill>
          <a:blip r:embed="rId14"/>
          <a:stretch>
            <a:fillRect/>
          </a:stretch>
        </p:blipFill>
        <p:spPr>
          <a:xfrm>
            <a:off x="233075" y="1876221"/>
            <a:ext cx="7240746" cy="3925377"/>
          </a:xfrm>
          <a:prstGeom prst="rect">
            <a:avLst/>
          </a:prstGeom>
        </p:spPr>
      </p:pic>
      <p:sp>
        <p:nvSpPr>
          <p:cNvPr id="2" name="Alt Bilgi Yer Tutucusu 4">
            <a:extLst>
              <a:ext uri="{FF2B5EF4-FFF2-40B4-BE49-F238E27FC236}">
                <a16:creationId xmlns:a16="http://schemas.microsoft.com/office/drawing/2014/main" id="{57AF8A8B-AD7A-4FBD-88C5-6AC00FA3A03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1106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46</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pic>
        <p:nvPicPr>
          <p:cNvPr id="19" name="Resim 18" descr="yazı tipi, tipografi, metin, grafik içeren bir resim&#10;&#10;Açıklama otomatik olarak oluşturuldu">
            <a:extLst>
              <a:ext uri="{FF2B5EF4-FFF2-40B4-BE49-F238E27FC236}">
                <a16:creationId xmlns:a16="http://schemas.microsoft.com/office/drawing/2014/main" id="{4F626EC0-45D1-1CB8-EC5E-1B3BF56CE31C}"/>
              </a:ext>
            </a:extLst>
          </p:cNvPr>
          <p:cNvPicPr>
            <a:picLocks noChangeAspect="1"/>
          </p:cNvPicPr>
          <p:nvPr/>
        </p:nvPicPr>
        <p:blipFill rotWithShape="1">
          <a:blip r:embed="rId13"/>
          <a:srcRect t="19875" r="7149" b="8965"/>
          <a:stretch/>
        </p:blipFill>
        <p:spPr>
          <a:xfrm>
            <a:off x="8917827" y="1914035"/>
            <a:ext cx="2161009" cy="373519"/>
          </a:xfrm>
          <a:prstGeom prst="rect">
            <a:avLst/>
          </a:prstGeom>
        </p:spPr>
      </p:pic>
      <p:sp>
        <p:nvSpPr>
          <p:cNvPr id="18" name="Metin kutusu 17">
            <a:extLst>
              <a:ext uri="{FF2B5EF4-FFF2-40B4-BE49-F238E27FC236}">
                <a16:creationId xmlns:a16="http://schemas.microsoft.com/office/drawing/2014/main" id="{94558AC6-E7E5-EB52-4C84-F6782F4D7B47}"/>
              </a:ext>
            </a:extLst>
          </p:cNvPr>
          <p:cNvSpPr txBox="1"/>
          <p:nvPr/>
        </p:nvSpPr>
        <p:spPr>
          <a:xfrm>
            <a:off x="7542594" y="2412215"/>
            <a:ext cx="4481156" cy="1631216"/>
          </a:xfrm>
          <a:prstGeom prst="rect">
            <a:avLst/>
          </a:prstGeom>
          <a:solidFill>
            <a:schemeClr val="bg1">
              <a:lumMod val="95000"/>
            </a:schemeClr>
          </a:solidFill>
        </p:spPr>
        <p:txBody>
          <a:bodyPr wrap="square">
            <a:spAutoFit/>
          </a:bodyPr>
          <a:lstStyle/>
          <a:p>
            <a:r>
              <a:rPr lang="tr-TR" sz="2000">
                <a:latin typeface="Avenir Next LT Pro Light (Gövde)"/>
              </a:rPr>
              <a:t>Görüldüğü üzere, frekans değerini (</a:t>
            </a:r>
            <a:r>
              <a:rPr lang="tr-TR" sz="2000" b="1" err="1">
                <a:solidFill>
                  <a:srgbClr val="C00000"/>
                </a:solidFill>
                <a:latin typeface="Avenir Next LT Pro Light (Gövde)"/>
              </a:rPr>
              <a:t>fc</a:t>
            </a:r>
            <a:r>
              <a:rPr lang="tr-TR" sz="2000">
                <a:latin typeface="Avenir Next LT Pro Light (Gövde)"/>
              </a:rPr>
              <a:t>) artırdıkça sinyal daha fazla yüksek frekans geçirdi, genlik azalması oldu, faz kayması yaşandı ve Keskinlik artışı oldu.</a:t>
            </a:r>
          </a:p>
        </p:txBody>
      </p:sp>
      <p:sp>
        <p:nvSpPr>
          <p:cNvPr id="20" name="Metin kutusu 19">
            <a:extLst>
              <a:ext uri="{FF2B5EF4-FFF2-40B4-BE49-F238E27FC236}">
                <a16:creationId xmlns:a16="http://schemas.microsoft.com/office/drawing/2014/main" id="{AEFE39C9-2C0F-4630-B518-438650532BEF}"/>
              </a:ext>
            </a:extLst>
          </p:cNvPr>
          <p:cNvSpPr txBox="1"/>
          <p:nvPr/>
        </p:nvSpPr>
        <p:spPr>
          <a:xfrm>
            <a:off x="7542594" y="4123902"/>
            <a:ext cx="4481156" cy="1631216"/>
          </a:xfrm>
          <a:prstGeom prst="rect">
            <a:avLst/>
          </a:prstGeom>
          <a:solidFill>
            <a:schemeClr val="bg1">
              <a:lumMod val="95000"/>
            </a:schemeClr>
          </a:solidFill>
        </p:spPr>
        <p:txBody>
          <a:bodyPr wrap="square">
            <a:spAutoFit/>
          </a:bodyPr>
          <a:lstStyle/>
          <a:p>
            <a:r>
              <a:rPr lang="tr-TR" sz="2000"/>
              <a:t>Köşe frekansını 1000 Hz olarak belirledik. </a:t>
            </a:r>
            <a:r>
              <a:rPr lang="tr-TR" sz="2000">
                <a:solidFill>
                  <a:srgbClr val="C00000"/>
                </a:solidFill>
              </a:rPr>
              <a:t>SİNC</a:t>
            </a:r>
            <a:r>
              <a:rPr lang="tr-TR" sz="2000"/>
              <a:t> filtresi 1000 </a:t>
            </a:r>
            <a:r>
              <a:rPr lang="tr-TR" sz="2000" err="1"/>
              <a:t>Hz'den</a:t>
            </a:r>
            <a:r>
              <a:rPr lang="tr-TR" sz="2000"/>
              <a:t> daha düşük frekanslardaki bileşenleri korudu, 1000 </a:t>
            </a:r>
            <a:r>
              <a:rPr lang="tr-TR" sz="2000" err="1"/>
              <a:t>Hz'den</a:t>
            </a:r>
            <a:r>
              <a:rPr lang="tr-TR" sz="2000"/>
              <a:t> daha yüksek frekanslardaki bileşenleriyse bastırdı.</a:t>
            </a:r>
          </a:p>
        </p:txBody>
      </p:sp>
      <p:pic>
        <p:nvPicPr>
          <p:cNvPr id="3" name="Resim 2">
            <a:extLst>
              <a:ext uri="{FF2B5EF4-FFF2-40B4-BE49-F238E27FC236}">
                <a16:creationId xmlns:a16="http://schemas.microsoft.com/office/drawing/2014/main" id="{130A0BF6-5BB9-2492-A064-8EEA26D65D9C}"/>
              </a:ext>
            </a:extLst>
          </p:cNvPr>
          <p:cNvPicPr>
            <a:picLocks noChangeAspect="1"/>
          </p:cNvPicPr>
          <p:nvPr/>
        </p:nvPicPr>
        <p:blipFill>
          <a:blip r:embed="rId14"/>
          <a:stretch>
            <a:fillRect/>
          </a:stretch>
        </p:blipFill>
        <p:spPr>
          <a:xfrm>
            <a:off x="281373" y="1906515"/>
            <a:ext cx="7136464" cy="3909459"/>
          </a:xfrm>
          <a:prstGeom prst="rect">
            <a:avLst/>
          </a:prstGeom>
        </p:spPr>
      </p:pic>
      <p:sp>
        <p:nvSpPr>
          <p:cNvPr id="2" name="Alt Bilgi Yer Tutucusu 4">
            <a:extLst>
              <a:ext uri="{FF2B5EF4-FFF2-40B4-BE49-F238E27FC236}">
                <a16:creationId xmlns:a16="http://schemas.microsoft.com/office/drawing/2014/main" id="{5D761E9B-AD97-25EC-3E46-E82FC0CE66B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21371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47</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pic>
        <p:nvPicPr>
          <p:cNvPr id="3" name="Resim 2">
            <a:extLst>
              <a:ext uri="{FF2B5EF4-FFF2-40B4-BE49-F238E27FC236}">
                <a16:creationId xmlns:a16="http://schemas.microsoft.com/office/drawing/2014/main" id="{9B4F598A-20FE-E24A-7FDF-CE6BA9934E88}"/>
              </a:ext>
            </a:extLst>
          </p:cNvPr>
          <p:cNvPicPr>
            <a:picLocks noChangeAspect="1"/>
          </p:cNvPicPr>
          <p:nvPr/>
        </p:nvPicPr>
        <p:blipFill rotWithShape="1">
          <a:blip r:embed="rId13"/>
          <a:srcRect r="9881"/>
          <a:stretch/>
        </p:blipFill>
        <p:spPr>
          <a:xfrm>
            <a:off x="128951" y="2354962"/>
            <a:ext cx="4608730" cy="2230379"/>
          </a:xfrm>
          <a:prstGeom prst="rect">
            <a:avLst/>
          </a:prstGeom>
        </p:spPr>
      </p:pic>
      <p:sp>
        <p:nvSpPr>
          <p:cNvPr id="4" name="Dikdörtgen 3">
            <a:extLst>
              <a:ext uri="{FF2B5EF4-FFF2-40B4-BE49-F238E27FC236}">
                <a16:creationId xmlns:a16="http://schemas.microsoft.com/office/drawing/2014/main" id="{2DCB5E9C-B1BF-DD57-266A-8B810E9F66B1}"/>
              </a:ext>
            </a:extLst>
          </p:cNvPr>
          <p:cNvSpPr/>
          <p:nvPr/>
        </p:nvSpPr>
        <p:spPr>
          <a:xfrm>
            <a:off x="168249" y="1994396"/>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331E3F4B-9422-876C-93BF-20F1DAC81478}"/>
              </a:ext>
            </a:extLst>
          </p:cNvPr>
          <p:cNvSpPr/>
          <p:nvPr/>
        </p:nvSpPr>
        <p:spPr>
          <a:xfrm>
            <a:off x="4895261" y="2017742"/>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26" name="Metin kutusu 25">
            <a:extLst>
              <a:ext uri="{FF2B5EF4-FFF2-40B4-BE49-F238E27FC236}">
                <a16:creationId xmlns:a16="http://schemas.microsoft.com/office/drawing/2014/main" id="{DE5AD3DF-D523-2ED2-72F1-B4FEC3129832}"/>
              </a:ext>
            </a:extLst>
          </p:cNvPr>
          <p:cNvSpPr txBox="1"/>
          <p:nvPr/>
        </p:nvSpPr>
        <p:spPr>
          <a:xfrm>
            <a:off x="4895261" y="2384670"/>
            <a:ext cx="6114825" cy="2369880"/>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fft</a:t>
            </a:r>
            <a:r>
              <a:rPr lang="tr-TR" sz="1600" b="1">
                <a:solidFill>
                  <a:srgbClr val="B21BF9"/>
                </a:solidFill>
              </a:rPr>
              <a:t>(): </a:t>
            </a:r>
            <a:r>
              <a:rPr lang="tr-TR" sz="1600"/>
              <a:t>bir zaman alanındaki verilerin </a:t>
            </a:r>
            <a:r>
              <a:rPr lang="tr-TR" sz="1600" err="1"/>
              <a:t>fourier</a:t>
            </a:r>
            <a:r>
              <a:rPr lang="tr-TR" sz="1600"/>
              <a:t> dönüşümünü hesaplar. </a:t>
            </a:r>
            <a:r>
              <a:rPr lang="tr-TR" sz="1600" err="1"/>
              <a:t>fourier</a:t>
            </a:r>
            <a:r>
              <a:rPr lang="tr-TR" sz="1600"/>
              <a:t> dönüşümü, zamanda verilen bir sinyalin frekans bileşenlerine ayrıştırılmasını sağlar</a:t>
            </a:r>
          </a:p>
          <a:p>
            <a:r>
              <a:rPr lang="tr-TR" sz="1600" b="1">
                <a:solidFill>
                  <a:schemeClr val="tx1">
                    <a:lumMod val="95000"/>
                    <a:lumOff val="5000"/>
                  </a:schemeClr>
                </a:solidFill>
              </a:rPr>
              <a:t>O </a:t>
            </a:r>
            <a:r>
              <a:rPr lang="tr-TR" sz="1600" b="1" err="1">
                <a:solidFill>
                  <a:srgbClr val="B21BF9"/>
                </a:solidFill>
              </a:rPr>
              <a:t>fftshift</a:t>
            </a:r>
            <a:r>
              <a:rPr lang="tr-TR" sz="1600" b="1">
                <a:solidFill>
                  <a:srgbClr val="B21BF9"/>
                </a:solidFill>
              </a:rPr>
              <a:t>(): </a:t>
            </a:r>
            <a:r>
              <a:rPr lang="tr-TR" sz="1600">
                <a:solidFill>
                  <a:schemeClr val="tx1">
                    <a:lumMod val="95000"/>
                    <a:lumOff val="5000"/>
                  </a:schemeClr>
                </a:solidFill>
              </a:rPr>
              <a:t>bir dizideki elemanları döndürerek veya kaydırarak FFT sonucunu yeniden düzenler.</a:t>
            </a:r>
            <a:r>
              <a:rPr lang="tr-TR" sz="2000" b="1">
                <a:solidFill>
                  <a:srgbClr val="C00000"/>
                </a:solidFill>
              </a:rPr>
              <a:t>*</a:t>
            </a:r>
          </a:p>
          <a:p>
            <a:r>
              <a:rPr lang="tr-TR" sz="1600" b="1">
                <a:solidFill>
                  <a:schemeClr val="tx1">
                    <a:lumMod val="95000"/>
                    <a:lumOff val="5000"/>
                  </a:schemeClr>
                </a:solidFill>
              </a:rPr>
              <a:t>O </a:t>
            </a:r>
            <a:r>
              <a:rPr lang="tr-TR" sz="1600" b="1" err="1">
                <a:solidFill>
                  <a:srgbClr val="B21BF9"/>
                </a:solidFill>
              </a:rPr>
              <a:t>sqrt</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rPr>
              <a:t>bir sayının karekökünü hesaplar.</a:t>
            </a:r>
          </a:p>
          <a:p>
            <a:r>
              <a:rPr lang="tr-TR" sz="1600" b="1">
                <a:solidFill>
                  <a:schemeClr val="tx1">
                    <a:lumMod val="95000"/>
                    <a:lumOff val="5000"/>
                  </a:schemeClr>
                </a:solidFill>
              </a:rPr>
              <a:t>O </a:t>
            </a:r>
            <a:r>
              <a:rPr lang="tr-TR" sz="1600" b="1" err="1">
                <a:solidFill>
                  <a:srgbClr val="B21BF9"/>
                </a:solidFill>
              </a:rPr>
              <a:t>real</a:t>
            </a:r>
            <a:r>
              <a:rPr lang="tr-TR" sz="1600" b="1">
                <a:solidFill>
                  <a:srgbClr val="B21BF9"/>
                </a:solidFill>
              </a:rPr>
              <a:t>(): </a:t>
            </a:r>
            <a:r>
              <a:rPr lang="tr-TR" sz="1600"/>
              <a:t>bir kompleks sayının </a:t>
            </a:r>
            <a:r>
              <a:rPr lang="tr-TR" sz="1600" err="1"/>
              <a:t>gerçel</a:t>
            </a:r>
            <a:r>
              <a:rPr lang="tr-TR" sz="1600"/>
              <a:t> bileşenini döndürür.</a:t>
            </a:r>
          </a:p>
          <a:p>
            <a:r>
              <a:rPr lang="tr-TR" sz="1600" b="1"/>
              <a:t>O</a:t>
            </a:r>
            <a:r>
              <a:rPr lang="tr-TR" sz="1600"/>
              <a:t> </a:t>
            </a:r>
            <a:r>
              <a:rPr lang="tr-TR" sz="1600" b="1" err="1">
                <a:solidFill>
                  <a:srgbClr val="B21BF9"/>
                </a:solidFill>
              </a:rPr>
              <a:t>imeg</a:t>
            </a:r>
            <a:r>
              <a:rPr lang="tr-TR" sz="1600" b="1">
                <a:solidFill>
                  <a:srgbClr val="B21BF9"/>
                </a:solidFill>
              </a:rPr>
              <a:t>(): </a:t>
            </a:r>
            <a:r>
              <a:rPr lang="tr-TR" sz="1600"/>
              <a:t>bir kompleks sayının </a:t>
            </a:r>
            <a:r>
              <a:rPr lang="tr-TR" sz="1600" err="1"/>
              <a:t>imajiner</a:t>
            </a:r>
            <a:r>
              <a:rPr lang="tr-TR" sz="1600"/>
              <a:t> bileşenini döndürür.</a:t>
            </a:r>
          </a:p>
          <a:p>
            <a:endParaRPr lang="tr-TR" sz="1600"/>
          </a:p>
        </p:txBody>
      </p:sp>
      <p:sp>
        <p:nvSpPr>
          <p:cNvPr id="28" name="Metin kutusu 27">
            <a:extLst>
              <a:ext uri="{FF2B5EF4-FFF2-40B4-BE49-F238E27FC236}">
                <a16:creationId xmlns:a16="http://schemas.microsoft.com/office/drawing/2014/main" id="{B2C5F406-BE6D-B49B-EEEF-5913A7812B4A}"/>
              </a:ext>
            </a:extLst>
          </p:cNvPr>
          <p:cNvSpPr txBox="1"/>
          <p:nvPr/>
        </p:nvSpPr>
        <p:spPr>
          <a:xfrm>
            <a:off x="168249" y="4557474"/>
            <a:ext cx="12023751" cy="1231106"/>
          </a:xfrm>
          <a:prstGeom prst="rect">
            <a:avLst/>
          </a:prstGeom>
          <a:noFill/>
        </p:spPr>
        <p:txBody>
          <a:bodyPr wrap="square">
            <a:spAutoFit/>
          </a:bodyPr>
          <a:lstStyle/>
          <a:p>
            <a:r>
              <a:rPr lang="tr-TR" sz="1600" b="1">
                <a:solidFill>
                  <a:srgbClr val="C00000"/>
                </a:solidFill>
              </a:rPr>
              <a:t>(*):</a:t>
            </a:r>
            <a:r>
              <a:rPr lang="tr-TR" sz="1400"/>
              <a:t> </a:t>
            </a:r>
            <a:r>
              <a:rPr lang="tr-TR" sz="1400" b="1" err="1"/>
              <a:t>fftshift</a:t>
            </a:r>
            <a:r>
              <a:rPr lang="tr-TR" sz="1400" b="1"/>
              <a:t>() </a:t>
            </a:r>
            <a:r>
              <a:rPr lang="tr-TR" sz="1400"/>
              <a:t>fonksiyonu bir diziyi döndürerek veya kaydırarak </a:t>
            </a:r>
            <a:r>
              <a:rPr lang="tr-TR" sz="1400" b="1"/>
              <a:t>FFT </a:t>
            </a:r>
            <a:r>
              <a:rPr lang="tr-TR" sz="1400"/>
              <a:t>sonucunu yeniden düzenler. Daha spesifik olarak </a:t>
            </a:r>
            <a:r>
              <a:rPr lang="tr-TR" sz="1400" b="1"/>
              <a:t>FFT</a:t>
            </a:r>
            <a:r>
              <a:rPr lang="tr-TR" sz="1400"/>
              <a:t> sonucunda frekans bileşenleri solda ve sağda simetrik olarak yer alırken, </a:t>
            </a:r>
            <a:r>
              <a:rPr lang="tr-TR" sz="1400" b="1" err="1"/>
              <a:t>fftshift</a:t>
            </a:r>
            <a:r>
              <a:rPr lang="tr-TR" sz="1400" b="1"/>
              <a:t>() </a:t>
            </a:r>
            <a:r>
              <a:rPr lang="tr-TR" sz="1400"/>
              <a:t>bu bileşenleri </a:t>
            </a:r>
            <a:r>
              <a:rPr lang="tr-TR" sz="1400" err="1"/>
              <a:t>merkezlemek</a:t>
            </a:r>
            <a:r>
              <a:rPr lang="tr-TR" sz="1400"/>
              <a:t> için elemanları döndürür.</a:t>
            </a:r>
          </a:p>
          <a:p>
            <a:r>
              <a:rPr lang="tr-TR" sz="1400"/>
              <a:t>Örneğin,</a:t>
            </a:r>
            <a:r>
              <a:rPr lang="tr-TR" sz="1400" b="1">
                <a:solidFill>
                  <a:srgbClr val="C00000"/>
                </a:solidFill>
              </a:rPr>
              <a:t> [1, 2, 3, 4, 5, 6, 7, 8] </a:t>
            </a:r>
            <a:r>
              <a:rPr lang="tr-TR" sz="1400"/>
              <a:t>dizisini ele alalım ve bu dizinin </a:t>
            </a:r>
            <a:r>
              <a:rPr lang="tr-TR" sz="1400" b="1"/>
              <a:t>FFT</a:t>
            </a:r>
            <a:r>
              <a:rPr lang="tr-TR" sz="1400"/>
              <a:t> sonucunu hesaplayalım. </a:t>
            </a:r>
            <a:r>
              <a:rPr lang="tr-TR" sz="1400" b="1"/>
              <a:t>FFT</a:t>
            </a:r>
            <a:r>
              <a:rPr lang="tr-TR" sz="1400"/>
              <a:t> sonucunda, frekans bileşenleri simetrik olarak</a:t>
            </a:r>
          </a:p>
          <a:p>
            <a:r>
              <a:rPr lang="tr-TR" sz="1400" b="1">
                <a:solidFill>
                  <a:srgbClr val="C00000"/>
                </a:solidFill>
              </a:rPr>
              <a:t>[8, 7, 6, 5, 4, 3, 2, 1] </a:t>
            </a:r>
            <a:r>
              <a:rPr lang="tr-TR" sz="1400"/>
              <a:t>şeklinde yer alır. Ancak </a:t>
            </a:r>
            <a:r>
              <a:rPr lang="tr-TR" sz="1400" b="1" err="1"/>
              <a:t>fftshift</a:t>
            </a:r>
            <a:r>
              <a:rPr lang="tr-TR" sz="1400" b="1"/>
              <a:t>() </a:t>
            </a:r>
            <a:r>
              <a:rPr lang="tr-TR" sz="1400"/>
              <a:t>fonksiyonunu kullanarak bu sonucu düzenlersek, sonuç </a:t>
            </a:r>
            <a:r>
              <a:rPr lang="tr-TR" sz="1400" b="1">
                <a:solidFill>
                  <a:srgbClr val="00B050"/>
                </a:solidFill>
              </a:rPr>
              <a:t>[5, 6, 7, 8, 1, 2, 3, 4] </a:t>
            </a:r>
            <a:r>
              <a:rPr lang="tr-TR" sz="1400"/>
              <a:t>olur. Bu </a:t>
            </a:r>
            <a:r>
              <a:rPr lang="tr-TR" sz="1400" b="1"/>
              <a:t>FFT</a:t>
            </a:r>
            <a:r>
              <a:rPr lang="tr-TR" sz="1400"/>
              <a:t> sonucunu </a:t>
            </a:r>
            <a:r>
              <a:rPr lang="tr-TR" sz="1400" b="1" u="sng" err="1"/>
              <a:t>merkezlemek</a:t>
            </a:r>
            <a:r>
              <a:rPr lang="tr-TR" sz="1400"/>
              <a:t> için elemanları döndürdüğümüzü gösterir. Yani, frekans bileşenleri simetrik hale getirilir ve merkezlenir.</a:t>
            </a:r>
          </a:p>
        </p:txBody>
      </p:sp>
      <p:sp>
        <p:nvSpPr>
          <p:cNvPr id="2" name="Alt Bilgi Yer Tutucusu 4">
            <a:extLst>
              <a:ext uri="{FF2B5EF4-FFF2-40B4-BE49-F238E27FC236}">
                <a16:creationId xmlns:a16="http://schemas.microsoft.com/office/drawing/2014/main" id="{00F8CDE2-6124-A95D-46C1-3C442248661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786354703"/>
      </p:ext>
    </p:extLst>
  </p:cSld>
  <p:clrMapOvr>
    <a:masterClrMapping/>
  </p:clrMapOvr>
  <mc:AlternateContent xmlns:mc="http://schemas.openxmlformats.org/markup-compatibility/2006" xmlns:p14="http://schemas.microsoft.com/office/powerpoint/2010/main">
    <mc:Choice Requires="p14">
      <p:transition spd="slow" p14:dur="2000" advTm="3705"/>
    </mc:Choice>
    <mc:Fallback xmlns="">
      <p:transition spd="slow" advTm="3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48</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18" name="Metin kutusu 17">
            <a:extLst>
              <a:ext uri="{FF2B5EF4-FFF2-40B4-BE49-F238E27FC236}">
                <a16:creationId xmlns:a16="http://schemas.microsoft.com/office/drawing/2014/main" id="{94558AC6-E7E5-EB52-4C84-F6782F4D7B47}"/>
              </a:ext>
            </a:extLst>
          </p:cNvPr>
          <p:cNvSpPr txBox="1"/>
          <p:nvPr/>
        </p:nvSpPr>
        <p:spPr>
          <a:xfrm>
            <a:off x="7524360" y="1994396"/>
            <a:ext cx="4481156" cy="1323439"/>
          </a:xfrm>
          <a:prstGeom prst="rect">
            <a:avLst/>
          </a:prstGeom>
          <a:solidFill>
            <a:schemeClr val="bg1">
              <a:lumMod val="95000"/>
            </a:schemeClr>
          </a:solidFill>
        </p:spPr>
        <p:txBody>
          <a:bodyPr wrap="square">
            <a:spAutoFit/>
          </a:bodyPr>
          <a:lstStyle/>
          <a:p>
            <a:r>
              <a:rPr lang="tr-TR" sz="2000">
                <a:latin typeface="Avenir Next LT Pro Light (Gövde)"/>
              </a:rPr>
              <a:t>x sinyalimiz (</a:t>
            </a:r>
            <a:r>
              <a:rPr lang="tr-TR" sz="2000" b="1">
                <a:solidFill>
                  <a:srgbClr val="C00000"/>
                </a:solidFill>
                <a:latin typeface="Avenir Next LT Pro Light (Gövde)"/>
              </a:rPr>
              <a:t>fc_5</a:t>
            </a:r>
            <a:r>
              <a:rPr lang="tr-TR" sz="2000">
                <a:latin typeface="Avenir Next LT Pro Light (Gövde)"/>
              </a:rPr>
              <a:t>) ve </a:t>
            </a:r>
            <a:r>
              <a:rPr lang="tr-TR" sz="2000" b="1" err="1">
                <a:solidFill>
                  <a:srgbClr val="C00000"/>
                </a:solidFill>
                <a:latin typeface="Avenir Next LT Pro Light (Gövde)"/>
              </a:rPr>
              <a:t>sinc</a:t>
            </a:r>
            <a:r>
              <a:rPr lang="tr-TR" sz="2000">
                <a:latin typeface="Avenir Next LT Pro Light (Gövde)"/>
              </a:rPr>
              <a:t> sinyallerimizi </a:t>
            </a:r>
            <a:r>
              <a:rPr lang="tr-TR" sz="2000" b="1">
                <a:solidFill>
                  <a:srgbClr val="C00000"/>
                </a:solidFill>
                <a:latin typeface="Avenir Next LT Pro Light (Gövde)"/>
              </a:rPr>
              <a:t>FFT*</a:t>
            </a:r>
            <a:r>
              <a:rPr lang="tr-TR" sz="2000">
                <a:latin typeface="Avenir Next LT Pro Light (Gövde)"/>
              </a:rPr>
              <a:t> filtresinden geçirirsek şekillerdeki sinyalleri elde ederiz.</a:t>
            </a:r>
          </a:p>
        </p:txBody>
      </p:sp>
      <p:sp>
        <p:nvSpPr>
          <p:cNvPr id="20" name="Metin kutusu 19">
            <a:extLst>
              <a:ext uri="{FF2B5EF4-FFF2-40B4-BE49-F238E27FC236}">
                <a16:creationId xmlns:a16="http://schemas.microsoft.com/office/drawing/2014/main" id="{AEFE39C9-2C0F-4630-B518-438650532BEF}"/>
              </a:ext>
            </a:extLst>
          </p:cNvPr>
          <p:cNvSpPr txBox="1"/>
          <p:nvPr/>
        </p:nvSpPr>
        <p:spPr>
          <a:xfrm>
            <a:off x="7524360" y="3397686"/>
            <a:ext cx="4481156" cy="1661993"/>
          </a:xfrm>
          <a:prstGeom prst="rect">
            <a:avLst/>
          </a:prstGeom>
          <a:solidFill>
            <a:schemeClr val="bg1">
              <a:lumMod val="95000"/>
            </a:schemeClr>
          </a:solidFill>
        </p:spPr>
        <p:txBody>
          <a:bodyPr wrap="square">
            <a:spAutoFit/>
          </a:bodyPr>
          <a:lstStyle/>
          <a:p>
            <a:r>
              <a:rPr lang="tr-TR" sz="1700"/>
              <a:t>İki sinyali çarptığımızda, </a:t>
            </a:r>
            <a:r>
              <a:rPr lang="tr-TR" sz="1700" b="1" err="1">
                <a:solidFill>
                  <a:srgbClr val="C00000"/>
                </a:solidFill>
              </a:rPr>
              <a:t>sinc</a:t>
            </a:r>
            <a:r>
              <a:rPr lang="tr-TR" sz="1700"/>
              <a:t> sinyalinin düşük olduğu yerlerde (sıfır geçişlerinde) </a:t>
            </a:r>
            <a:r>
              <a:rPr lang="tr-TR" sz="1700" b="1">
                <a:solidFill>
                  <a:srgbClr val="C00000"/>
                </a:solidFill>
              </a:rPr>
              <a:t>fc_5 </a:t>
            </a:r>
            <a:r>
              <a:rPr lang="tr-TR" sz="1700"/>
              <a:t>sinyaline denk gelen yerlerin genlikleri azalırken, </a:t>
            </a:r>
            <a:r>
              <a:rPr lang="tr-TR" sz="1700" b="1" err="1">
                <a:solidFill>
                  <a:srgbClr val="C00000"/>
                </a:solidFill>
              </a:rPr>
              <a:t>sinc</a:t>
            </a:r>
            <a:r>
              <a:rPr lang="tr-TR" sz="1700"/>
              <a:t> sinyalinin yüksek olduğu yerlerde</a:t>
            </a:r>
            <a:r>
              <a:rPr lang="tr-TR" sz="1700" b="1">
                <a:solidFill>
                  <a:srgbClr val="C00000"/>
                </a:solidFill>
              </a:rPr>
              <a:t> fc_5 </a:t>
            </a:r>
            <a:r>
              <a:rPr lang="tr-TR" sz="1700"/>
              <a:t>sinyaline denk gelen yerlerin genlikleri daha sabit kalır.</a:t>
            </a:r>
          </a:p>
        </p:txBody>
      </p:sp>
      <p:sp>
        <p:nvSpPr>
          <p:cNvPr id="5" name="Metin kutusu 4">
            <a:extLst>
              <a:ext uri="{FF2B5EF4-FFF2-40B4-BE49-F238E27FC236}">
                <a16:creationId xmlns:a16="http://schemas.microsoft.com/office/drawing/2014/main" id="{8C7CF678-D1EB-DE6A-BE99-ADFE9587F9A2}"/>
              </a:ext>
            </a:extLst>
          </p:cNvPr>
          <p:cNvSpPr txBox="1"/>
          <p:nvPr/>
        </p:nvSpPr>
        <p:spPr>
          <a:xfrm>
            <a:off x="7524360" y="5123747"/>
            <a:ext cx="4481156" cy="707886"/>
          </a:xfrm>
          <a:prstGeom prst="rect">
            <a:avLst/>
          </a:prstGeom>
          <a:solidFill>
            <a:schemeClr val="bg1">
              <a:lumMod val="95000"/>
            </a:schemeClr>
          </a:solidFill>
        </p:spPr>
        <p:txBody>
          <a:bodyPr wrap="square">
            <a:spAutoFit/>
          </a:bodyPr>
          <a:lstStyle/>
          <a:p>
            <a:r>
              <a:rPr lang="tr-TR" sz="2000" b="1"/>
              <a:t>Yani; yüksek frekanslar silinir, düşük frekanslar tutulur.</a:t>
            </a:r>
          </a:p>
        </p:txBody>
      </p:sp>
      <p:sp>
        <p:nvSpPr>
          <p:cNvPr id="7" name="Metin kutusu 6">
            <a:extLst>
              <a:ext uri="{FF2B5EF4-FFF2-40B4-BE49-F238E27FC236}">
                <a16:creationId xmlns:a16="http://schemas.microsoft.com/office/drawing/2014/main" id="{9CD2ADA2-DB16-8DD2-AEDF-166944D95CAD}"/>
              </a:ext>
            </a:extLst>
          </p:cNvPr>
          <p:cNvSpPr txBox="1"/>
          <p:nvPr/>
        </p:nvSpPr>
        <p:spPr>
          <a:xfrm>
            <a:off x="188877" y="5480638"/>
            <a:ext cx="7119257" cy="307777"/>
          </a:xfrm>
          <a:prstGeom prst="rect">
            <a:avLst/>
          </a:prstGeom>
          <a:noFill/>
        </p:spPr>
        <p:txBody>
          <a:bodyPr wrap="square">
            <a:spAutoFit/>
          </a:bodyPr>
          <a:lstStyle/>
          <a:p>
            <a:r>
              <a:rPr lang="tr-TR" sz="1400" b="1">
                <a:solidFill>
                  <a:srgbClr val="C00000"/>
                </a:solidFill>
              </a:rPr>
              <a:t>(*) FFT: </a:t>
            </a:r>
            <a:r>
              <a:rPr lang="tr-TR" sz="1400" b="1"/>
              <a:t>Hızlı Fourier Dönüşümü. İlerleyen sayfalarda </a:t>
            </a:r>
            <a:r>
              <a:rPr lang="tr-TR" sz="1400" b="1" err="1"/>
              <a:t>FFT'nin</a:t>
            </a:r>
            <a:r>
              <a:rPr lang="tr-TR" sz="1400" b="1"/>
              <a:t> detaylarına değineceğiz.</a:t>
            </a:r>
          </a:p>
        </p:txBody>
      </p:sp>
      <p:pic>
        <p:nvPicPr>
          <p:cNvPr id="4" name="Resim 3">
            <a:extLst>
              <a:ext uri="{FF2B5EF4-FFF2-40B4-BE49-F238E27FC236}">
                <a16:creationId xmlns:a16="http://schemas.microsoft.com/office/drawing/2014/main" id="{547A41EB-C28D-79B7-7691-276665CC3B23}"/>
              </a:ext>
            </a:extLst>
          </p:cNvPr>
          <p:cNvPicPr>
            <a:picLocks noChangeAspect="1"/>
          </p:cNvPicPr>
          <p:nvPr/>
        </p:nvPicPr>
        <p:blipFill>
          <a:blip r:embed="rId13"/>
          <a:stretch>
            <a:fillRect/>
          </a:stretch>
        </p:blipFill>
        <p:spPr>
          <a:xfrm>
            <a:off x="299118" y="1904234"/>
            <a:ext cx="4075510" cy="3540360"/>
          </a:xfrm>
          <a:prstGeom prst="rect">
            <a:avLst/>
          </a:prstGeom>
        </p:spPr>
      </p:pic>
      <p:pic>
        <p:nvPicPr>
          <p:cNvPr id="8" name="Resim 7">
            <a:extLst>
              <a:ext uri="{FF2B5EF4-FFF2-40B4-BE49-F238E27FC236}">
                <a16:creationId xmlns:a16="http://schemas.microsoft.com/office/drawing/2014/main" id="{EDFCDFB7-7FD5-F842-632E-757AF4FEB1F7}"/>
              </a:ext>
            </a:extLst>
          </p:cNvPr>
          <p:cNvPicPr>
            <a:picLocks noChangeAspect="1"/>
          </p:cNvPicPr>
          <p:nvPr/>
        </p:nvPicPr>
        <p:blipFill>
          <a:blip r:embed="rId14"/>
          <a:stretch>
            <a:fillRect/>
          </a:stretch>
        </p:blipFill>
        <p:spPr>
          <a:xfrm>
            <a:off x="4512533" y="2262161"/>
            <a:ext cx="2873921" cy="2333677"/>
          </a:xfrm>
          <a:prstGeom prst="rect">
            <a:avLst/>
          </a:prstGeom>
        </p:spPr>
      </p:pic>
      <p:sp>
        <p:nvSpPr>
          <p:cNvPr id="9" name="Metin kutusu 8">
            <a:extLst>
              <a:ext uri="{FF2B5EF4-FFF2-40B4-BE49-F238E27FC236}">
                <a16:creationId xmlns:a16="http://schemas.microsoft.com/office/drawing/2014/main" id="{2BB16A54-370B-7B65-8578-FD57292F621D}"/>
              </a:ext>
            </a:extLst>
          </p:cNvPr>
          <p:cNvSpPr txBox="1"/>
          <p:nvPr/>
        </p:nvSpPr>
        <p:spPr>
          <a:xfrm>
            <a:off x="5620408" y="1954384"/>
            <a:ext cx="951184" cy="307777"/>
          </a:xfrm>
          <a:prstGeom prst="rect">
            <a:avLst/>
          </a:prstGeom>
          <a:noFill/>
        </p:spPr>
        <p:txBody>
          <a:bodyPr wrap="square">
            <a:spAutoFit/>
          </a:bodyPr>
          <a:lstStyle/>
          <a:p>
            <a:r>
              <a:rPr lang="tr-TR" sz="1400" b="1" err="1">
                <a:solidFill>
                  <a:srgbClr val="C00000"/>
                </a:solidFill>
              </a:rPr>
              <a:t>Plot</a:t>
            </a:r>
            <a:r>
              <a:rPr lang="tr-TR" sz="1400" b="1">
                <a:solidFill>
                  <a:srgbClr val="C00000"/>
                </a:solidFill>
              </a:rPr>
              <a:t>(b);</a:t>
            </a:r>
            <a:endParaRPr lang="tr-TR" sz="1400" b="1"/>
          </a:p>
        </p:txBody>
      </p:sp>
      <p:sp>
        <p:nvSpPr>
          <p:cNvPr id="16" name="Metin kutusu 15">
            <a:extLst>
              <a:ext uri="{FF2B5EF4-FFF2-40B4-BE49-F238E27FC236}">
                <a16:creationId xmlns:a16="http://schemas.microsoft.com/office/drawing/2014/main" id="{BE2E5EC6-2FD0-3AB9-DF18-59CBF7C52295}"/>
              </a:ext>
            </a:extLst>
          </p:cNvPr>
          <p:cNvSpPr txBox="1"/>
          <p:nvPr/>
        </p:nvSpPr>
        <p:spPr>
          <a:xfrm>
            <a:off x="1986483" y="3520525"/>
            <a:ext cx="951184" cy="307777"/>
          </a:xfrm>
          <a:prstGeom prst="rect">
            <a:avLst/>
          </a:prstGeom>
          <a:noFill/>
        </p:spPr>
        <p:txBody>
          <a:bodyPr wrap="square">
            <a:spAutoFit/>
          </a:bodyPr>
          <a:lstStyle/>
          <a:p>
            <a:r>
              <a:rPr lang="tr-TR" sz="1400" b="1" err="1">
                <a:solidFill>
                  <a:srgbClr val="C00000"/>
                </a:solidFill>
              </a:rPr>
              <a:t>Fc</a:t>
            </a:r>
            <a:r>
              <a:rPr lang="tr-TR" sz="1400" b="1">
                <a:solidFill>
                  <a:srgbClr val="C00000"/>
                </a:solidFill>
              </a:rPr>
              <a:t> = 5</a:t>
            </a:r>
            <a:endParaRPr lang="tr-TR" sz="1400" b="1"/>
          </a:p>
        </p:txBody>
      </p:sp>
      <p:sp>
        <p:nvSpPr>
          <p:cNvPr id="2" name="Alt Bilgi Yer Tutucusu 4">
            <a:extLst>
              <a:ext uri="{FF2B5EF4-FFF2-40B4-BE49-F238E27FC236}">
                <a16:creationId xmlns:a16="http://schemas.microsoft.com/office/drawing/2014/main" id="{F1B4C8E2-4C39-3CA3-C1AD-378CDFEE0437}"/>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97216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49</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18" name="Metin kutusu 17">
            <a:extLst>
              <a:ext uri="{FF2B5EF4-FFF2-40B4-BE49-F238E27FC236}">
                <a16:creationId xmlns:a16="http://schemas.microsoft.com/office/drawing/2014/main" id="{94558AC6-E7E5-EB52-4C84-F6782F4D7B47}"/>
              </a:ext>
            </a:extLst>
          </p:cNvPr>
          <p:cNvSpPr txBox="1"/>
          <p:nvPr/>
        </p:nvSpPr>
        <p:spPr>
          <a:xfrm>
            <a:off x="7524360" y="1994396"/>
            <a:ext cx="4481156" cy="1323439"/>
          </a:xfrm>
          <a:prstGeom prst="rect">
            <a:avLst/>
          </a:prstGeom>
          <a:solidFill>
            <a:schemeClr val="bg1">
              <a:lumMod val="95000"/>
            </a:schemeClr>
          </a:solidFill>
        </p:spPr>
        <p:txBody>
          <a:bodyPr wrap="square">
            <a:spAutoFit/>
          </a:bodyPr>
          <a:lstStyle/>
          <a:p>
            <a:r>
              <a:rPr lang="tr-TR" sz="2000">
                <a:latin typeface="Avenir Next LT Pro Light (Gövde)"/>
              </a:rPr>
              <a:t>x sinyalimiz (</a:t>
            </a:r>
            <a:r>
              <a:rPr lang="tr-TR" sz="2000" b="1">
                <a:solidFill>
                  <a:srgbClr val="C00000"/>
                </a:solidFill>
                <a:latin typeface="Avenir Next LT Pro Light (Gövde)"/>
              </a:rPr>
              <a:t>fc_5</a:t>
            </a:r>
            <a:r>
              <a:rPr lang="tr-TR" sz="2000">
                <a:latin typeface="Avenir Next LT Pro Light (Gövde)"/>
              </a:rPr>
              <a:t>) ve </a:t>
            </a:r>
            <a:r>
              <a:rPr lang="tr-TR" sz="2000" b="1" err="1">
                <a:solidFill>
                  <a:srgbClr val="C00000"/>
                </a:solidFill>
                <a:latin typeface="Avenir Next LT Pro Light (Gövde)"/>
              </a:rPr>
              <a:t>sinc</a:t>
            </a:r>
            <a:r>
              <a:rPr lang="tr-TR" sz="2000">
                <a:latin typeface="Avenir Next LT Pro Light (Gövde)"/>
              </a:rPr>
              <a:t> sinyallerimizi </a:t>
            </a:r>
            <a:r>
              <a:rPr lang="tr-TR" sz="2000" b="1">
                <a:solidFill>
                  <a:srgbClr val="C00000"/>
                </a:solidFill>
                <a:latin typeface="Avenir Next LT Pro Light (Gövde)"/>
              </a:rPr>
              <a:t>FFT*</a:t>
            </a:r>
            <a:r>
              <a:rPr lang="tr-TR" sz="2000">
                <a:latin typeface="Avenir Next LT Pro Light (Gövde)"/>
              </a:rPr>
              <a:t> filtresinden geçirirsek şekillerdeki sinyalleri elde ederiz.</a:t>
            </a:r>
          </a:p>
        </p:txBody>
      </p:sp>
      <p:sp>
        <p:nvSpPr>
          <p:cNvPr id="20" name="Metin kutusu 19">
            <a:extLst>
              <a:ext uri="{FF2B5EF4-FFF2-40B4-BE49-F238E27FC236}">
                <a16:creationId xmlns:a16="http://schemas.microsoft.com/office/drawing/2014/main" id="{AEFE39C9-2C0F-4630-B518-438650532BEF}"/>
              </a:ext>
            </a:extLst>
          </p:cNvPr>
          <p:cNvSpPr txBox="1"/>
          <p:nvPr/>
        </p:nvSpPr>
        <p:spPr>
          <a:xfrm>
            <a:off x="7524360" y="3397686"/>
            <a:ext cx="4481156" cy="1661993"/>
          </a:xfrm>
          <a:prstGeom prst="rect">
            <a:avLst/>
          </a:prstGeom>
          <a:solidFill>
            <a:schemeClr val="bg1">
              <a:lumMod val="95000"/>
            </a:schemeClr>
          </a:solidFill>
        </p:spPr>
        <p:txBody>
          <a:bodyPr wrap="square">
            <a:spAutoFit/>
          </a:bodyPr>
          <a:lstStyle/>
          <a:p>
            <a:r>
              <a:rPr lang="tr-TR" sz="1700"/>
              <a:t>İki sinyali çarptığımızda, </a:t>
            </a:r>
            <a:r>
              <a:rPr lang="tr-TR" sz="1700" b="1" err="1">
                <a:solidFill>
                  <a:srgbClr val="C00000"/>
                </a:solidFill>
              </a:rPr>
              <a:t>sinc</a:t>
            </a:r>
            <a:r>
              <a:rPr lang="tr-TR" sz="1700"/>
              <a:t> sinyalinin düşük olduğu yerlerde (sıfır geçişlerinde) </a:t>
            </a:r>
            <a:r>
              <a:rPr lang="tr-TR" sz="1700" b="1">
                <a:solidFill>
                  <a:srgbClr val="C00000"/>
                </a:solidFill>
              </a:rPr>
              <a:t>fc_5 </a:t>
            </a:r>
            <a:r>
              <a:rPr lang="tr-TR" sz="1700"/>
              <a:t>sinyaline denk gelen yerlerin genlikleri azalırken, </a:t>
            </a:r>
            <a:r>
              <a:rPr lang="tr-TR" sz="1700" b="1" err="1">
                <a:solidFill>
                  <a:srgbClr val="C00000"/>
                </a:solidFill>
              </a:rPr>
              <a:t>sinc</a:t>
            </a:r>
            <a:r>
              <a:rPr lang="tr-TR" sz="1700"/>
              <a:t> sinyalinin yüksek olduğu yerlerde</a:t>
            </a:r>
            <a:r>
              <a:rPr lang="tr-TR" sz="1700" b="1">
                <a:solidFill>
                  <a:srgbClr val="C00000"/>
                </a:solidFill>
              </a:rPr>
              <a:t> fc_5 </a:t>
            </a:r>
            <a:r>
              <a:rPr lang="tr-TR" sz="1700"/>
              <a:t>sinyaline denk gelen yerlerin genlikleri daha sabit kalır.</a:t>
            </a:r>
          </a:p>
        </p:txBody>
      </p:sp>
      <p:sp>
        <p:nvSpPr>
          <p:cNvPr id="5" name="Metin kutusu 4">
            <a:extLst>
              <a:ext uri="{FF2B5EF4-FFF2-40B4-BE49-F238E27FC236}">
                <a16:creationId xmlns:a16="http://schemas.microsoft.com/office/drawing/2014/main" id="{8C7CF678-D1EB-DE6A-BE99-ADFE9587F9A2}"/>
              </a:ext>
            </a:extLst>
          </p:cNvPr>
          <p:cNvSpPr txBox="1"/>
          <p:nvPr/>
        </p:nvSpPr>
        <p:spPr>
          <a:xfrm>
            <a:off x="7524360" y="5123747"/>
            <a:ext cx="4481156" cy="707886"/>
          </a:xfrm>
          <a:prstGeom prst="rect">
            <a:avLst/>
          </a:prstGeom>
          <a:solidFill>
            <a:schemeClr val="bg1">
              <a:lumMod val="95000"/>
            </a:schemeClr>
          </a:solidFill>
        </p:spPr>
        <p:txBody>
          <a:bodyPr wrap="square">
            <a:spAutoFit/>
          </a:bodyPr>
          <a:lstStyle/>
          <a:p>
            <a:r>
              <a:rPr lang="tr-TR" sz="2000" b="1"/>
              <a:t>Yani; yüksek frekanslar silinir, düşük frekanslar tutulur.</a:t>
            </a:r>
          </a:p>
        </p:txBody>
      </p:sp>
      <p:sp>
        <p:nvSpPr>
          <p:cNvPr id="7" name="Metin kutusu 6">
            <a:extLst>
              <a:ext uri="{FF2B5EF4-FFF2-40B4-BE49-F238E27FC236}">
                <a16:creationId xmlns:a16="http://schemas.microsoft.com/office/drawing/2014/main" id="{9CD2ADA2-DB16-8DD2-AEDF-166944D95CAD}"/>
              </a:ext>
            </a:extLst>
          </p:cNvPr>
          <p:cNvSpPr txBox="1"/>
          <p:nvPr/>
        </p:nvSpPr>
        <p:spPr>
          <a:xfrm>
            <a:off x="188877" y="5480638"/>
            <a:ext cx="7119257" cy="307777"/>
          </a:xfrm>
          <a:prstGeom prst="rect">
            <a:avLst/>
          </a:prstGeom>
          <a:noFill/>
        </p:spPr>
        <p:txBody>
          <a:bodyPr wrap="square">
            <a:spAutoFit/>
          </a:bodyPr>
          <a:lstStyle/>
          <a:p>
            <a:r>
              <a:rPr lang="tr-TR" sz="1400" b="1">
                <a:solidFill>
                  <a:srgbClr val="C00000"/>
                </a:solidFill>
              </a:rPr>
              <a:t>(*) FFT: </a:t>
            </a:r>
            <a:r>
              <a:rPr lang="tr-TR" sz="1400" b="1"/>
              <a:t>Hızlı Fourier Dönüşümü. İlerleyen sayfalarda </a:t>
            </a:r>
            <a:r>
              <a:rPr lang="tr-TR" sz="1400" b="1" err="1"/>
              <a:t>FFT'nin</a:t>
            </a:r>
            <a:r>
              <a:rPr lang="tr-TR" sz="1400" b="1"/>
              <a:t> detaylarına değineceğiz.</a:t>
            </a:r>
          </a:p>
        </p:txBody>
      </p:sp>
      <p:pic>
        <p:nvPicPr>
          <p:cNvPr id="3" name="Resim 2">
            <a:extLst>
              <a:ext uri="{FF2B5EF4-FFF2-40B4-BE49-F238E27FC236}">
                <a16:creationId xmlns:a16="http://schemas.microsoft.com/office/drawing/2014/main" id="{5026475F-D1F4-65F1-7B79-1129F6C47ABC}"/>
              </a:ext>
            </a:extLst>
          </p:cNvPr>
          <p:cNvPicPr>
            <a:picLocks noChangeAspect="1"/>
          </p:cNvPicPr>
          <p:nvPr/>
        </p:nvPicPr>
        <p:blipFill>
          <a:blip r:embed="rId13"/>
          <a:stretch>
            <a:fillRect/>
          </a:stretch>
        </p:blipFill>
        <p:spPr>
          <a:xfrm>
            <a:off x="4594559" y="2391816"/>
            <a:ext cx="2813947" cy="2212692"/>
          </a:xfrm>
          <a:prstGeom prst="rect">
            <a:avLst/>
          </a:prstGeom>
        </p:spPr>
      </p:pic>
      <p:pic>
        <p:nvPicPr>
          <p:cNvPr id="9" name="Resim 8">
            <a:extLst>
              <a:ext uri="{FF2B5EF4-FFF2-40B4-BE49-F238E27FC236}">
                <a16:creationId xmlns:a16="http://schemas.microsoft.com/office/drawing/2014/main" id="{35C2E858-8F58-2A5E-CB38-8757D69EB517}"/>
              </a:ext>
            </a:extLst>
          </p:cNvPr>
          <p:cNvPicPr>
            <a:picLocks noChangeAspect="1"/>
          </p:cNvPicPr>
          <p:nvPr/>
        </p:nvPicPr>
        <p:blipFill>
          <a:blip r:embed="rId14"/>
          <a:stretch>
            <a:fillRect/>
          </a:stretch>
        </p:blipFill>
        <p:spPr>
          <a:xfrm>
            <a:off x="276748" y="1906515"/>
            <a:ext cx="4183285" cy="3522023"/>
          </a:xfrm>
          <a:prstGeom prst="rect">
            <a:avLst/>
          </a:prstGeom>
        </p:spPr>
      </p:pic>
      <p:sp>
        <p:nvSpPr>
          <p:cNvPr id="16" name="Metin kutusu 15">
            <a:extLst>
              <a:ext uri="{FF2B5EF4-FFF2-40B4-BE49-F238E27FC236}">
                <a16:creationId xmlns:a16="http://schemas.microsoft.com/office/drawing/2014/main" id="{744520C6-11C9-BDF1-7089-7D7F43C821DF}"/>
              </a:ext>
            </a:extLst>
          </p:cNvPr>
          <p:cNvSpPr txBox="1"/>
          <p:nvPr/>
        </p:nvSpPr>
        <p:spPr>
          <a:xfrm>
            <a:off x="5620408" y="2048986"/>
            <a:ext cx="951184" cy="307777"/>
          </a:xfrm>
          <a:prstGeom prst="rect">
            <a:avLst/>
          </a:prstGeom>
          <a:noFill/>
        </p:spPr>
        <p:txBody>
          <a:bodyPr wrap="square">
            <a:spAutoFit/>
          </a:bodyPr>
          <a:lstStyle/>
          <a:p>
            <a:r>
              <a:rPr lang="tr-TR" sz="1400" b="1" err="1">
                <a:solidFill>
                  <a:srgbClr val="C00000"/>
                </a:solidFill>
              </a:rPr>
              <a:t>Plot</a:t>
            </a:r>
            <a:r>
              <a:rPr lang="tr-TR" sz="1400" b="1">
                <a:solidFill>
                  <a:srgbClr val="C00000"/>
                </a:solidFill>
              </a:rPr>
              <a:t>(b);</a:t>
            </a:r>
            <a:endParaRPr lang="tr-TR" sz="1400" b="1"/>
          </a:p>
        </p:txBody>
      </p:sp>
      <p:sp>
        <p:nvSpPr>
          <p:cNvPr id="19" name="Metin kutusu 18">
            <a:extLst>
              <a:ext uri="{FF2B5EF4-FFF2-40B4-BE49-F238E27FC236}">
                <a16:creationId xmlns:a16="http://schemas.microsoft.com/office/drawing/2014/main" id="{36D9BD31-1414-FD8C-4C16-A144DC4F035D}"/>
              </a:ext>
            </a:extLst>
          </p:cNvPr>
          <p:cNvSpPr txBox="1"/>
          <p:nvPr/>
        </p:nvSpPr>
        <p:spPr>
          <a:xfrm>
            <a:off x="1892798" y="3539688"/>
            <a:ext cx="951184" cy="307777"/>
          </a:xfrm>
          <a:prstGeom prst="rect">
            <a:avLst/>
          </a:prstGeom>
          <a:noFill/>
        </p:spPr>
        <p:txBody>
          <a:bodyPr wrap="square">
            <a:spAutoFit/>
          </a:bodyPr>
          <a:lstStyle/>
          <a:p>
            <a:r>
              <a:rPr lang="tr-TR" sz="1400" b="1" err="1">
                <a:solidFill>
                  <a:srgbClr val="C00000"/>
                </a:solidFill>
              </a:rPr>
              <a:t>Fc</a:t>
            </a:r>
            <a:r>
              <a:rPr lang="tr-TR" sz="1400" b="1">
                <a:solidFill>
                  <a:srgbClr val="C00000"/>
                </a:solidFill>
              </a:rPr>
              <a:t> = 150</a:t>
            </a:r>
            <a:endParaRPr lang="tr-TR" sz="1400" b="1"/>
          </a:p>
        </p:txBody>
      </p:sp>
      <p:sp>
        <p:nvSpPr>
          <p:cNvPr id="2" name="Alt Bilgi Yer Tutucusu 4">
            <a:extLst>
              <a:ext uri="{FF2B5EF4-FFF2-40B4-BE49-F238E27FC236}">
                <a16:creationId xmlns:a16="http://schemas.microsoft.com/office/drawing/2014/main" id="{93C6810B-AB5E-A0ED-09ED-54E9EFC215C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802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7E1C88-627C-4655-A4FB-0BB02EDB078A}"/>
              </a:ext>
            </a:extLst>
          </p:cNvPr>
          <p:cNvSpPr>
            <a:spLocks noGrp="1"/>
          </p:cNvSpPr>
          <p:nvPr>
            <p:ph type="title"/>
          </p:nvPr>
        </p:nvSpPr>
        <p:spPr>
          <a:xfrm>
            <a:off x="2435225" y="1172125"/>
            <a:ext cx="7315200" cy="770855"/>
          </a:xfrm>
        </p:spPr>
        <p:txBody>
          <a:bodyPr rtlCol="0">
            <a:normAutofit/>
          </a:bodyPr>
          <a:lstStyle/>
          <a:p>
            <a:pPr rtl="0"/>
            <a:r>
              <a:rPr lang="tr-TR"/>
              <a:t>Anahtar kelimeler</a:t>
            </a:r>
          </a:p>
        </p:txBody>
      </p:sp>
      <p:sp>
        <p:nvSpPr>
          <p:cNvPr id="22" name="Metin Yer Tutucusu 21">
            <a:extLst>
              <a:ext uri="{FF2B5EF4-FFF2-40B4-BE49-F238E27FC236}">
                <a16:creationId xmlns:a16="http://schemas.microsoft.com/office/drawing/2014/main" id="{41C0EB39-C787-49D7-A223-0B9A01FCA197}"/>
              </a:ext>
            </a:extLst>
          </p:cNvPr>
          <p:cNvSpPr>
            <a:spLocks noGrp="1"/>
          </p:cNvSpPr>
          <p:nvPr>
            <p:ph type="body" sz="quarter" idx="21"/>
          </p:nvPr>
        </p:nvSpPr>
        <p:spPr>
          <a:xfrm>
            <a:off x="698931" y="2417960"/>
            <a:ext cx="1329338" cy="2182205"/>
          </a:xfrm>
        </p:spPr>
        <p:txBody>
          <a:bodyPr rtlCol="0">
            <a:normAutofit/>
          </a:bodyPr>
          <a:lstStyle/>
          <a:p>
            <a:pPr rtl="0"/>
            <a:r>
              <a:rPr lang="tr-TR" sz="2000" b="1" noProof="1"/>
              <a:t>EEG</a:t>
            </a:r>
            <a:endParaRPr lang="tr-TR" noProof="1"/>
          </a:p>
        </p:txBody>
      </p:sp>
      <p:pic>
        <p:nvPicPr>
          <p:cNvPr id="5" name="Grafik 4" descr="Kafa içinde beyin düz dolguyla">
            <a:extLst>
              <a:ext uri="{FF2B5EF4-FFF2-40B4-BE49-F238E27FC236}">
                <a16:creationId xmlns:a16="http://schemas.microsoft.com/office/drawing/2014/main" id="{CB6A2BDA-208B-A349-B0D7-8087CA3BBC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5624" y="142939"/>
            <a:ext cx="1029185" cy="1029185"/>
          </a:xfrm>
          <a:prstGeom prst="rect">
            <a:avLst/>
          </a:prstGeom>
        </p:spPr>
      </p:pic>
      <p:sp>
        <p:nvSpPr>
          <p:cNvPr id="8" name="Metin Yer Tutucusu 21">
            <a:extLst>
              <a:ext uri="{FF2B5EF4-FFF2-40B4-BE49-F238E27FC236}">
                <a16:creationId xmlns:a16="http://schemas.microsoft.com/office/drawing/2014/main" id="{B57B247F-2781-BBC9-312E-291ED3A61C1A}"/>
              </a:ext>
            </a:extLst>
          </p:cNvPr>
          <p:cNvSpPr txBox="1">
            <a:spLocks/>
          </p:cNvSpPr>
          <p:nvPr/>
        </p:nvSpPr>
        <p:spPr>
          <a:xfrm>
            <a:off x="2214665" y="2423154"/>
            <a:ext cx="1329338" cy="2177011"/>
          </a:xfrm>
          <a:prstGeom prst="rect">
            <a:avLst/>
          </a:prstGeom>
          <a:ln w="22225">
            <a:solidFill>
              <a:schemeClr val="tx1"/>
            </a:solidFill>
          </a:ln>
        </p:spPr>
        <p:txBody>
          <a:bodyPr vert="horz" lIns="365760" tIns="1554480" rIns="365760" bIns="45720" rtlCol="0">
            <a:normAutofit fontScale="85000" lnSpcReduction="10000"/>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b="1" noProof="1"/>
              <a:t>DFT&amp;</a:t>
            </a:r>
          </a:p>
          <a:p>
            <a:r>
              <a:rPr lang="tr-TR" sz="2000" b="1" noProof="1"/>
              <a:t>IDFT</a:t>
            </a:r>
            <a:endParaRPr lang="tr-TR" noProof="1"/>
          </a:p>
        </p:txBody>
      </p:sp>
      <p:sp>
        <p:nvSpPr>
          <p:cNvPr id="14" name="Metin Yer Tutucusu 21">
            <a:extLst>
              <a:ext uri="{FF2B5EF4-FFF2-40B4-BE49-F238E27FC236}">
                <a16:creationId xmlns:a16="http://schemas.microsoft.com/office/drawing/2014/main" id="{982BD7FA-F4E1-0901-A665-9A4CDDE1F5E3}"/>
              </a:ext>
            </a:extLst>
          </p:cNvPr>
          <p:cNvSpPr txBox="1">
            <a:spLocks/>
          </p:cNvSpPr>
          <p:nvPr/>
        </p:nvSpPr>
        <p:spPr>
          <a:xfrm>
            <a:off x="8621749" y="2423154"/>
            <a:ext cx="1329338" cy="2168232"/>
          </a:xfrm>
          <a:prstGeom prst="rect">
            <a:avLst/>
          </a:prstGeom>
          <a:ln w="22225">
            <a:solidFill>
              <a:schemeClr val="tx1"/>
            </a:solidFill>
          </a:ln>
        </p:spPr>
        <p:txBody>
          <a:bodyPr vert="horz" lIns="365760" tIns="1554480" rIns="365760" bIns="45720" rtlCol="0">
            <a:normAutofit/>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b="1" noProof="1"/>
              <a:t>IHPF</a:t>
            </a:r>
            <a:endParaRPr lang="tr-TR" noProof="1"/>
          </a:p>
        </p:txBody>
      </p:sp>
      <p:sp>
        <p:nvSpPr>
          <p:cNvPr id="16" name="Metin Yer Tutucusu 21">
            <a:extLst>
              <a:ext uri="{FF2B5EF4-FFF2-40B4-BE49-F238E27FC236}">
                <a16:creationId xmlns:a16="http://schemas.microsoft.com/office/drawing/2014/main" id="{43404EBF-E9D1-B69A-C17E-068567928D74}"/>
              </a:ext>
            </a:extLst>
          </p:cNvPr>
          <p:cNvSpPr txBox="1">
            <a:spLocks/>
          </p:cNvSpPr>
          <p:nvPr/>
        </p:nvSpPr>
        <p:spPr>
          <a:xfrm>
            <a:off x="6919619" y="2414654"/>
            <a:ext cx="1515734" cy="2177011"/>
          </a:xfrm>
          <a:prstGeom prst="rect">
            <a:avLst/>
          </a:prstGeom>
          <a:ln w="22225">
            <a:solidFill>
              <a:schemeClr val="tx1"/>
            </a:solidFill>
          </a:ln>
        </p:spPr>
        <p:txBody>
          <a:bodyPr vert="horz" lIns="365760" tIns="1554480" rIns="365760" bIns="45720" rtlCol="0">
            <a:normAutofit/>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b="1" noProof="1"/>
              <a:t>YAPAY ZEKA</a:t>
            </a:r>
          </a:p>
        </p:txBody>
      </p:sp>
      <p:sp>
        <p:nvSpPr>
          <p:cNvPr id="18" name="Metin Yer Tutucusu 21">
            <a:extLst>
              <a:ext uri="{FF2B5EF4-FFF2-40B4-BE49-F238E27FC236}">
                <a16:creationId xmlns:a16="http://schemas.microsoft.com/office/drawing/2014/main" id="{1FE425D7-60CD-2132-1B78-12EC54861AEA}"/>
              </a:ext>
            </a:extLst>
          </p:cNvPr>
          <p:cNvSpPr txBox="1">
            <a:spLocks/>
          </p:cNvSpPr>
          <p:nvPr/>
        </p:nvSpPr>
        <p:spPr>
          <a:xfrm>
            <a:off x="5325009" y="2414375"/>
            <a:ext cx="1329338" cy="2177011"/>
          </a:xfrm>
          <a:prstGeom prst="rect">
            <a:avLst/>
          </a:prstGeom>
          <a:ln w="22225">
            <a:solidFill>
              <a:schemeClr val="tx1"/>
            </a:solidFill>
          </a:ln>
        </p:spPr>
        <p:txBody>
          <a:bodyPr vert="horz" lIns="365760" tIns="1554480" rIns="365760" bIns="45720" rtlCol="0">
            <a:normAutofit/>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b="1" noProof="1"/>
              <a:t>ILPF</a:t>
            </a:r>
            <a:endParaRPr lang="tr-TR" noProof="1"/>
          </a:p>
        </p:txBody>
      </p:sp>
      <p:sp>
        <p:nvSpPr>
          <p:cNvPr id="21" name="Metin Yer Tutucusu 21">
            <a:extLst>
              <a:ext uri="{FF2B5EF4-FFF2-40B4-BE49-F238E27FC236}">
                <a16:creationId xmlns:a16="http://schemas.microsoft.com/office/drawing/2014/main" id="{1C630194-A1B0-2ADF-E9D5-FEFBFB812CA6}"/>
              </a:ext>
            </a:extLst>
          </p:cNvPr>
          <p:cNvSpPr txBox="1">
            <a:spLocks/>
          </p:cNvSpPr>
          <p:nvPr/>
        </p:nvSpPr>
        <p:spPr>
          <a:xfrm>
            <a:off x="3730399" y="2417959"/>
            <a:ext cx="1329338" cy="2173427"/>
          </a:xfrm>
          <a:prstGeom prst="rect">
            <a:avLst/>
          </a:prstGeom>
          <a:ln w="22225">
            <a:solidFill>
              <a:schemeClr val="tx1"/>
            </a:solidFill>
          </a:ln>
        </p:spPr>
        <p:txBody>
          <a:bodyPr vert="horz" lIns="365760" tIns="1554480" rIns="365760" bIns="45720" rtlCol="0">
            <a:normAutofit/>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000" b="1" noProof="1"/>
              <a:t>FFT</a:t>
            </a:r>
            <a:endParaRPr lang="tr-TR" noProof="1"/>
          </a:p>
        </p:txBody>
      </p:sp>
      <p:pic>
        <p:nvPicPr>
          <p:cNvPr id="28" name="Grafik 27" descr="Dağılım düz dolguyla">
            <a:extLst>
              <a:ext uri="{FF2B5EF4-FFF2-40B4-BE49-F238E27FC236}">
                <a16:creationId xmlns:a16="http://schemas.microsoft.com/office/drawing/2014/main" id="{662FE659-05DE-4233-F39F-FD38CDDFDE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88249" y="2831922"/>
            <a:ext cx="914400" cy="914400"/>
          </a:xfrm>
          <a:prstGeom prst="rect">
            <a:avLst/>
          </a:prstGeom>
        </p:spPr>
      </p:pic>
      <p:pic>
        <p:nvPicPr>
          <p:cNvPr id="33" name="Grafik 32" descr="Yapay zeka düz dolguyla">
            <a:extLst>
              <a:ext uri="{FF2B5EF4-FFF2-40B4-BE49-F238E27FC236}">
                <a16:creationId xmlns:a16="http://schemas.microsoft.com/office/drawing/2014/main" id="{DD0A5DEF-8B0D-9C70-443E-590939A452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1718" y="2742058"/>
            <a:ext cx="914400" cy="914400"/>
          </a:xfrm>
          <a:prstGeom prst="rect">
            <a:avLst/>
          </a:prstGeom>
        </p:spPr>
      </p:pic>
      <p:pic>
        <p:nvPicPr>
          <p:cNvPr id="37" name="Grafik 36" descr="Beyin düz dolguyla">
            <a:extLst>
              <a:ext uri="{FF2B5EF4-FFF2-40B4-BE49-F238E27FC236}">
                <a16:creationId xmlns:a16="http://schemas.microsoft.com/office/drawing/2014/main" id="{6E528003-45C2-3ADB-2AD3-14A29B2776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400" y="2831922"/>
            <a:ext cx="914400" cy="914400"/>
          </a:xfrm>
          <a:prstGeom prst="rect">
            <a:avLst/>
          </a:prstGeom>
        </p:spPr>
      </p:pic>
      <p:pic>
        <p:nvPicPr>
          <p:cNvPr id="42" name="Grafik 41" descr="Kapat ana hat">
            <a:extLst>
              <a:ext uri="{FF2B5EF4-FFF2-40B4-BE49-F238E27FC236}">
                <a16:creationId xmlns:a16="http://schemas.microsoft.com/office/drawing/2014/main" id="{795D3358-43F3-2238-39CF-E437C5D553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8066424">
            <a:off x="8761892" y="2878602"/>
            <a:ext cx="1100796" cy="1100796"/>
          </a:xfrm>
          <a:prstGeom prst="rtTriangle">
            <a:avLst/>
          </a:prstGeom>
        </p:spPr>
      </p:pic>
      <p:pic>
        <p:nvPicPr>
          <p:cNvPr id="45" name="Grafik 44" descr="Kapat ana hat">
            <a:extLst>
              <a:ext uri="{FF2B5EF4-FFF2-40B4-BE49-F238E27FC236}">
                <a16:creationId xmlns:a16="http://schemas.microsoft.com/office/drawing/2014/main" id="{59291131-B014-9188-BA35-C1261B3E93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8066424">
            <a:off x="5449830" y="2970003"/>
            <a:ext cx="1100796" cy="1100796"/>
          </a:xfrm>
          <a:prstGeom prst="rtTriangle">
            <a:avLst/>
          </a:prstGeom>
        </p:spPr>
      </p:pic>
      <p:sp>
        <p:nvSpPr>
          <p:cNvPr id="46" name="Dikdörtgen 45">
            <a:extLst>
              <a:ext uri="{FF2B5EF4-FFF2-40B4-BE49-F238E27FC236}">
                <a16:creationId xmlns:a16="http://schemas.microsoft.com/office/drawing/2014/main" id="{CBDEFA8A-6E4D-F35C-D2EB-A1AFE07E3CAF}"/>
              </a:ext>
            </a:extLst>
          </p:cNvPr>
          <p:cNvSpPr/>
          <p:nvPr/>
        </p:nvSpPr>
        <p:spPr>
          <a:xfrm>
            <a:off x="5612272" y="3157303"/>
            <a:ext cx="775912" cy="343769"/>
          </a:xfrm>
          <a:prstGeom prst="rect">
            <a:avLst/>
          </a:prstGeom>
          <a:noFill/>
          <a:ln w="28575">
            <a:solidFill>
              <a:schemeClr val="accent6">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000" b="1">
              <a:solidFill>
                <a:schemeClr val="accent6">
                  <a:lumMod val="75000"/>
                </a:schemeClr>
              </a:solidFill>
            </a:endParaRPr>
          </a:p>
        </p:txBody>
      </p:sp>
      <p:cxnSp>
        <p:nvCxnSpPr>
          <p:cNvPr id="48" name="Bağlayıcı: Dirsek 47">
            <a:extLst>
              <a:ext uri="{FF2B5EF4-FFF2-40B4-BE49-F238E27FC236}">
                <a16:creationId xmlns:a16="http://schemas.microsoft.com/office/drawing/2014/main" id="{CC42E120-8928-2D01-EB91-CE29E108A318}"/>
              </a:ext>
            </a:extLst>
          </p:cNvPr>
          <p:cNvCxnSpPr>
            <a:cxnSpLocks/>
          </p:cNvCxnSpPr>
          <p:nvPr/>
        </p:nvCxnSpPr>
        <p:spPr>
          <a:xfrm flipV="1">
            <a:off x="9147969" y="3092960"/>
            <a:ext cx="688448" cy="316159"/>
          </a:xfrm>
          <a:prstGeom prst="bentConnector3">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Bağlayıcı: Dirsek 48">
            <a:extLst>
              <a:ext uri="{FF2B5EF4-FFF2-40B4-BE49-F238E27FC236}">
                <a16:creationId xmlns:a16="http://schemas.microsoft.com/office/drawing/2014/main" id="{67E6ACB5-CA2B-3507-FB06-756BBAA860B8}"/>
              </a:ext>
            </a:extLst>
          </p:cNvPr>
          <p:cNvCxnSpPr/>
          <p:nvPr/>
        </p:nvCxnSpPr>
        <p:spPr>
          <a:xfrm>
            <a:off x="8780885" y="3092961"/>
            <a:ext cx="688448" cy="316159"/>
          </a:xfrm>
          <a:prstGeom prst="bentConnector3">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3" name="Başlık 1">
            <a:extLst>
              <a:ext uri="{FF2B5EF4-FFF2-40B4-BE49-F238E27FC236}">
                <a16:creationId xmlns:a16="http://schemas.microsoft.com/office/drawing/2014/main" id="{D84551BE-39B0-9BC7-3CC2-E07C8C9FE4CE}"/>
              </a:ext>
            </a:extLst>
          </p:cNvPr>
          <p:cNvSpPr txBox="1">
            <a:spLocks/>
          </p:cNvSpPr>
          <p:nvPr/>
        </p:nvSpPr>
        <p:spPr>
          <a:xfrm>
            <a:off x="2306456" y="2941427"/>
            <a:ext cx="1173205" cy="77085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4500">
                <a:solidFill>
                  <a:schemeClr val="accent6">
                    <a:lumMod val="75000"/>
                  </a:schemeClr>
                </a:solidFill>
              </a:rPr>
              <a:t>X[]</a:t>
            </a:r>
          </a:p>
        </p:txBody>
      </p:sp>
      <p:sp>
        <p:nvSpPr>
          <p:cNvPr id="54" name="Başlık 8">
            <a:extLst>
              <a:ext uri="{FF2B5EF4-FFF2-40B4-BE49-F238E27FC236}">
                <a16:creationId xmlns:a16="http://schemas.microsoft.com/office/drawing/2014/main" id="{CED69A7B-2C43-7DCB-C84E-331E504EB33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a:t>
            </a:r>
          </a:p>
        </p:txBody>
      </p:sp>
      <p:sp>
        <p:nvSpPr>
          <p:cNvPr id="55" name="Alt Bilgi Yer Tutucusu 4">
            <a:extLst>
              <a:ext uri="{FF2B5EF4-FFF2-40B4-BE49-F238E27FC236}">
                <a16:creationId xmlns:a16="http://schemas.microsoft.com/office/drawing/2014/main" id="{8F1A3D8D-A5D2-B3EB-3A5B-BEE665F70BC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pic>
        <p:nvPicPr>
          <p:cNvPr id="56" name="Grafik 55" descr="Programcı dişi düz dolguyla">
            <a:extLst>
              <a:ext uri="{FF2B5EF4-FFF2-40B4-BE49-F238E27FC236}">
                <a16:creationId xmlns:a16="http://schemas.microsoft.com/office/drawing/2014/main" id="{BE540E00-4CFB-1D7E-7403-CF6549D50B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6770" y="5487504"/>
            <a:ext cx="848041" cy="848041"/>
          </a:xfrm>
          <a:prstGeom prst="rect">
            <a:avLst/>
          </a:prstGeom>
        </p:spPr>
      </p:pic>
      <p:pic>
        <p:nvPicPr>
          <p:cNvPr id="57" name="Grafik 56" descr="Programcı Male düz dolguyla">
            <a:extLst>
              <a:ext uri="{FF2B5EF4-FFF2-40B4-BE49-F238E27FC236}">
                <a16:creationId xmlns:a16="http://schemas.microsoft.com/office/drawing/2014/main" id="{8726491D-C56D-37A2-CA31-3DD5CD9174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0" y="5487505"/>
            <a:ext cx="848041" cy="848041"/>
          </a:xfrm>
          <a:prstGeom prst="rect">
            <a:avLst/>
          </a:prstGeom>
        </p:spPr>
      </p:pic>
      <p:sp>
        <p:nvSpPr>
          <p:cNvPr id="3" name="Metin Yer Tutucusu 21">
            <a:extLst>
              <a:ext uri="{FF2B5EF4-FFF2-40B4-BE49-F238E27FC236}">
                <a16:creationId xmlns:a16="http://schemas.microsoft.com/office/drawing/2014/main" id="{EBA3A789-C986-372D-ACD2-4547E87C45DE}"/>
              </a:ext>
            </a:extLst>
          </p:cNvPr>
          <p:cNvSpPr txBox="1">
            <a:spLocks/>
          </p:cNvSpPr>
          <p:nvPr/>
        </p:nvSpPr>
        <p:spPr>
          <a:xfrm>
            <a:off x="10189227" y="2424946"/>
            <a:ext cx="1329338" cy="2168232"/>
          </a:xfrm>
          <a:prstGeom prst="rect">
            <a:avLst/>
          </a:prstGeom>
          <a:ln w="22225">
            <a:solidFill>
              <a:schemeClr val="tx1"/>
            </a:solidFill>
          </a:ln>
        </p:spPr>
        <p:txBody>
          <a:bodyPr vert="horz" lIns="365760" tIns="1554480" rIns="365760" bIns="45720" rtlCol="0">
            <a:normAutofit fontScale="85000" lnSpcReduction="10000"/>
          </a:bodyPr>
          <a:lstStyle>
            <a:lvl1pPr marL="0" indent="0" algn="ctr" defTabSz="914400" rtl="0" eaLnBrk="1" latinLnBrk="0" hangingPunct="1">
              <a:lnSpc>
                <a:spcPts val="20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600" b="1" noProof="1"/>
              <a:t>Konvo-lüsyon</a:t>
            </a:r>
            <a:endParaRPr lang="tr-TR" sz="1600" noProof="1"/>
          </a:p>
        </p:txBody>
      </p:sp>
      <p:pic>
        <p:nvPicPr>
          <p:cNvPr id="12" name="Grafik 11" descr="Yıldız düz dolguyla">
            <a:extLst>
              <a:ext uri="{FF2B5EF4-FFF2-40B4-BE49-F238E27FC236}">
                <a16:creationId xmlns:a16="http://schemas.microsoft.com/office/drawing/2014/main" id="{00E3C0C3-5AD9-921F-5C51-DFFED07A153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444379" y="2812258"/>
            <a:ext cx="914400" cy="914400"/>
          </a:xfrm>
          <a:prstGeom prst="rect">
            <a:avLst/>
          </a:prstGeom>
        </p:spPr>
      </p:pic>
    </p:spTree>
    <p:extLst>
      <p:ext uri="{BB962C8B-B14F-4D97-AF65-F5344CB8AC3E}">
        <p14:creationId xmlns:p14="http://schemas.microsoft.com/office/powerpoint/2010/main" val="256408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50</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FD3E9526-DDDD-3831-B5AA-E3844F9375D0}"/>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24" name="Başlık 1">
            <a:extLst>
              <a:ext uri="{FF2B5EF4-FFF2-40B4-BE49-F238E27FC236}">
                <a16:creationId xmlns:a16="http://schemas.microsoft.com/office/drawing/2014/main" id="{97DFEA3C-670F-3FE7-7623-EBCC7F21F648}"/>
              </a:ext>
            </a:extLst>
          </p:cNvPr>
          <p:cNvSpPr txBox="1">
            <a:spLocks/>
          </p:cNvSpPr>
          <p:nvPr/>
        </p:nvSpPr>
        <p:spPr>
          <a:xfrm>
            <a:off x="168249" y="915697"/>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25" name="Metin kutusu 24">
            <a:extLst>
              <a:ext uri="{FF2B5EF4-FFF2-40B4-BE49-F238E27FC236}">
                <a16:creationId xmlns:a16="http://schemas.microsoft.com/office/drawing/2014/main" id="{0C4B6F3E-F015-E135-3B60-F92F975CE899}"/>
              </a:ext>
            </a:extLst>
          </p:cNvPr>
          <p:cNvSpPr txBox="1"/>
          <p:nvPr/>
        </p:nvSpPr>
        <p:spPr>
          <a:xfrm>
            <a:off x="142222" y="1429461"/>
            <a:ext cx="5722776" cy="477054"/>
          </a:xfrm>
          <a:prstGeom prst="rect">
            <a:avLst/>
          </a:prstGeom>
          <a:noFill/>
        </p:spPr>
        <p:txBody>
          <a:bodyPr wrap="square">
            <a:spAutoFit/>
          </a:bodyPr>
          <a:lstStyle/>
          <a:p>
            <a:r>
              <a:rPr lang="tr-TR" sz="2500" b="1">
                <a:solidFill>
                  <a:srgbClr val="C00000"/>
                </a:solidFill>
                <a:latin typeface="Posterama (Başlıklar)"/>
              </a:rPr>
              <a:t>O</a:t>
            </a:r>
            <a:r>
              <a:rPr lang="tr-TR" sz="2500">
                <a:solidFill>
                  <a:srgbClr val="C00000"/>
                </a:solidFill>
                <a:latin typeface="Posterama (Başlıklar)"/>
              </a:rPr>
              <a:t> </a:t>
            </a:r>
            <a:r>
              <a:rPr lang="tr-TR" sz="2500" b="1">
                <a:latin typeface="Posterama (Başlıklar)"/>
              </a:rPr>
              <a:t>KONVOLÜSYON İLE FİLTRELEME</a:t>
            </a:r>
          </a:p>
        </p:txBody>
      </p:sp>
      <p:sp>
        <p:nvSpPr>
          <p:cNvPr id="18" name="Metin kutusu 17">
            <a:extLst>
              <a:ext uri="{FF2B5EF4-FFF2-40B4-BE49-F238E27FC236}">
                <a16:creationId xmlns:a16="http://schemas.microsoft.com/office/drawing/2014/main" id="{94558AC6-E7E5-EB52-4C84-F6782F4D7B47}"/>
              </a:ext>
            </a:extLst>
          </p:cNvPr>
          <p:cNvSpPr txBox="1"/>
          <p:nvPr/>
        </p:nvSpPr>
        <p:spPr>
          <a:xfrm>
            <a:off x="7524360" y="1994396"/>
            <a:ext cx="4481156" cy="1323439"/>
          </a:xfrm>
          <a:prstGeom prst="rect">
            <a:avLst/>
          </a:prstGeom>
          <a:solidFill>
            <a:schemeClr val="bg1">
              <a:lumMod val="95000"/>
            </a:schemeClr>
          </a:solidFill>
        </p:spPr>
        <p:txBody>
          <a:bodyPr wrap="square">
            <a:spAutoFit/>
          </a:bodyPr>
          <a:lstStyle/>
          <a:p>
            <a:r>
              <a:rPr lang="tr-TR" sz="2000">
                <a:latin typeface="Avenir Next LT Pro Light (Gövde)"/>
              </a:rPr>
              <a:t>x sinyalimiz (</a:t>
            </a:r>
            <a:r>
              <a:rPr lang="tr-TR" sz="2000" b="1">
                <a:solidFill>
                  <a:srgbClr val="C00000"/>
                </a:solidFill>
                <a:latin typeface="Avenir Next LT Pro Light (Gövde)"/>
              </a:rPr>
              <a:t>fc_5</a:t>
            </a:r>
            <a:r>
              <a:rPr lang="tr-TR" sz="2000">
                <a:latin typeface="Avenir Next LT Pro Light (Gövde)"/>
              </a:rPr>
              <a:t>) ve </a:t>
            </a:r>
            <a:r>
              <a:rPr lang="tr-TR" sz="2000" b="1" err="1">
                <a:solidFill>
                  <a:srgbClr val="C00000"/>
                </a:solidFill>
                <a:latin typeface="Avenir Next LT Pro Light (Gövde)"/>
              </a:rPr>
              <a:t>sinc</a:t>
            </a:r>
            <a:r>
              <a:rPr lang="tr-TR" sz="2000">
                <a:latin typeface="Avenir Next LT Pro Light (Gövde)"/>
              </a:rPr>
              <a:t> sinyallerimizi </a:t>
            </a:r>
            <a:r>
              <a:rPr lang="tr-TR" sz="2000" b="1">
                <a:solidFill>
                  <a:srgbClr val="C00000"/>
                </a:solidFill>
                <a:latin typeface="Avenir Next LT Pro Light (Gövde)"/>
              </a:rPr>
              <a:t>FFT*</a:t>
            </a:r>
            <a:r>
              <a:rPr lang="tr-TR" sz="2000">
                <a:latin typeface="Avenir Next LT Pro Light (Gövde)"/>
              </a:rPr>
              <a:t> filtresinden geçirirsek şekillerdeki sinyalleri elde ederiz.</a:t>
            </a:r>
          </a:p>
        </p:txBody>
      </p:sp>
      <p:sp>
        <p:nvSpPr>
          <p:cNvPr id="20" name="Metin kutusu 19">
            <a:extLst>
              <a:ext uri="{FF2B5EF4-FFF2-40B4-BE49-F238E27FC236}">
                <a16:creationId xmlns:a16="http://schemas.microsoft.com/office/drawing/2014/main" id="{AEFE39C9-2C0F-4630-B518-438650532BEF}"/>
              </a:ext>
            </a:extLst>
          </p:cNvPr>
          <p:cNvSpPr txBox="1"/>
          <p:nvPr/>
        </p:nvSpPr>
        <p:spPr>
          <a:xfrm>
            <a:off x="7524360" y="3397686"/>
            <a:ext cx="4481156" cy="1661993"/>
          </a:xfrm>
          <a:prstGeom prst="rect">
            <a:avLst/>
          </a:prstGeom>
          <a:solidFill>
            <a:schemeClr val="bg1">
              <a:lumMod val="95000"/>
            </a:schemeClr>
          </a:solidFill>
        </p:spPr>
        <p:txBody>
          <a:bodyPr wrap="square">
            <a:spAutoFit/>
          </a:bodyPr>
          <a:lstStyle/>
          <a:p>
            <a:r>
              <a:rPr lang="tr-TR" sz="1700"/>
              <a:t>İki sinyali çarptığımızda, </a:t>
            </a:r>
            <a:r>
              <a:rPr lang="tr-TR" sz="1700" b="1" err="1">
                <a:solidFill>
                  <a:srgbClr val="C00000"/>
                </a:solidFill>
              </a:rPr>
              <a:t>sinc</a:t>
            </a:r>
            <a:r>
              <a:rPr lang="tr-TR" sz="1700"/>
              <a:t> sinyalinin düşük olduğu yerlerde (sıfır geçişlerinde) </a:t>
            </a:r>
            <a:r>
              <a:rPr lang="tr-TR" sz="1700" b="1">
                <a:solidFill>
                  <a:srgbClr val="C00000"/>
                </a:solidFill>
              </a:rPr>
              <a:t>fc_5 </a:t>
            </a:r>
            <a:r>
              <a:rPr lang="tr-TR" sz="1700"/>
              <a:t>sinyaline denk gelen yerlerin genlikleri azalırken, </a:t>
            </a:r>
            <a:r>
              <a:rPr lang="tr-TR" sz="1700" b="1" err="1">
                <a:solidFill>
                  <a:srgbClr val="C00000"/>
                </a:solidFill>
              </a:rPr>
              <a:t>sinc</a:t>
            </a:r>
            <a:r>
              <a:rPr lang="tr-TR" sz="1700"/>
              <a:t> sinyalinin yüksek olduğu yerlerde</a:t>
            </a:r>
            <a:r>
              <a:rPr lang="tr-TR" sz="1700" b="1">
                <a:solidFill>
                  <a:srgbClr val="C00000"/>
                </a:solidFill>
              </a:rPr>
              <a:t> fc_5 </a:t>
            </a:r>
            <a:r>
              <a:rPr lang="tr-TR" sz="1700"/>
              <a:t>sinyaline denk gelen yerlerin genlikleri daha sabit kalır.</a:t>
            </a:r>
          </a:p>
        </p:txBody>
      </p:sp>
      <p:sp>
        <p:nvSpPr>
          <p:cNvPr id="5" name="Metin kutusu 4">
            <a:extLst>
              <a:ext uri="{FF2B5EF4-FFF2-40B4-BE49-F238E27FC236}">
                <a16:creationId xmlns:a16="http://schemas.microsoft.com/office/drawing/2014/main" id="{8C7CF678-D1EB-DE6A-BE99-ADFE9587F9A2}"/>
              </a:ext>
            </a:extLst>
          </p:cNvPr>
          <p:cNvSpPr txBox="1"/>
          <p:nvPr/>
        </p:nvSpPr>
        <p:spPr>
          <a:xfrm>
            <a:off x="7524360" y="5123747"/>
            <a:ext cx="4481156" cy="707886"/>
          </a:xfrm>
          <a:prstGeom prst="rect">
            <a:avLst/>
          </a:prstGeom>
          <a:solidFill>
            <a:schemeClr val="bg1">
              <a:lumMod val="95000"/>
            </a:schemeClr>
          </a:solidFill>
        </p:spPr>
        <p:txBody>
          <a:bodyPr wrap="square">
            <a:spAutoFit/>
          </a:bodyPr>
          <a:lstStyle/>
          <a:p>
            <a:r>
              <a:rPr lang="tr-TR" sz="2000" b="1"/>
              <a:t>Yani; yüksek frekanslar silinir, düşük frekanslar tutulur.</a:t>
            </a:r>
          </a:p>
        </p:txBody>
      </p:sp>
      <p:sp>
        <p:nvSpPr>
          <p:cNvPr id="7" name="Metin kutusu 6">
            <a:extLst>
              <a:ext uri="{FF2B5EF4-FFF2-40B4-BE49-F238E27FC236}">
                <a16:creationId xmlns:a16="http://schemas.microsoft.com/office/drawing/2014/main" id="{9CD2ADA2-DB16-8DD2-AEDF-166944D95CAD}"/>
              </a:ext>
            </a:extLst>
          </p:cNvPr>
          <p:cNvSpPr txBox="1"/>
          <p:nvPr/>
        </p:nvSpPr>
        <p:spPr>
          <a:xfrm>
            <a:off x="188877" y="5480638"/>
            <a:ext cx="7119257" cy="307777"/>
          </a:xfrm>
          <a:prstGeom prst="rect">
            <a:avLst/>
          </a:prstGeom>
          <a:noFill/>
        </p:spPr>
        <p:txBody>
          <a:bodyPr wrap="square">
            <a:spAutoFit/>
          </a:bodyPr>
          <a:lstStyle/>
          <a:p>
            <a:r>
              <a:rPr lang="tr-TR" sz="1400" b="1">
                <a:solidFill>
                  <a:srgbClr val="C00000"/>
                </a:solidFill>
              </a:rPr>
              <a:t>(*) FFT: </a:t>
            </a:r>
            <a:r>
              <a:rPr lang="tr-TR" sz="1400" b="1"/>
              <a:t>Hızlı Fourier Dönüşümü. İlerleyen sayfalarda </a:t>
            </a:r>
            <a:r>
              <a:rPr lang="tr-TR" sz="1400" b="1" err="1"/>
              <a:t>FFT'nin</a:t>
            </a:r>
            <a:r>
              <a:rPr lang="tr-TR" sz="1400" b="1"/>
              <a:t> detaylarına değineceğiz.</a:t>
            </a:r>
          </a:p>
        </p:txBody>
      </p:sp>
      <p:pic>
        <p:nvPicPr>
          <p:cNvPr id="3" name="Resim 2">
            <a:extLst>
              <a:ext uri="{FF2B5EF4-FFF2-40B4-BE49-F238E27FC236}">
                <a16:creationId xmlns:a16="http://schemas.microsoft.com/office/drawing/2014/main" id="{525A7E8B-FC02-EEAB-762C-EF5315AD41B3}"/>
              </a:ext>
            </a:extLst>
          </p:cNvPr>
          <p:cNvPicPr>
            <a:picLocks noChangeAspect="1"/>
          </p:cNvPicPr>
          <p:nvPr/>
        </p:nvPicPr>
        <p:blipFill>
          <a:blip r:embed="rId13"/>
          <a:stretch>
            <a:fillRect/>
          </a:stretch>
        </p:blipFill>
        <p:spPr>
          <a:xfrm>
            <a:off x="4585073" y="2380416"/>
            <a:ext cx="2796913" cy="2460200"/>
          </a:xfrm>
          <a:prstGeom prst="rect">
            <a:avLst/>
          </a:prstGeom>
        </p:spPr>
      </p:pic>
      <p:pic>
        <p:nvPicPr>
          <p:cNvPr id="9" name="Resim 8">
            <a:extLst>
              <a:ext uri="{FF2B5EF4-FFF2-40B4-BE49-F238E27FC236}">
                <a16:creationId xmlns:a16="http://schemas.microsoft.com/office/drawing/2014/main" id="{481B7940-35D2-C967-49F3-F54CE2AF4036}"/>
              </a:ext>
            </a:extLst>
          </p:cNvPr>
          <p:cNvPicPr>
            <a:picLocks noChangeAspect="1"/>
          </p:cNvPicPr>
          <p:nvPr/>
        </p:nvPicPr>
        <p:blipFill>
          <a:blip r:embed="rId14"/>
          <a:stretch>
            <a:fillRect/>
          </a:stretch>
        </p:blipFill>
        <p:spPr>
          <a:xfrm>
            <a:off x="251927" y="1900254"/>
            <a:ext cx="4189444" cy="3528285"/>
          </a:xfrm>
          <a:prstGeom prst="rect">
            <a:avLst/>
          </a:prstGeom>
        </p:spPr>
      </p:pic>
      <p:sp>
        <p:nvSpPr>
          <p:cNvPr id="16" name="Metin kutusu 15">
            <a:extLst>
              <a:ext uri="{FF2B5EF4-FFF2-40B4-BE49-F238E27FC236}">
                <a16:creationId xmlns:a16="http://schemas.microsoft.com/office/drawing/2014/main" id="{9208EB8B-CF36-A43B-CDE3-C18EDA64A5D9}"/>
              </a:ext>
            </a:extLst>
          </p:cNvPr>
          <p:cNvSpPr txBox="1"/>
          <p:nvPr/>
        </p:nvSpPr>
        <p:spPr>
          <a:xfrm>
            <a:off x="5620408" y="2072638"/>
            <a:ext cx="951184" cy="307777"/>
          </a:xfrm>
          <a:prstGeom prst="rect">
            <a:avLst/>
          </a:prstGeom>
          <a:noFill/>
        </p:spPr>
        <p:txBody>
          <a:bodyPr wrap="square">
            <a:spAutoFit/>
          </a:bodyPr>
          <a:lstStyle/>
          <a:p>
            <a:r>
              <a:rPr lang="tr-TR" sz="1400" b="1" err="1">
                <a:solidFill>
                  <a:srgbClr val="C00000"/>
                </a:solidFill>
              </a:rPr>
              <a:t>Plot</a:t>
            </a:r>
            <a:r>
              <a:rPr lang="tr-TR" sz="1400" b="1">
                <a:solidFill>
                  <a:srgbClr val="C00000"/>
                </a:solidFill>
              </a:rPr>
              <a:t>(b);</a:t>
            </a:r>
            <a:endParaRPr lang="tr-TR" sz="1400" b="1"/>
          </a:p>
        </p:txBody>
      </p:sp>
      <p:sp>
        <p:nvSpPr>
          <p:cNvPr id="19" name="Metin kutusu 18">
            <a:extLst>
              <a:ext uri="{FF2B5EF4-FFF2-40B4-BE49-F238E27FC236}">
                <a16:creationId xmlns:a16="http://schemas.microsoft.com/office/drawing/2014/main" id="{F964FB7E-7788-CB8B-6A2E-33968026385E}"/>
              </a:ext>
            </a:extLst>
          </p:cNvPr>
          <p:cNvSpPr txBox="1"/>
          <p:nvPr/>
        </p:nvSpPr>
        <p:spPr>
          <a:xfrm>
            <a:off x="1894597" y="3564052"/>
            <a:ext cx="1148982" cy="307777"/>
          </a:xfrm>
          <a:prstGeom prst="rect">
            <a:avLst/>
          </a:prstGeom>
          <a:noFill/>
        </p:spPr>
        <p:txBody>
          <a:bodyPr wrap="square">
            <a:spAutoFit/>
          </a:bodyPr>
          <a:lstStyle/>
          <a:p>
            <a:r>
              <a:rPr lang="tr-TR" sz="1400" b="1" err="1">
                <a:solidFill>
                  <a:srgbClr val="C00000"/>
                </a:solidFill>
              </a:rPr>
              <a:t>Fc</a:t>
            </a:r>
            <a:r>
              <a:rPr lang="tr-TR" sz="1400" b="1">
                <a:solidFill>
                  <a:srgbClr val="C00000"/>
                </a:solidFill>
              </a:rPr>
              <a:t> = 1000</a:t>
            </a:r>
            <a:endParaRPr lang="tr-TR" sz="1400" b="1"/>
          </a:p>
        </p:txBody>
      </p:sp>
      <p:sp>
        <p:nvSpPr>
          <p:cNvPr id="2" name="Alt Bilgi Yer Tutucusu 4">
            <a:extLst>
              <a:ext uri="{FF2B5EF4-FFF2-40B4-BE49-F238E27FC236}">
                <a16:creationId xmlns:a16="http://schemas.microsoft.com/office/drawing/2014/main" id="{296DC673-52DB-63B5-6F8C-D0B1A23A614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54680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51</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3" name="Metin kutusu 22">
            <a:extLst>
              <a:ext uri="{FF2B5EF4-FFF2-40B4-BE49-F238E27FC236}">
                <a16:creationId xmlns:a16="http://schemas.microsoft.com/office/drawing/2014/main" id="{5E2FD986-CA43-390B-39C1-449EEB9E15CB}"/>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3" name="Metin kutusu 2">
            <a:extLst>
              <a:ext uri="{FF2B5EF4-FFF2-40B4-BE49-F238E27FC236}">
                <a16:creationId xmlns:a16="http://schemas.microsoft.com/office/drawing/2014/main" id="{1657D162-53EC-CAA2-DF77-23A443B41C4B}"/>
              </a:ext>
            </a:extLst>
          </p:cNvPr>
          <p:cNvSpPr txBox="1"/>
          <p:nvPr/>
        </p:nvSpPr>
        <p:spPr>
          <a:xfrm>
            <a:off x="3027471" y="3014198"/>
            <a:ext cx="7402064" cy="2562240"/>
          </a:xfrm>
          <a:prstGeom prst="rect">
            <a:avLst/>
          </a:prstGeom>
          <a:noFill/>
        </p:spPr>
        <p:txBody>
          <a:bodyPr wrap="square">
            <a:spAutoFit/>
          </a:bodyPr>
          <a:lstStyle/>
          <a:p>
            <a:pPr>
              <a:lnSpc>
                <a:spcPct val="150000"/>
              </a:lnSpc>
            </a:pPr>
            <a:r>
              <a:rPr lang="tr-TR" sz="2600" b="1">
                <a:solidFill>
                  <a:srgbClr val="F9AA19"/>
                </a:solidFill>
              </a:rPr>
              <a:t>O</a:t>
            </a:r>
            <a:r>
              <a:rPr lang="tr-TR" sz="2600"/>
              <a:t> </a:t>
            </a:r>
            <a:r>
              <a:rPr lang="tr-TR" sz="2600">
                <a:solidFill>
                  <a:srgbClr val="C00000"/>
                </a:solidFill>
                <a:latin typeface="Posterama (Başlıklar)"/>
              </a:rPr>
              <a:t>Kare Dalga </a:t>
            </a:r>
            <a:r>
              <a:rPr lang="tr-TR" sz="2400">
                <a:solidFill>
                  <a:srgbClr val="C00000"/>
                </a:solidFill>
                <a:latin typeface="Posterama (Başlıklar)"/>
              </a:rPr>
              <a:t>Fonksiyonu</a:t>
            </a:r>
            <a:r>
              <a:rPr lang="tr-TR" sz="2600">
                <a:solidFill>
                  <a:srgbClr val="C00000"/>
                </a:solidFill>
              </a:rPr>
              <a:t> </a:t>
            </a:r>
          </a:p>
          <a:p>
            <a:pPr>
              <a:lnSpc>
                <a:spcPct val="150000"/>
              </a:lnSpc>
            </a:pPr>
            <a:r>
              <a:rPr lang="tr-TR" sz="2600" b="1">
                <a:solidFill>
                  <a:srgbClr val="F9AA19"/>
                </a:solidFill>
              </a:rPr>
              <a:t>	O</a:t>
            </a:r>
            <a:r>
              <a:rPr lang="tr-TR" sz="2600"/>
              <a:t> </a:t>
            </a:r>
            <a:r>
              <a:rPr lang="tr-TR" sz="2800">
                <a:solidFill>
                  <a:srgbClr val="C00000"/>
                </a:solidFill>
                <a:latin typeface="Posterama (Başlıklar)"/>
              </a:rPr>
              <a:t>Üçgen Dalga </a:t>
            </a:r>
            <a:r>
              <a:rPr lang="tr-TR" sz="2400">
                <a:solidFill>
                  <a:srgbClr val="C00000"/>
                </a:solidFill>
                <a:latin typeface="Posterama (Başlıklar)"/>
              </a:rPr>
              <a:t>Fonksiyonu</a:t>
            </a:r>
            <a:endParaRPr lang="tr-TR" sz="2600">
              <a:solidFill>
                <a:srgbClr val="C00000"/>
              </a:solidFill>
            </a:endParaRPr>
          </a:p>
          <a:p>
            <a:pPr>
              <a:lnSpc>
                <a:spcPct val="150000"/>
              </a:lnSpc>
            </a:pPr>
            <a:r>
              <a:rPr lang="tr-TR" sz="2600" b="1">
                <a:solidFill>
                  <a:srgbClr val="F9AA19"/>
                </a:solidFill>
              </a:rPr>
              <a:t>O</a:t>
            </a:r>
            <a:r>
              <a:rPr lang="tr-TR" sz="2600" b="1"/>
              <a:t> </a:t>
            </a:r>
            <a:r>
              <a:rPr lang="tr-TR" sz="2800">
                <a:solidFill>
                  <a:srgbClr val="C00000"/>
                </a:solidFill>
                <a:latin typeface="Posterama (Başlıklar)"/>
              </a:rPr>
              <a:t>Gauss Yayılım Fonksiyonu </a:t>
            </a:r>
          </a:p>
          <a:p>
            <a:pPr>
              <a:lnSpc>
                <a:spcPct val="150000"/>
              </a:lnSpc>
            </a:pPr>
            <a:r>
              <a:rPr lang="tr-TR" sz="2600" b="1">
                <a:solidFill>
                  <a:srgbClr val="F9AA19"/>
                </a:solidFill>
              </a:rPr>
              <a:t>	O</a:t>
            </a:r>
            <a:r>
              <a:rPr lang="tr-TR" sz="2800">
                <a:solidFill>
                  <a:srgbClr val="C00000"/>
                </a:solidFill>
                <a:latin typeface="Posterama (Başlıklar)"/>
              </a:rPr>
              <a:t> </a:t>
            </a:r>
            <a:r>
              <a:rPr lang="tr-TR" sz="2800" err="1">
                <a:solidFill>
                  <a:srgbClr val="C00000"/>
                </a:solidFill>
                <a:latin typeface="Posterama (Başlıklar)"/>
              </a:rPr>
              <a:t>Dirac</a:t>
            </a:r>
            <a:r>
              <a:rPr lang="tr-TR" sz="2800">
                <a:solidFill>
                  <a:srgbClr val="C00000"/>
                </a:solidFill>
                <a:latin typeface="Posterama (Başlıklar)"/>
              </a:rPr>
              <a:t> Delta Fonksiyonu </a:t>
            </a:r>
            <a:endParaRPr lang="tr-TR" sz="2600">
              <a:solidFill>
                <a:srgbClr val="C00000"/>
              </a:solidFill>
            </a:endParaRPr>
          </a:p>
        </p:txBody>
      </p:sp>
      <p:sp>
        <p:nvSpPr>
          <p:cNvPr id="4" name="Başlık 1">
            <a:extLst>
              <a:ext uri="{FF2B5EF4-FFF2-40B4-BE49-F238E27FC236}">
                <a16:creationId xmlns:a16="http://schemas.microsoft.com/office/drawing/2014/main" id="{2102402F-1877-8DCB-361C-754B56ED4162}"/>
              </a:ext>
            </a:extLst>
          </p:cNvPr>
          <p:cNvSpPr txBox="1">
            <a:spLocks/>
          </p:cNvSpPr>
          <p:nvPr/>
        </p:nvSpPr>
        <p:spPr>
          <a:xfrm>
            <a:off x="168250" y="2130436"/>
            <a:ext cx="11681628" cy="7842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solidFill>
                  <a:srgbClr val="C00000"/>
                </a:solidFill>
                <a:latin typeface="Posterama (Başlıklar)"/>
              </a:rPr>
              <a:t>O </a:t>
            </a:r>
            <a:r>
              <a:rPr lang="tr-TR" sz="2500" cap="none">
                <a:solidFill>
                  <a:schemeClr val="tx1">
                    <a:lumMod val="95000"/>
                    <a:lumOff val="5000"/>
                  </a:schemeClr>
                </a:solidFill>
                <a:latin typeface="Avenir Next LT Pro Light (Gövde)"/>
              </a:rPr>
              <a:t>Sinyalimizi </a:t>
            </a:r>
            <a:r>
              <a:rPr lang="tr-TR" sz="2500" i="1" cap="none" err="1">
                <a:solidFill>
                  <a:srgbClr val="C00000"/>
                </a:solidFill>
                <a:latin typeface="Avenir Next LT Pro Light (Gövde)"/>
              </a:rPr>
              <a:t>sinc</a:t>
            </a:r>
            <a:r>
              <a:rPr lang="tr-TR" sz="2500" cap="none">
                <a:solidFill>
                  <a:schemeClr val="tx1">
                    <a:lumMod val="95000"/>
                    <a:lumOff val="5000"/>
                  </a:schemeClr>
                </a:solidFill>
                <a:latin typeface="Avenir Next LT Pro Light (Gövde)"/>
              </a:rPr>
              <a:t> fonksiyonundan farklı fonksiyonlarla da konvolüsyon işlemine tabi tutarak sonuçları analiz edelim.</a:t>
            </a:r>
          </a:p>
        </p:txBody>
      </p:sp>
      <p:pic>
        <p:nvPicPr>
          <p:cNvPr id="5" name="Grafik 4" descr="Rozet 1 düz dolguyla">
            <a:extLst>
              <a:ext uri="{FF2B5EF4-FFF2-40B4-BE49-F238E27FC236}">
                <a16:creationId xmlns:a16="http://schemas.microsoft.com/office/drawing/2014/main" id="{18B5553A-51B9-7747-A229-5CD831624C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325852">
            <a:off x="6939072" y="2985866"/>
            <a:ext cx="796019" cy="796019"/>
          </a:xfrm>
          <a:prstGeom prst="rect">
            <a:avLst/>
          </a:prstGeom>
        </p:spPr>
      </p:pic>
      <p:pic>
        <p:nvPicPr>
          <p:cNvPr id="24" name="Grafik 23" descr="Rozet düz dolguyla">
            <a:extLst>
              <a:ext uri="{FF2B5EF4-FFF2-40B4-BE49-F238E27FC236}">
                <a16:creationId xmlns:a16="http://schemas.microsoft.com/office/drawing/2014/main" id="{38053F96-41E5-2D0B-718C-A4A02C54AE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409587">
            <a:off x="3255917" y="3604219"/>
            <a:ext cx="705008" cy="705008"/>
          </a:xfrm>
          <a:prstGeom prst="rect">
            <a:avLst/>
          </a:prstGeom>
        </p:spPr>
      </p:pic>
      <p:pic>
        <p:nvPicPr>
          <p:cNvPr id="26" name="Grafik 25" descr="Rozet 3 düz dolguyla">
            <a:extLst>
              <a:ext uri="{FF2B5EF4-FFF2-40B4-BE49-F238E27FC236}">
                <a16:creationId xmlns:a16="http://schemas.microsoft.com/office/drawing/2014/main" id="{823A6B30-7F47-E568-31FA-B55198DDE55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8387" y="4273816"/>
            <a:ext cx="744625" cy="744625"/>
          </a:xfrm>
          <a:prstGeom prst="rect">
            <a:avLst/>
          </a:prstGeom>
        </p:spPr>
      </p:pic>
      <p:pic>
        <p:nvPicPr>
          <p:cNvPr id="28" name="Grafik 27" descr="Rozet 4 düz dolguyla">
            <a:extLst>
              <a:ext uri="{FF2B5EF4-FFF2-40B4-BE49-F238E27FC236}">
                <a16:creationId xmlns:a16="http://schemas.microsoft.com/office/drawing/2014/main" id="{BF962C72-8077-8BEE-8C67-4433F5983B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20837142">
            <a:off x="3388507" y="4983019"/>
            <a:ext cx="622819" cy="622819"/>
          </a:xfrm>
          <a:prstGeom prst="rect">
            <a:avLst/>
          </a:prstGeom>
        </p:spPr>
      </p:pic>
      <p:sp>
        <p:nvSpPr>
          <p:cNvPr id="30" name="Serbest Form: Şekil 29">
            <a:extLst>
              <a:ext uri="{FF2B5EF4-FFF2-40B4-BE49-F238E27FC236}">
                <a16:creationId xmlns:a16="http://schemas.microsoft.com/office/drawing/2014/main" id="{0D6CC435-7972-44FC-CD2E-A5DD61D7E980}"/>
              </a:ext>
            </a:extLst>
          </p:cNvPr>
          <p:cNvSpPr/>
          <p:nvPr/>
        </p:nvSpPr>
        <p:spPr>
          <a:xfrm>
            <a:off x="1862823" y="2986894"/>
            <a:ext cx="8710347" cy="2439310"/>
          </a:xfrm>
          <a:custGeom>
            <a:avLst/>
            <a:gdLst>
              <a:gd name="connsiteX0" fmla="*/ 5321748 w 8710347"/>
              <a:gd name="connsiteY0" fmla="*/ 185514 h 2439310"/>
              <a:gd name="connsiteX1" fmla="*/ 4705928 w 8710347"/>
              <a:gd name="connsiteY1" fmla="*/ 36224 h 2439310"/>
              <a:gd name="connsiteX2" fmla="*/ 497822 w 8710347"/>
              <a:gd name="connsiteY2" fmla="*/ 73547 h 2439310"/>
              <a:gd name="connsiteX3" fmla="*/ 1524189 w 8710347"/>
              <a:gd name="connsiteY3" fmla="*/ 792004 h 2439310"/>
              <a:gd name="connsiteX4" fmla="*/ 628450 w 8710347"/>
              <a:gd name="connsiteY4" fmla="*/ 1015939 h 2439310"/>
              <a:gd name="connsiteX5" fmla="*/ 927030 w 8710347"/>
              <a:gd name="connsiteY5" fmla="*/ 1295857 h 2439310"/>
              <a:gd name="connsiteX6" fmla="*/ 6180165 w 8710347"/>
              <a:gd name="connsiteY6" fmla="*/ 1407824 h 2439310"/>
              <a:gd name="connsiteX7" fmla="*/ 8148924 w 8710347"/>
              <a:gd name="connsiteY7" fmla="*/ 1622428 h 2439310"/>
              <a:gd name="connsiteX8" fmla="*/ 8064948 w 8710347"/>
              <a:gd name="connsiteY8" fmla="*/ 2088959 h 2439310"/>
              <a:gd name="connsiteX9" fmla="*/ 852385 w 8710347"/>
              <a:gd name="connsiteY9" fmla="*/ 1921008 h 2439310"/>
              <a:gd name="connsiteX10" fmla="*/ 227234 w 8710347"/>
              <a:gd name="connsiteY10" fmla="*/ 2424861 h 2439310"/>
              <a:gd name="connsiteX11" fmla="*/ 1645487 w 8710347"/>
              <a:gd name="connsiteY11" fmla="*/ 2312894 h 2439310"/>
              <a:gd name="connsiteX12" fmla="*/ 1645487 w 8710347"/>
              <a:gd name="connsiteY12" fmla="*/ 2312894 h 2439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10347" h="2439310">
                <a:moveTo>
                  <a:pt x="5321748" y="185514"/>
                </a:moveTo>
                <a:cubicBezTo>
                  <a:pt x="5415832" y="120199"/>
                  <a:pt x="5509916" y="54885"/>
                  <a:pt x="4705928" y="36224"/>
                </a:cubicBezTo>
                <a:cubicBezTo>
                  <a:pt x="3901940" y="17563"/>
                  <a:pt x="1028112" y="-52416"/>
                  <a:pt x="497822" y="73547"/>
                </a:cubicBezTo>
                <a:cubicBezTo>
                  <a:pt x="-32468" y="199510"/>
                  <a:pt x="1502418" y="634939"/>
                  <a:pt x="1524189" y="792004"/>
                </a:cubicBezTo>
                <a:cubicBezTo>
                  <a:pt x="1545960" y="949069"/>
                  <a:pt x="727976" y="931964"/>
                  <a:pt x="628450" y="1015939"/>
                </a:cubicBezTo>
                <a:cubicBezTo>
                  <a:pt x="528924" y="1099914"/>
                  <a:pt x="1744" y="1230543"/>
                  <a:pt x="927030" y="1295857"/>
                </a:cubicBezTo>
                <a:cubicBezTo>
                  <a:pt x="1852316" y="1361171"/>
                  <a:pt x="4976516" y="1353396"/>
                  <a:pt x="6180165" y="1407824"/>
                </a:cubicBezTo>
                <a:cubicBezTo>
                  <a:pt x="7383814" y="1462252"/>
                  <a:pt x="7834794" y="1508906"/>
                  <a:pt x="8148924" y="1622428"/>
                </a:cubicBezTo>
                <a:cubicBezTo>
                  <a:pt x="8463055" y="1735951"/>
                  <a:pt x="9281038" y="2039196"/>
                  <a:pt x="8064948" y="2088959"/>
                </a:cubicBezTo>
                <a:cubicBezTo>
                  <a:pt x="6848858" y="2138722"/>
                  <a:pt x="2158671" y="1865024"/>
                  <a:pt x="852385" y="1921008"/>
                </a:cubicBezTo>
                <a:cubicBezTo>
                  <a:pt x="-453901" y="1976992"/>
                  <a:pt x="95050" y="2359547"/>
                  <a:pt x="227234" y="2424861"/>
                </a:cubicBezTo>
                <a:cubicBezTo>
                  <a:pt x="359418" y="2490175"/>
                  <a:pt x="1645487" y="2312894"/>
                  <a:pt x="1645487" y="2312894"/>
                </a:cubicBezTo>
                <a:lnTo>
                  <a:pt x="1645487" y="2312894"/>
                </a:lnTo>
              </a:path>
            </a:pathLst>
          </a:custGeom>
          <a:noFill/>
          <a:ln w="38100">
            <a:solidFill>
              <a:schemeClr val="accent6">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grpSp>
        <p:nvGrpSpPr>
          <p:cNvPr id="36" name="Grup 35">
            <a:extLst>
              <a:ext uri="{FF2B5EF4-FFF2-40B4-BE49-F238E27FC236}">
                <a16:creationId xmlns:a16="http://schemas.microsoft.com/office/drawing/2014/main" id="{D4C7C548-F4CE-8CE1-871D-05028E317EAE}"/>
              </a:ext>
            </a:extLst>
          </p:cNvPr>
          <p:cNvGrpSpPr/>
          <p:nvPr/>
        </p:nvGrpSpPr>
        <p:grpSpPr>
          <a:xfrm>
            <a:off x="7081766" y="3013604"/>
            <a:ext cx="103320" cy="360"/>
            <a:chOff x="7081766" y="3013604"/>
            <a:chExt cx="103320" cy="360"/>
          </a:xfrm>
        </p:grpSpPr>
        <mc:AlternateContent xmlns:mc="http://schemas.openxmlformats.org/markup-compatibility/2006" xmlns:p14="http://schemas.microsoft.com/office/powerpoint/2010/main">
          <mc:Choice Requires="p14">
            <p:contentPart p14:bwMode="auto" r:id="rId21">
              <p14:nvContentPartPr>
                <p14:cNvPr id="34" name="Mürekkep 33">
                  <a:extLst>
                    <a:ext uri="{FF2B5EF4-FFF2-40B4-BE49-F238E27FC236}">
                      <a16:creationId xmlns:a16="http://schemas.microsoft.com/office/drawing/2014/main" id="{27A4D0C1-E3F0-C04E-9EBE-A21033376E1F}"/>
                    </a:ext>
                  </a:extLst>
                </p14:cNvPr>
                <p14:cNvContentPartPr/>
                <p14:nvPr/>
              </p14:nvContentPartPr>
              <p14:xfrm>
                <a:off x="7184726" y="3013604"/>
                <a:ext cx="360" cy="360"/>
              </p14:xfrm>
            </p:contentPart>
          </mc:Choice>
          <mc:Fallback xmlns="">
            <p:pic>
              <p:nvPicPr>
                <p:cNvPr id="34" name="Mürekkep 33">
                  <a:extLst>
                    <a:ext uri="{FF2B5EF4-FFF2-40B4-BE49-F238E27FC236}">
                      <a16:creationId xmlns:a16="http://schemas.microsoft.com/office/drawing/2014/main" id="{27A4D0C1-E3F0-C04E-9EBE-A21033376E1F}"/>
                    </a:ext>
                  </a:extLst>
                </p:cNvPr>
                <p:cNvPicPr/>
                <p:nvPr/>
              </p:nvPicPr>
              <p:blipFill>
                <a:blip r:embed="rId22"/>
                <a:stretch>
                  <a:fillRect/>
                </a:stretch>
              </p:blipFill>
              <p:spPr>
                <a:xfrm>
                  <a:off x="7121726" y="29509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Mürekkep 34">
                  <a:extLst>
                    <a:ext uri="{FF2B5EF4-FFF2-40B4-BE49-F238E27FC236}">
                      <a16:creationId xmlns:a16="http://schemas.microsoft.com/office/drawing/2014/main" id="{1F1D1FC9-0626-3AEF-60D3-3E68F738D1AB}"/>
                    </a:ext>
                  </a:extLst>
                </p14:cNvPr>
                <p14:cNvContentPartPr/>
                <p14:nvPr/>
              </p14:nvContentPartPr>
              <p14:xfrm>
                <a:off x="7081766" y="3013604"/>
                <a:ext cx="360" cy="360"/>
              </p14:xfrm>
            </p:contentPart>
          </mc:Choice>
          <mc:Fallback xmlns="">
            <p:pic>
              <p:nvPicPr>
                <p:cNvPr id="35" name="Mürekkep 34">
                  <a:extLst>
                    <a:ext uri="{FF2B5EF4-FFF2-40B4-BE49-F238E27FC236}">
                      <a16:creationId xmlns:a16="http://schemas.microsoft.com/office/drawing/2014/main" id="{1F1D1FC9-0626-3AEF-60D3-3E68F738D1AB}"/>
                    </a:ext>
                  </a:extLst>
                </p:cNvPr>
                <p:cNvPicPr/>
                <p:nvPr/>
              </p:nvPicPr>
              <p:blipFill>
                <a:blip r:embed="rId22"/>
                <a:stretch>
                  <a:fillRect/>
                </a:stretch>
              </p:blipFill>
              <p:spPr>
                <a:xfrm>
                  <a:off x="7019126" y="2950964"/>
                  <a:ext cx="126000" cy="126000"/>
                </a:xfrm>
                <a:prstGeom prst="rect">
                  <a:avLst/>
                </a:prstGeom>
              </p:spPr>
            </p:pic>
          </mc:Fallback>
        </mc:AlternateContent>
      </p:grpSp>
      <p:grpSp>
        <p:nvGrpSpPr>
          <p:cNvPr id="39" name="Grup 38">
            <a:extLst>
              <a:ext uri="{FF2B5EF4-FFF2-40B4-BE49-F238E27FC236}">
                <a16:creationId xmlns:a16="http://schemas.microsoft.com/office/drawing/2014/main" id="{F1921B14-1D87-EC68-BF16-7D4981CD4C02}"/>
              </a:ext>
            </a:extLst>
          </p:cNvPr>
          <p:cNvGrpSpPr/>
          <p:nvPr/>
        </p:nvGrpSpPr>
        <p:grpSpPr>
          <a:xfrm>
            <a:off x="6848846" y="3032324"/>
            <a:ext cx="65520" cy="360"/>
            <a:chOff x="6848846" y="3032324"/>
            <a:chExt cx="65520" cy="360"/>
          </a:xfrm>
        </p:grpSpPr>
        <mc:AlternateContent xmlns:mc="http://schemas.openxmlformats.org/markup-compatibility/2006" xmlns:p14="http://schemas.microsoft.com/office/powerpoint/2010/main">
          <mc:Choice Requires="p14">
            <p:contentPart p14:bwMode="auto" r:id="rId24">
              <p14:nvContentPartPr>
                <p14:cNvPr id="37" name="Mürekkep 36">
                  <a:extLst>
                    <a:ext uri="{FF2B5EF4-FFF2-40B4-BE49-F238E27FC236}">
                      <a16:creationId xmlns:a16="http://schemas.microsoft.com/office/drawing/2014/main" id="{30754F26-72A2-5EA0-DA24-591430D6D8E5}"/>
                    </a:ext>
                  </a:extLst>
                </p14:cNvPr>
                <p14:cNvContentPartPr/>
                <p14:nvPr/>
              </p14:nvContentPartPr>
              <p14:xfrm>
                <a:off x="6914006" y="3032324"/>
                <a:ext cx="360" cy="360"/>
              </p14:xfrm>
            </p:contentPart>
          </mc:Choice>
          <mc:Fallback xmlns="">
            <p:pic>
              <p:nvPicPr>
                <p:cNvPr id="37" name="Mürekkep 36">
                  <a:extLst>
                    <a:ext uri="{FF2B5EF4-FFF2-40B4-BE49-F238E27FC236}">
                      <a16:creationId xmlns:a16="http://schemas.microsoft.com/office/drawing/2014/main" id="{30754F26-72A2-5EA0-DA24-591430D6D8E5}"/>
                    </a:ext>
                  </a:extLst>
                </p:cNvPr>
                <p:cNvPicPr/>
                <p:nvPr/>
              </p:nvPicPr>
              <p:blipFill>
                <a:blip r:embed="rId22"/>
                <a:stretch>
                  <a:fillRect/>
                </a:stretch>
              </p:blipFill>
              <p:spPr>
                <a:xfrm>
                  <a:off x="6851006" y="296932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Mürekkep 37">
                  <a:extLst>
                    <a:ext uri="{FF2B5EF4-FFF2-40B4-BE49-F238E27FC236}">
                      <a16:creationId xmlns:a16="http://schemas.microsoft.com/office/drawing/2014/main" id="{680ABD6D-EF12-0969-99A2-76F9C9BA6560}"/>
                    </a:ext>
                  </a:extLst>
                </p14:cNvPr>
                <p14:cNvContentPartPr/>
                <p14:nvPr/>
              </p14:nvContentPartPr>
              <p14:xfrm>
                <a:off x="6848846" y="3032324"/>
                <a:ext cx="360" cy="360"/>
              </p14:xfrm>
            </p:contentPart>
          </mc:Choice>
          <mc:Fallback xmlns="">
            <p:pic>
              <p:nvPicPr>
                <p:cNvPr id="38" name="Mürekkep 37">
                  <a:extLst>
                    <a:ext uri="{FF2B5EF4-FFF2-40B4-BE49-F238E27FC236}">
                      <a16:creationId xmlns:a16="http://schemas.microsoft.com/office/drawing/2014/main" id="{680ABD6D-EF12-0969-99A2-76F9C9BA6560}"/>
                    </a:ext>
                  </a:extLst>
                </p:cNvPr>
                <p:cNvPicPr/>
                <p:nvPr/>
              </p:nvPicPr>
              <p:blipFill>
                <a:blip r:embed="rId22"/>
                <a:stretch>
                  <a:fillRect/>
                </a:stretch>
              </p:blipFill>
              <p:spPr>
                <a:xfrm>
                  <a:off x="6785846" y="2969324"/>
                  <a:ext cx="126000" cy="126000"/>
                </a:xfrm>
                <a:prstGeom prst="rect">
                  <a:avLst/>
                </a:prstGeom>
              </p:spPr>
            </p:pic>
          </mc:Fallback>
        </mc:AlternateContent>
      </p:grpSp>
      <p:grpSp>
        <p:nvGrpSpPr>
          <p:cNvPr id="44" name="Grup 43">
            <a:extLst>
              <a:ext uri="{FF2B5EF4-FFF2-40B4-BE49-F238E27FC236}">
                <a16:creationId xmlns:a16="http://schemas.microsoft.com/office/drawing/2014/main" id="{5FC38A30-DD0C-4BF5-ECD7-7F4BA92833A0}"/>
              </a:ext>
            </a:extLst>
          </p:cNvPr>
          <p:cNvGrpSpPr/>
          <p:nvPr/>
        </p:nvGrpSpPr>
        <p:grpSpPr>
          <a:xfrm>
            <a:off x="3172166" y="5318324"/>
            <a:ext cx="186840" cy="9720"/>
            <a:chOff x="3172166" y="5318324"/>
            <a:chExt cx="186840" cy="9720"/>
          </a:xfrm>
        </p:grpSpPr>
        <mc:AlternateContent xmlns:mc="http://schemas.openxmlformats.org/markup-compatibility/2006" xmlns:p14="http://schemas.microsoft.com/office/powerpoint/2010/main">
          <mc:Choice Requires="p14">
            <p:contentPart p14:bwMode="auto" r:id="rId26">
              <p14:nvContentPartPr>
                <p14:cNvPr id="40" name="Mürekkep 39">
                  <a:extLst>
                    <a:ext uri="{FF2B5EF4-FFF2-40B4-BE49-F238E27FC236}">
                      <a16:creationId xmlns:a16="http://schemas.microsoft.com/office/drawing/2014/main" id="{A6CEBB3D-A050-3AE6-D8D3-24CF9BC9089B}"/>
                    </a:ext>
                  </a:extLst>
                </p14:cNvPr>
                <p14:cNvContentPartPr/>
                <p14:nvPr/>
              </p14:nvContentPartPr>
              <p14:xfrm>
                <a:off x="3172166" y="5327684"/>
                <a:ext cx="360" cy="360"/>
              </p14:xfrm>
            </p:contentPart>
          </mc:Choice>
          <mc:Fallback xmlns="">
            <p:pic>
              <p:nvPicPr>
                <p:cNvPr id="40" name="Mürekkep 39">
                  <a:extLst>
                    <a:ext uri="{FF2B5EF4-FFF2-40B4-BE49-F238E27FC236}">
                      <a16:creationId xmlns:a16="http://schemas.microsoft.com/office/drawing/2014/main" id="{A6CEBB3D-A050-3AE6-D8D3-24CF9BC9089B}"/>
                    </a:ext>
                  </a:extLst>
                </p:cNvPr>
                <p:cNvPicPr/>
                <p:nvPr/>
              </p:nvPicPr>
              <p:blipFill>
                <a:blip r:embed="rId22"/>
                <a:stretch>
                  <a:fillRect/>
                </a:stretch>
              </p:blipFill>
              <p:spPr>
                <a:xfrm>
                  <a:off x="3109526" y="52646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Mürekkep 40">
                  <a:extLst>
                    <a:ext uri="{FF2B5EF4-FFF2-40B4-BE49-F238E27FC236}">
                      <a16:creationId xmlns:a16="http://schemas.microsoft.com/office/drawing/2014/main" id="{F8BBAC51-D9AA-066B-9B53-7BE253A1A584}"/>
                    </a:ext>
                  </a:extLst>
                </p14:cNvPr>
                <p14:cNvContentPartPr/>
                <p14:nvPr/>
              </p14:nvContentPartPr>
              <p14:xfrm>
                <a:off x="3228326" y="5327684"/>
                <a:ext cx="360" cy="360"/>
              </p14:xfrm>
            </p:contentPart>
          </mc:Choice>
          <mc:Fallback xmlns="">
            <p:pic>
              <p:nvPicPr>
                <p:cNvPr id="41" name="Mürekkep 40">
                  <a:extLst>
                    <a:ext uri="{FF2B5EF4-FFF2-40B4-BE49-F238E27FC236}">
                      <a16:creationId xmlns:a16="http://schemas.microsoft.com/office/drawing/2014/main" id="{F8BBAC51-D9AA-066B-9B53-7BE253A1A584}"/>
                    </a:ext>
                  </a:extLst>
                </p:cNvPr>
                <p:cNvPicPr/>
                <p:nvPr/>
              </p:nvPicPr>
              <p:blipFill>
                <a:blip r:embed="rId22"/>
                <a:stretch>
                  <a:fillRect/>
                </a:stretch>
              </p:blipFill>
              <p:spPr>
                <a:xfrm>
                  <a:off x="3165326" y="52646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Mürekkep 42">
                  <a:extLst>
                    <a:ext uri="{FF2B5EF4-FFF2-40B4-BE49-F238E27FC236}">
                      <a16:creationId xmlns:a16="http://schemas.microsoft.com/office/drawing/2014/main" id="{99274898-FE93-A766-CAA6-3B78967B287C}"/>
                    </a:ext>
                  </a:extLst>
                </p14:cNvPr>
                <p14:cNvContentPartPr/>
                <p14:nvPr/>
              </p14:nvContentPartPr>
              <p14:xfrm>
                <a:off x="3358646" y="5318324"/>
                <a:ext cx="360" cy="360"/>
              </p14:xfrm>
            </p:contentPart>
          </mc:Choice>
          <mc:Fallback xmlns="">
            <p:pic>
              <p:nvPicPr>
                <p:cNvPr id="43" name="Mürekkep 42">
                  <a:extLst>
                    <a:ext uri="{FF2B5EF4-FFF2-40B4-BE49-F238E27FC236}">
                      <a16:creationId xmlns:a16="http://schemas.microsoft.com/office/drawing/2014/main" id="{99274898-FE93-A766-CAA6-3B78967B287C}"/>
                    </a:ext>
                  </a:extLst>
                </p:cNvPr>
                <p:cNvPicPr/>
                <p:nvPr/>
              </p:nvPicPr>
              <p:blipFill>
                <a:blip r:embed="rId22"/>
                <a:stretch>
                  <a:fillRect/>
                </a:stretch>
              </p:blipFill>
              <p:spPr>
                <a:xfrm>
                  <a:off x="3296006" y="5255324"/>
                  <a:ext cx="126000" cy="126000"/>
                </a:xfrm>
                <a:prstGeom prst="rect">
                  <a:avLst/>
                </a:prstGeom>
              </p:spPr>
            </p:pic>
          </mc:Fallback>
        </mc:AlternateContent>
      </p:grpSp>
      <p:pic>
        <p:nvPicPr>
          <p:cNvPr id="45" name="Grafik 44" descr="Ayakkabı izleri düz dolguyla">
            <a:extLst>
              <a:ext uri="{FF2B5EF4-FFF2-40B4-BE49-F238E27FC236}">
                <a16:creationId xmlns:a16="http://schemas.microsoft.com/office/drawing/2014/main" id="{FCCAFA0B-4B65-4264-C74D-64AC983FE14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6915823">
            <a:off x="6685207" y="2866689"/>
            <a:ext cx="457200" cy="457200"/>
          </a:xfrm>
          <a:prstGeom prst="rect">
            <a:avLst/>
          </a:prstGeom>
        </p:spPr>
      </p:pic>
      <p:pic>
        <p:nvPicPr>
          <p:cNvPr id="46" name="Grafik 45" descr="Ayakkabı izleri düz dolguyla">
            <a:extLst>
              <a:ext uri="{FF2B5EF4-FFF2-40B4-BE49-F238E27FC236}">
                <a16:creationId xmlns:a16="http://schemas.microsoft.com/office/drawing/2014/main" id="{34E60506-2C1A-35A2-0E4A-75252B74BD0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4399294">
            <a:off x="2991543" y="5129827"/>
            <a:ext cx="473567" cy="473567"/>
          </a:xfrm>
          <a:prstGeom prst="rect">
            <a:avLst/>
          </a:prstGeom>
        </p:spPr>
      </p:pic>
      <mc:AlternateContent xmlns:mc="http://schemas.openxmlformats.org/markup-compatibility/2006" xmlns:p14="http://schemas.microsoft.com/office/powerpoint/2010/main">
        <mc:Choice Requires="p14">
          <p:contentPart p14:bwMode="auto" r:id="rId33">
            <p14:nvContentPartPr>
              <p14:cNvPr id="49" name="Mürekkep 48">
                <a:extLst>
                  <a:ext uri="{FF2B5EF4-FFF2-40B4-BE49-F238E27FC236}">
                    <a16:creationId xmlns:a16="http://schemas.microsoft.com/office/drawing/2014/main" id="{D7141BA4-1C94-9FC7-D974-A9B63CD63078}"/>
                  </a:ext>
                </a:extLst>
              </p14:cNvPr>
              <p14:cNvContentPartPr/>
              <p14:nvPr/>
            </p14:nvContentPartPr>
            <p14:xfrm>
              <a:off x="3265766" y="3386924"/>
              <a:ext cx="360" cy="360"/>
            </p14:xfrm>
          </p:contentPart>
        </mc:Choice>
        <mc:Fallback xmlns="">
          <p:pic>
            <p:nvPicPr>
              <p:cNvPr id="49" name="Mürekkep 48">
                <a:extLst>
                  <a:ext uri="{FF2B5EF4-FFF2-40B4-BE49-F238E27FC236}">
                    <a16:creationId xmlns:a16="http://schemas.microsoft.com/office/drawing/2014/main" id="{D7141BA4-1C94-9FC7-D974-A9B63CD63078}"/>
                  </a:ext>
                </a:extLst>
              </p:cNvPr>
              <p:cNvPicPr/>
              <p:nvPr/>
            </p:nvPicPr>
            <p:blipFill>
              <a:blip r:embed="rId34"/>
              <a:stretch>
                <a:fillRect/>
              </a:stretch>
            </p:blipFill>
            <p:spPr>
              <a:xfrm>
                <a:off x="3202766" y="332428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 name="Mürekkep 49">
                <a:extLst>
                  <a:ext uri="{FF2B5EF4-FFF2-40B4-BE49-F238E27FC236}">
                    <a16:creationId xmlns:a16="http://schemas.microsoft.com/office/drawing/2014/main" id="{61076877-3847-5F98-6030-27F170E1191B}"/>
                  </a:ext>
                </a:extLst>
              </p14:cNvPr>
              <p14:cNvContentPartPr/>
              <p14:nvPr/>
            </p14:nvContentPartPr>
            <p14:xfrm>
              <a:off x="4170806" y="4021244"/>
              <a:ext cx="360" cy="360"/>
            </p14:xfrm>
          </p:contentPart>
        </mc:Choice>
        <mc:Fallback xmlns="">
          <p:pic>
            <p:nvPicPr>
              <p:cNvPr id="50" name="Mürekkep 49">
                <a:extLst>
                  <a:ext uri="{FF2B5EF4-FFF2-40B4-BE49-F238E27FC236}">
                    <a16:creationId xmlns:a16="http://schemas.microsoft.com/office/drawing/2014/main" id="{61076877-3847-5F98-6030-27F170E1191B}"/>
                  </a:ext>
                </a:extLst>
              </p:cNvPr>
              <p:cNvPicPr/>
              <p:nvPr/>
            </p:nvPicPr>
            <p:blipFill>
              <a:blip r:embed="rId34"/>
              <a:stretch>
                <a:fillRect/>
              </a:stretch>
            </p:blipFill>
            <p:spPr>
              <a:xfrm>
                <a:off x="4107806" y="395860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Mürekkep 50">
                <a:extLst>
                  <a:ext uri="{FF2B5EF4-FFF2-40B4-BE49-F238E27FC236}">
                    <a16:creationId xmlns:a16="http://schemas.microsoft.com/office/drawing/2014/main" id="{A0E31C7C-722F-45A1-5265-6331CC303D76}"/>
                  </a:ext>
                </a:extLst>
              </p14:cNvPr>
              <p14:cNvContentPartPr/>
              <p14:nvPr/>
            </p14:nvContentPartPr>
            <p14:xfrm>
              <a:off x="3256046" y="4646564"/>
              <a:ext cx="360" cy="360"/>
            </p14:xfrm>
          </p:contentPart>
        </mc:Choice>
        <mc:Fallback xmlns="">
          <p:pic>
            <p:nvPicPr>
              <p:cNvPr id="51" name="Mürekkep 50">
                <a:extLst>
                  <a:ext uri="{FF2B5EF4-FFF2-40B4-BE49-F238E27FC236}">
                    <a16:creationId xmlns:a16="http://schemas.microsoft.com/office/drawing/2014/main" id="{A0E31C7C-722F-45A1-5265-6331CC303D76}"/>
                  </a:ext>
                </a:extLst>
              </p:cNvPr>
              <p:cNvPicPr/>
              <p:nvPr/>
            </p:nvPicPr>
            <p:blipFill>
              <a:blip r:embed="rId34"/>
              <a:stretch>
                <a:fillRect/>
              </a:stretch>
            </p:blipFill>
            <p:spPr>
              <a:xfrm>
                <a:off x="3193406" y="45835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2" name="Mürekkep 51">
                <a:extLst>
                  <a:ext uri="{FF2B5EF4-FFF2-40B4-BE49-F238E27FC236}">
                    <a16:creationId xmlns:a16="http://schemas.microsoft.com/office/drawing/2014/main" id="{D3FBE434-9C89-52BC-BD50-45D21FFDFBE1}"/>
                  </a:ext>
                </a:extLst>
              </p14:cNvPr>
              <p14:cNvContentPartPr/>
              <p14:nvPr/>
            </p14:nvContentPartPr>
            <p14:xfrm>
              <a:off x="4161446" y="5290604"/>
              <a:ext cx="360" cy="360"/>
            </p14:xfrm>
          </p:contentPart>
        </mc:Choice>
        <mc:Fallback xmlns="">
          <p:pic>
            <p:nvPicPr>
              <p:cNvPr id="52" name="Mürekkep 51">
                <a:extLst>
                  <a:ext uri="{FF2B5EF4-FFF2-40B4-BE49-F238E27FC236}">
                    <a16:creationId xmlns:a16="http://schemas.microsoft.com/office/drawing/2014/main" id="{D3FBE434-9C89-52BC-BD50-45D21FFDFBE1}"/>
                  </a:ext>
                </a:extLst>
              </p:cNvPr>
              <p:cNvPicPr/>
              <p:nvPr/>
            </p:nvPicPr>
            <p:blipFill>
              <a:blip r:embed="rId34"/>
              <a:stretch>
                <a:fillRect/>
              </a:stretch>
            </p:blipFill>
            <p:spPr>
              <a:xfrm>
                <a:off x="4098806" y="5227604"/>
                <a:ext cx="126000" cy="126000"/>
              </a:xfrm>
              <a:prstGeom prst="rect">
                <a:avLst/>
              </a:prstGeom>
            </p:spPr>
          </p:pic>
        </mc:Fallback>
      </mc:AlternateContent>
      <p:sp>
        <p:nvSpPr>
          <p:cNvPr id="2" name="Alt Bilgi Yer Tutucusu 4">
            <a:extLst>
              <a:ext uri="{FF2B5EF4-FFF2-40B4-BE49-F238E27FC236}">
                <a16:creationId xmlns:a16="http://schemas.microsoft.com/office/drawing/2014/main" id="{A7E4120D-6EF1-B6EF-549E-B3F028D62AAE}"/>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42687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52</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471897"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kare dalga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4" name="Dikdörtgen 3">
            <a:extLst>
              <a:ext uri="{FF2B5EF4-FFF2-40B4-BE49-F238E27FC236}">
                <a16:creationId xmlns:a16="http://schemas.microsoft.com/office/drawing/2014/main" id="{2B223202-52B1-056D-CECB-92095F27EB7E}"/>
              </a:ext>
            </a:extLst>
          </p:cNvPr>
          <p:cNvSpPr/>
          <p:nvPr/>
        </p:nvSpPr>
        <p:spPr>
          <a:xfrm>
            <a:off x="246916" y="2233436"/>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49C8E574-DE00-A7A6-9A48-54A3D3D55F12}"/>
              </a:ext>
            </a:extLst>
          </p:cNvPr>
          <p:cNvSpPr/>
          <p:nvPr/>
        </p:nvSpPr>
        <p:spPr>
          <a:xfrm>
            <a:off x="5551774" y="2285851"/>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7" name="Metin kutusu 6">
            <a:extLst>
              <a:ext uri="{FF2B5EF4-FFF2-40B4-BE49-F238E27FC236}">
                <a16:creationId xmlns:a16="http://schemas.microsoft.com/office/drawing/2014/main" id="{4F368826-0B55-D0D4-5E8D-440311CCAD9F}"/>
              </a:ext>
            </a:extLst>
          </p:cNvPr>
          <p:cNvSpPr txBox="1"/>
          <p:nvPr/>
        </p:nvSpPr>
        <p:spPr>
          <a:xfrm>
            <a:off x="5582733" y="2714149"/>
            <a:ext cx="6114825" cy="1569660"/>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square</a:t>
            </a:r>
            <a:r>
              <a:rPr lang="tr-TR" sz="1600" b="1">
                <a:solidFill>
                  <a:srgbClr val="B21BF9"/>
                </a:solidFill>
              </a:rPr>
              <a:t>(): </a:t>
            </a:r>
            <a:r>
              <a:rPr lang="tr-TR" sz="1600"/>
              <a:t>kare dalga işaretini oluşturmak için kullanılır.</a:t>
            </a:r>
          </a:p>
          <a:p>
            <a:pPr algn="ctr"/>
            <a:r>
              <a:rPr lang="tr-TR" sz="1400" i="0">
                <a:solidFill>
                  <a:srgbClr val="C00000"/>
                </a:solidFill>
                <a:effectLst/>
                <a:latin typeface="Avenir Next LT Pro Light (Gövde)"/>
                <a:ea typeface="Meiryo UI" panose="020B0400000000000000" pitchFamily="34" charset="-128"/>
              </a:rPr>
              <a:t>(</a:t>
            </a:r>
            <a:r>
              <a:rPr lang="it-IT" sz="1400" i="0">
                <a:solidFill>
                  <a:srgbClr val="C00000"/>
                </a:solidFill>
                <a:effectLst/>
                <a:latin typeface="Avenir Next LT Pro Light (Gövde)"/>
                <a:ea typeface="Meiryo UI" panose="020B0400000000000000" pitchFamily="34" charset="-128"/>
              </a:rPr>
              <a:t>square(2*pi*5*t)</a:t>
            </a:r>
            <a:r>
              <a:rPr lang="tr-TR" sz="1400">
                <a:solidFill>
                  <a:srgbClr val="C00000"/>
                </a:solidFill>
                <a:latin typeface="Avenir Next LT Pro Light (Gövde)"/>
                <a:ea typeface="Meiryo UI" panose="020B0400000000000000" pitchFamily="34" charset="-128"/>
              </a:rPr>
              <a:t>: </a:t>
            </a:r>
            <a:r>
              <a:rPr lang="tr-TR" sz="1400" b="1" i="0" u="none" strike="noStrike">
                <a:solidFill>
                  <a:srgbClr val="C00000"/>
                </a:solidFill>
                <a:effectLst/>
                <a:latin typeface="Avenir Next LT Pro Light (Gövde)"/>
                <a:ea typeface="Meiryo UI" panose="020B0400000000000000" pitchFamily="34" charset="-128"/>
              </a:rPr>
              <a:t>5</a:t>
            </a:r>
            <a:r>
              <a:rPr lang="tr-TR" sz="1400" i="0" u="none" strike="noStrike">
                <a:solidFill>
                  <a:srgbClr val="C00000"/>
                </a:solidFill>
                <a:effectLst/>
                <a:latin typeface="Avenir Next LT Pro Light (Gövde)"/>
                <a:ea typeface="Meiryo UI" panose="020B0400000000000000" pitchFamily="34" charset="-128"/>
              </a:rPr>
              <a:t> Hz frekansında kare dalga) </a:t>
            </a:r>
          </a:p>
          <a:p>
            <a:r>
              <a:rPr lang="tr-TR" sz="1600" b="1">
                <a:solidFill>
                  <a:schemeClr val="tx1">
                    <a:lumMod val="95000"/>
                    <a:lumOff val="5000"/>
                  </a:schemeClr>
                </a:solidFill>
              </a:rPr>
              <a:t>O </a:t>
            </a:r>
            <a:r>
              <a:rPr lang="tr-TR" sz="1600" b="1" err="1">
                <a:solidFill>
                  <a:srgbClr val="B21BF9"/>
                </a:solidFill>
              </a:rPr>
              <a:t>conv</a:t>
            </a:r>
            <a:r>
              <a:rPr lang="tr-TR" sz="1600" b="1">
                <a:solidFill>
                  <a:srgbClr val="B21BF9"/>
                </a:solidFill>
              </a:rPr>
              <a:t>(): </a:t>
            </a:r>
            <a:r>
              <a:rPr lang="tr-TR" sz="1600">
                <a:solidFill>
                  <a:schemeClr val="tx1">
                    <a:lumMod val="95000"/>
                    <a:lumOff val="5000"/>
                  </a:schemeClr>
                </a:solidFill>
              </a:rPr>
              <a:t>iki dizinin ya da sinyalin konvolüsyonunu hesaplamak için kullanılan bir MATLAB fonksiyonudur. </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same</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rPr>
              <a:t>birbirinden farklı boyutlara sahip iki matris arasında boyut uyumunu sağlamak için kullanılır.</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22" name="Resim 21">
            <a:extLst>
              <a:ext uri="{FF2B5EF4-FFF2-40B4-BE49-F238E27FC236}">
                <a16:creationId xmlns:a16="http://schemas.microsoft.com/office/drawing/2014/main" id="{6503C563-84A4-D826-B53C-16AC0CBC8A88}"/>
              </a:ext>
            </a:extLst>
          </p:cNvPr>
          <p:cNvPicPr>
            <a:picLocks noChangeAspect="1"/>
          </p:cNvPicPr>
          <p:nvPr/>
        </p:nvPicPr>
        <p:blipFill rotWithShape="1">
          <a:blip r:embed="rId13"/>
          <a:srcRect r="19712"/>
          <a:stretch/>
        </p:blipFill>
        <p:spPr>
          <a:xfrm>
            <a:off x="246916" y="2634139"/>
            <a:ext cx="5109134" cy="2747422"/>
          </a:xfrm>
          <a:prstGeom prst="rect">
            <a:avLst/>
          </a:prstGeom>
        </p:spPr>
      </p:pic>
      <p:cxnSp>
        <p:nvCxnSpPr>
          <p:cNvPr id="26" name="Bağlayıcı: Dirsek 25">
            <a:extLst>
              <a:ext uri="{FF2B5EF4-FFF2-40B4-BE49-F238E27FC236}">
                <a16:creationId xmlns:a16="http://schemas.microsoft.com/office/drawing/2014/main" id="{E4C02BD3-90F8-2B3A-7CEA-F31F47954AFB}"/>
              </a:ext>
            </a:extLst>
          </p:cNvPr>
          <p:cNvCxnSpPr>
            <a:cxnSpLocks/>
          </p:cNvCxnSpPr>
          <p:nvPr/>
        </p:nvCxnSpPr>
        <p:spPr>
          <a:xfrm flipV="1">
            <a:off x="2556588" y="3123354"/>
            <a:ext cx="4172333" cy="58385"/>
          </a:xfrm>
          <a:prstGeom prst="bentConnector3">
            <a:avLst/>
          </a:prstGeom>
          <a:ln w="38100">
            <a:solidFill>
              <a:srgbClr val="F9AA19"/>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up 28">
            <a:extLst>
              <a:ext uri="{FF2B5EF4-FFF2-40B4-BE49-F238E27FC236}">
                <a16:creationId xmlns:a16="http://schemas.microsoft.com/office/drawing/2014/main" id="{F01ACFFC-8879-C6D6-9343-761B69A853EA}"/>
              </a:ext>
            </a:extLst>
          </p:cNvPr>
          <p:cNvGrpSpPr/>
          <p:nvPr/>
        </p:nvGrpSpPr>
        <p:grpSpPr>
          <a:xfrm>
            <a:off x="10212793" y="5028020"/>
            <a:ext cx="103320" cy="360"/>
            <a:chOff x="7081766" y="3013604"/>
            <a:chExt cx="103320" cy="360"/>
          </a:xfrm>
        </p:grpSpPr>
        <mc:AlternateContent xmlns:mc="http://schemas.openxmlformats.org/markup-compatibility/2006" xmlns:p14="http://schemas.microsoft.com/office/powerpoint/2010/main">
          <mc:Choice Requires="p14">
            <p:contentPart p14:bwMode="auto" r:id="rId14">
              <p14:nvContentPartPr>
                <p14:cNvPr id="30" name="Mürekkep 29">
                  <a:extLst>
                    <a:ext uri="{FF2B5EF4-FFF2-40B4-BE49-F238E27FC236}">
                      <a16:creationId xmlns:a16="http://schemas.microsoft.com/office/drawing/2014/main" id="{0D734E5F-46DB-22E1-4619-89490B0E247D}"/>
                    </a:ext>
                  </a:extLst>
                </p14:cNvPr>
                <p14:cNvContentPartPr/>
                <p14:nvPr/>
              </p14:nvContentPartPr>
              <p14:xfrm>
                <a:off x="7184726" y="3013604"/>
                <a:ext cx="360" cy="360"/>
              </p14:xfrm>
            </p:contentPart>
          </mc:Choice>
          <mc:Fallback xmlns="">
            <p:pic>
              <p:nvPicPr>
                <p:cNvPr id="30" name="Mürekkep 29">
                  <a:extLst>
                    <a:ext uri="{FF2B5EF4-FFF2-40B4-BE49-F238E27FC236}">
                      <a16:creationId xmlns:a16="http://schemas.microsoft.com/office/drawing/2014/main" id="{0D734E5F-46DB-22E1-4619-89490B0E247D}"/>
                    </a:ext>
                  </a:extLst>
                </p:cNvPr>
                <p:cNvPicPr/>
                <p:nvPr/>
              </p:nvPicPr>
              <p:blipFill>
                <a:blip r:embed="rId15"/>
                <a:stretch>
                  <a:fillRect/>
                </a:stretch>
              </p:blipFill>
              <p:spPr>
                <a:xfrm>
                  <a:off x="7121726" y="29509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Mürekkep 30">
                  <a:extLst>
                    <a:ext uri="{FF2B5EF4-FFF2-40B4-BE49-F238E27FC236}">
                      <a16:creationId xmlns:a16="http://schemas.microsoft.com/office/drawing/2014/main" id="{1D555704-1E65-7912-9A0F-97BFB6696C3A}"/>
                    </a:ext>
                  </a:extLst>
                </p14:cNvPr>
                <p14:cNvContentPartPr/>
                <p14:nvPr/>
              </p14:nvContentPartPr>
              <p14:xfrm>
                <a:off x="7081766" y="3013604"/>
                <a:ext cx="360" cy="360"/>
              </p14:xfrm>
            </p:contentPart>
          </mc:Choice>
          <mc:Fallback xmlns="">
            <p:pic>
              <p:nvPicPr>
                <p:cNvPr id="31" name="Mürekkep 30">
                  <a:extLst>
                    <a:ext uri="{FF2B5EF4-FFF2-40B4-BE49-F238E27FC236}">
                      <a16:creationId xmlns:a16="http://schemas.microsoft.com/office/drawing/2014/main" id="{1D555704-1E65-7912-9A0F-97BFB6696C3A}"/>
                    </a:ext>
                  </a:extLst>
                </p:cNvPr>
                <p:cNvPicPr/>
                <p:nvPr/>
              </p:nvPicPr>
              <p:blipFill>
                <a:blip r:embed="rId15"/>
                <a:stretch>
                  <a:fillRect/>
                </a:stretch>
              </p:blipFill>
              <p:spPr>
                <a:xfrm>
                  <a:off x="7019126" y="2950964"/>
                  <a:ext cx="126000" cy="126000"/>
                </a:xfrm>
                <a:prstGeom prst="rect">
                  <a:avLst/>
                </a:prstGeom>
              </p:spPr>
            </p:pic>
          </mc:Fallback>
        </mc:AlternateContent>
      </p:grpSp>
      <p:grpSp>
        <p:nvGrpSpPr>
          <p:cNvPr id="32" name="Grup 31">
            <a:extLst>
              <a:ext uri="{FF2B5EF4-FFF2-40B4-BE49-F238E27FC236}">
                <a16:creationId xmlns:a16="http://schemas.microsoft.com/office/drawing/2014/main" id="{4CA52F26-1093-6CD0-5789-505EE5A2DD23}"/>
              </a:ext>
            </a:extLst>
          </p:cNvPr>
          <p:cNvGrpSpPr/>
          <p:nvPr/>
        </p:nvGrpSpPr>
        <p:grpSpPr>
          <a:xfrm>
            <a:off x="9979873" y="5046740"/>
            <a:ext cx="65520" cy="360"/>
            <a:chOff x="6848846" y="3032324"/>
            <a:chExt cx="65520" cy="360"/>
          </a:xfrm>
        </p:grpSpPr>
        <mc:AlternateContent xmlns:mc="http://schemas.openxmlformats.org/markup-compatibility/2006" xmlns:p14="http://schemas.microsoft.com/office/powerpoint/2010/main">
          <mc:Choice Requires="p14">
            <p:contentPart p14:bwMode="auto" r:id="rId17">
              <p14:nvContentPartPr>
                <p14:cNvPr id="33" name="Mürekkep 32">
                  <a:extLst>
                    <a:ext uri="{FF2B5EF4-FFF2-40B4-BE49-F238E27FC236}">
                      <a16:creationId xmlns:a16="http://schemas.microsoft.com/office/drawing/2014/main" id="{1E621172-C3F0-954B-FFAE-E3FCC2F7266E}"/>
                    </a:ext>
                  </a:extLst>
                </p14:cNvPr>
                <p14:cNvContentPartPr/>
                <p14:nvPr/>
              </p14:nvContentPartPr>
              <p14:xfrm>
                <a:off x="6914006" y="3032324"/>
                <a:ext cx="360" cy="360"/>
              </p14:xfrm>
            </p:contentPart>
          </mc:Choice>
          <mc:Fallback xmlns="">
            <p:pic>
              <p:nvPicPr>
                <p:cNvPr id="33" name="Mürekkep 32">
                  <a:extLst>
                    <a:ext uri="{FF2B5EF4-FFF2-40B4-BE49-F238E27FC236}">
                      <a16:creationId xmlns:a16="http://schemas.microsoft.com/office/drawing/2014/main" id="{1E621172-C3F0-954B-FFAE-E3FCC2F7266E}"/>
                    </a:ext>
                  </a:extLst>
                </p:cNvPr>
                <p:cNvPicPr/>
                <p:nvPr/>
              </p:nvPicPr>
              <p:blipFill>
                <a:blip r:embed="rId15"/>
                <a:stretch>
                  <a:fillRect/>
                </a:stretch>
              </p:blipFill>
              <p:spPr>
                <a:xfrm>
                  <a:off x="6851006" y="296932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Mürekkep 33">
                  <a:extLst>
                    <a:ext uri="{FF2B5EF4-FFF2-40B4-BE49-F238E27FC236}">
                      <a16:creationId xmlns:a16="http://schemas.microsoft.com/office/drawing/2014/main" id="{70C1A1AA-6D8E-6E26-B9CA-19ADF53239CC}"/>
                    </a:ext>
                  </a:extLst>
                </p14:cNvPr>
                <p14:cNvContentPartPr/>
                <p14:nvPr/>
              </p14:nvContentPartPr>
              <p14:xfrm>
                <a:off x="6848846" y="3032324"/>
                <a:ext cx="360" cy="360"/>
              </p14:xfrm>
            </p:contentPart>
          </mc:Choice>
          <mc:Fallback xmlns="">
            <p:pic>
              <p:nvPicPr>
                <p:cNvPr id="34" name="Mürekkep 33">
                  <a:extLst>
                    <a:ext uri="{FF2B5EF4-FFF2-40B4-BE49-F238E27FC236}">
                      <a16:creationId xmlns:a16="http://schemas.microsoft.com/office/drawing/2014/main" id="{70C1A1AA-6D8E-6E26-B9CA-19ADF53239CC}"/>
                    </a:ext>
                  </a:extLst>
                </p:cNvPr>
                <p:cNvPicPr/>
                <p:nvPr/>
              </p:nvPicPr>
              <p:blipFill>
                <a:blip r:embed="rId15"/>
                <a:stretch>
                  <a:fillRect/>
                </a:stretch>
              </p:blipFill>
              <p:spPr>
                <a:xfrm>
                  <a:off x="6785846" y="2969324"/>
                  <a:ext cx="126000" cy="126000"/>
                </a:xfrm>
                <a:prstGeom prst="rect">
                  <a:avLst/>
                </a:prstGeom>
              </p:spPr>
            </p:pic>
          </mc:Fallback>
        </mc:AlternateContent>
      </p:grpSp>
      <p:graphicFrame>
        <p:nvGraphicFramePr>
          <p:cNvPr id="35" name="Tablo 6">
            <a:extLst>
              <a:ext uri="{FF2B5EF4-FFF2-40B4-BE49-F238E27FC236}">
                <a16:creationId xmlns:a16="http://schemas.microsoft.com/office/drawing/2014/main" id="{7DD7CFA5-2F9C-F2FA-1F69-A41489D50FB0}"/>
              </a:ext>
            </a:extLst>
          </p:cNvPr>
          <p:cNvGraphicFramePr>
            <a:graphicFrameLocks noGrp="1"/>
          </p:cNvGraphicFramePr>
          <p:nvPr>
            <p:extLst>
              <p:ext uri="{D42A27DB-BD31-4B8C-83A1-F6EECF244321}">
                <p14:modId xmlns:p14="http://schemas.microsoft.com/office/powerpoint/2010/main" val="2545777372"/>
              </p:ext>
            </p:extLst>
          </p:nvPr>
        </p:nvGraphicFramePr>
        <p:xfrm>
          <a:off x="7797522" y="4544290"/>
          <a:ext cx="3777708" cy="1236186"/>
        </p:xfrm>
        <a:graphic>
          <a:graphicData uri="http://schemas.openxmlformats.org/drawingml/2006/table">
            <a:tbl>
              <a:tblPr firstRow="1" bandRow="1">
                <a:tableStyleId>{7DF18680-E054-41AD-8BC1-D1AEF772440D}</a:tableStyleId>
              </a:tblPr>
              <a:tblGrid>
                <a:gridCol w="1259236">
                  <a:extLst>
                    <a:ext uri="{9D8B030D-6E8A-4147-A177-3AD203B41FA5}">
                      <a16:colId xmlns:a16="http://schemas.microsoft.com/office/drawing/2014/main" val="3438408885"/>
                    </a:ext>
                  </a:extLst>
                </a:gridCol>
                <a:gridCol w="1259236">
                  <a:extLst>
                    <a:ext uri="{9D8B030D-6E8A-4147-A177-3AD203B41FA5}">
                      <a16:colId xmlns:a16="http://schemas.microsoft.com/office/drawing/2014/main" val="1633559814"/>
                    </a:ext>
                  </a:extLst>
                </a:gridCol>
                <a:gridCol w="1259236">
                  <a:extLst>
                    <a:ext uri="{9D8B030D-6E8A-4147-A177-3AD203B41FA5}">
                      <a16:colId xmlns:a16="http://schemas.microsoft.com/office/drawing/2014/main" val="3820265874"/>
                    </a:ext>
                  </a:extLst>
                </a:gridCol>
              </a:tblGrid>
              <a:tr h="248693">
                <a:tc>
                  <a:txBody>
                    <a:bodyPr/>
                    <a:lstStyle/>
                    <a:p>
                      <a:pPr algn="ctr"/>
                      <a:r>
                        <a:rPr lang="tr-TR" sz="1800" b="1">
                          <a:solidFill>
                            <a:schemeClr val="tx1">
                              <a:lumMod val="95000"/>
                              <a:lumOff val="5000"/>
                            </a:schemeClr>
                          </a:solidFill>
                          <a:latin typeface="Posterama (Başlıklar)"/>
                        </a:rPr>
                        <a:t>ZAMAN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rowSpan="3">
                  <a:txBody>
                    <a:bodyPr/>
                    <a:lstStyle/>
                    <a:p>
                      <a:pPr algn="ctr"/>
                      <a:endParaRPr lang="tr-TR" sz="1400" b="1">
                        <a:solidFill>
                          <a:srgbClr val="C00000"/>
                        </a:solidFill>
                        <a:latin typeface="Posterama (Başlık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tr-TR" sz="1800" b="1">
                          <a:solidFill>
                            <a:schemeClr val="tx1">
                              <a:lumMod val="95000"/>
                              <a:lumOff val="5000"/>
                            </a:schemeClr>
                          </a:solidFill>
                          <a:latin typeface="Posterama (Başlıklar)"/>
                        </a:rPr>
                        <a:t>FREKANS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284402380"/>
                  </a:ext>
                </a:extLst>
              </a:tr>
              <a:tr h="435213">
                <a:tc>
                  <a:txBody>
                    <a:bodyPr/>
                    <a:lstStyle/>
                    <a:p>
                      <a:pPr algn="ctr"/>
                      <a:r>
                        <a:rPr lang="tr-TR" sz="1400" b="1" err="1">
                          <a:solidFill>
                            <a:srgbClr val="C00000"/>
                          </a:solidFill>
                          <a:latin typeface="Posterama (Başlıklar)"/>
                        </a:rPr>
                        <a:t>Sinc</a:t>
                      </a:r>
                      <a:endParaRPr lang="tr-TR" sz="1400" b="1">
                        <a:solidFill>
                          <a:srgbClr val="C00000"/>
                        </a:solidFill>
                        <a:latin typeface="Posterama (Başlık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pPr algn="ctr"/>
                      <a:endParaRPr lang="tr-TR" b="1" dirty="0">
                        <a:latin typeface="Posterama (Başlıklar)"/>
                      </a:endParaRPr>
                    </a:p>
                  </a:txBody>
                  <a:tcPr anchor="ctr"/>
                </a:tc>
                <a:tc>
                  <a:txBody>
                    <a:bodyPr/>
                    <a:lstStyle/>
                    <a:p>
                      <a:pPr algn="ctr"/>
                      <a:r>
                        <a:rPr lang="tr-TR" sz="1400" b="1">
                          <a:solidFill>
                            <a:srgbClr val="C00000"/>
                          </a:solidFill>
                          <a:latin typeface="Posterama (Başlıklar)"/>
                        </a:rPr>
                        <a:t>Kare Dalga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018364456"/>
                  </a:ext>
                </a:extLst>
              </a:tr>
              <a:tr h="435213">
                <a:tc>
                  <a:txBody>
                    <a:bodyPr/>
                    <a:lstStyle/>
                    <a:p>
                      <a:pPr algn="ctr"/>
                      <a:r>
                        <a:rPr lang="tr-TR" sz="1400" b="1">
                          <a:solidFill>
                            <a:srgbClr val="C00000"/>
                          </a:solidFill>
                          <a:latin typeface="Posterama (Başlıklar)"/>
                        </a:rPr>
                        <a:t>Kare Dalga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vMerge="1">
                  <a:txBody>
                    <a:bodyPr/>
                    <a:lstStyle/>
                    <a:p>
                      <a:pPr algn="ctr"/>
                      <a:endParaRPr lang="tr-TR" b="1" dirty="0">
                        <a:latin typeface="Posterama (Başlıklar)"/>
                      </a:endParaRPr>
                    </a:p>
                  </a:txBody>
                  <a:tcPr anchor="ctr"/>
                </a:tc>
                <a:tc>
                  <a:txBody>
                    <a:bodyPr/>
                    <a:lstStyle/>
                    <a:p>
                      <a:pPr algn="ctr"/>
                      <a:r>
                        <a:rPr lang="tr-TR" sz="1400" b="1" err="1">
                          <a:solidFill>
                            <a:srgbClr val="C00000"/>
                          </a:solidFill>
                          <a:latin typeface="Posterama (Başlıklar)"/>
                        </a:rPr>
                        <a:t>Sinc</a:t>
                      </a:r>
                      <a:endParaRPr lang="tr-TR" sz="1400" b="1">
                        <a:solidFill>
                          <a:srgbClr val="C00000"/>
                        </a:solidFill>
                        <a:latin typeface="Posterama (Başlıklar)"/>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38768994"/>
                  </a:ext>
                </a:extLst>
              </a:tr>
            </a:tbl>
          </a:graphicData>
        </a:graphic>
      </p:graphicFrame>
      <p:pic>
        <p:nvPicPr>
          <p:cNvPr id="36" name="Grafik 35" descr="Ok: Düz düz dolguyla">
            <a:extLst>
              <a:ext uri="{FF2B5EF4-FFF2-40B4-BE49-F238E27FC236}">
                <a16:creationId xmlns:a16="http://schemas.microsoft.com/office/drawing/2014/main" id="{6EB105F3-F2A1-465B-3B77-11E630340EB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9019583" y="4619702"/>
            <a:ext cx="1284059" cy="1085361"/>
          </a:xfrm>
          <a:prstGeom prst="rect">
            <a:avLst/>
          </a:prstGeom>
        </p:spPr>
      </p:pic>
      <p:sp>
        <p:nvSpPr>
          <p:cNvPr id="38" name="Başlık 1">
            <a:extLst>
              <a:ext uri="{FF2B5EF4-FFF2-40B4-BE49-F238E27FC236}">
                <a16:creationId xmlns:a16="http://schemas.microsoft.com/office/drawing/2014/main" id="{467FF046-0DC3-1293-0E7A-B86397DCB541}"/>
              </a:ext>
            </a:extLst>
          </p:cNvPr>
          <p:cNvSpPr txBox="1">
            <a:spLocks/>
          </p:cNvSpPr>
          <p:nvPr/>
        </p:nvSpPr>
        <p:spPr>
          <a:xfrm>
            <a:off x="5642012" y="4898623"/>
            <a:ext cx="1637599" cy="5024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t>Ayrıca;</a:t>
            </a:r>
          </a:p>
        </p:txBody>
      </p:sp>
      <p:sp>
        <p:nvSpPr>
          <p:cNvPr id="39" name="Sol Ayraç 38">
            <a:extLst>
              <a:ext uri="{FF2B5EF4-FFF2-40B4-BE49-F238E27FC236}">
                <a16:creationId xmlns:a16="http://schemas.microsoft.com/office/drawing/2014/main" id="{2783E310-4B69-E286-D987-5C3CD49EC4CB}"/>
              </a:ext>
            </a:extLst>
          </p:cNvPr>
          <p:cNvSpPr/>
          <p:nvPr/>
        </p:nvSpPr>
        <p:spPr>
          <a:xfrm>
            <a:off x="7222939" y="4377119"/>
            <a:ext cx="691882" cy="1569660"/>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
        <p:nvSpPr>
          <p:cNvPr id="3" name="Alt Bilgi Yer Tutucusu 4">
            <a:extLst>
              <a:ext uri="{FF2B5EF4-FFF2-40B4-BE49-F238E27FC236}">
                <a16:creationId xmlns:a16="http://schemas.microsoft.com/office/drawing/2014/main" id="{65E828EA-CC64-67FC-D322-4756D0DCEEA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406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P spid="4" grpId="0"/>
      <p:bldP spid="5" grpId="0"/>
      <p:bldP spid="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53</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86911" y="1346698"/>
            <a:ext cx="8471897"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kare dalga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pic>
        <p:nvPicPr>
          <p:cNvPr id="2" name="Resim 1">
            <a:extLst>
              <a:ext uri="{FF2B5EF4-FFF2-40B4-BE49-F238E27FC236}">
                <a16:creationId xmlns:a16="http://schemas.microsoft.com/office/drawing/2014/main" id="{073BFFBC-3C93-9713-B2EC-984B1169D009}"/>
              </a:ext>
            </a:extLst>
          </p:cNvPr>
          <p:cNvPicPr>
            <a:picLocks noChangeAspect="1"/>
          </p:cNvPicPr>
          <p:nvPr/>
        </p:nvPicPr>
        <p:blipFill>
          <a:blip r:embed="rId13"/>
          <a:stretch>
            <a:fillRect/>
          </a:stretch>
        </p:blipFill>
        <p:spPr>
          <a:xfrm>
            <a:off x="279401" y="1911633"/>
            <a:ext cx="7259735" cy="3798702"/>
          </a:xfrm>
          <a:prstGeom prst="rect">
            <a:avLst/>
          </a:prstGeom>
        </p:spPr>
      </p:pic>
      <p:sp>
        <p:nvSpPr>
          <p:cNvPr id="19" name="Metin kutusu 18">
            <a:extLst>
              <a:ext uri="{FF2B5EF4-FFF2-40B4-BE49-F238E27FC236}">
                <a16:creationId xmlns:a16="http://schemas.microsoft.com/office/drawing/2014/main" id="{B7D93D06-1F2C-02B3-A500-A4EB2CAA078E}"/>
              </a:ext>
            </a:extLst>
          </p:cNvPr>
          <p:cNvSpPr txBox="1"/>
          <p:nvPr/>
        </p:nvSpPr>
        <p:spPr>
          <a:xfrm>
            <a:off x="7584970" y="1954161"/>
            <a:ext cx="4560375" cy="3693319"/>
          </a:xfrm>
          <a:prstGeom prst="rect">
            <a:avLst/>
          </a:prstGeom>
          <a:solidFill>
            <a:schemeClr val="bg1">
              <a:lumMod val="95000"/>
            </a:schemeClr>
          </a:solidFill>
        </p:spPr>
        <p:txBody>
          <a:bodyPr wrap="square">
            <a:spAutoFit/>
          </a:bodyPr>
          <a:lstStyle/>
          <a:p>
            <a:r>
              <a:rPr lang="tr-TR" sz="1300" b="1"/>
              <a:t>x[n] </a:t>
            </a:r>
            <a:r>
              <a:rPr lang="tr-TR" sz="1300"/>
              <a:t>sinyalinin (</a:t>
            </a:r>
            <a:r>
              <a:rPr lang="tr-TR" sz="1200"/>
              <a:t>fc_5</a:t>
            </a:r>
            <a:r>
              <a:rPr lang="tr-TR" sz="1300"/>
              <a:t>) </a:t>
            </a:r>
            <a:r>
              <a:rPr lang="tr-TR" sz="1300" b="1"/>
              <a:t>Kare Dalga Fonksiyonu </a:t>
            </a:r>
            <a:r>
              <a:rPr lang="tr-TR" sz="1300"/>
              <a:t>ile </a:t>
            </a:r>
            <a:r>
              <a:rPr lang="tr-TR" sz="1300" b="1"/>
              <a:t>Konvolüsyon</a:t>
            </a:r>
            <a:r>
              <a:rPr lang="tr-TR" sz="1300"/>
              <a:t> işlemi sonucunda periyodik olarak düz çizgi ve dalgalardan oluşan bir sinyal elde ettik. Bu dalga şekillerinin sürekli olarak minimum ve maksimum genlik değerlerinde keskin geçişler yaptığını görüyoruz.</a:t>
            </a:r>
          </a:p>
          <a:p>
            <a:endParaRPr lang="tr-TR" sz="1300"/>
          </a:p>
          <a:p>
            <a:r>
              <a:rPr lang="tr-TR" sz="1300"/>
              <a:t>Ayrıca elde ettiğiniz bu kare dalga sinyali kesikli zamanlı bir sinyaldir ve sürekli bir kare dalga sinyalini temsil eder. Kare dalga sinyali, sürekli olarak yüksek ve düşük durumlar arasında geçiş yapan bir sinyaldir. Bu durumlar genellikle eşit süreyle sürer ve sinyal genellikle -1 ve 1 arasında değerler alır. Ancak bizim elde ettiğimiz kare dalga sinyali</a:t>
            </a:r>
          </a:p>
          <a:p>
            <a:r>
              <a:rPr lang="tr-TR" sz="1300"/>
              <a:t>-2 ile 2 arasında değerler alıyor çünkü genlik değerlerimiz</a:t>
            </a:r>
          </a:p>
          <a:p>
            <a:r>
              <a:rPr lang="tr-TR" sz="1300"/>
              <a:t>-2 ve 2 arasında değişiyor. sinyali incelediğimizde zamanın belirli aralıklarında sinyalin yüksek veya düşük durumda olduğunu gözlemliyoruz. Yüksek durum, genellikle pozitif bir genlikle temsil edilirken, düşük durum negatif bir genlikle temsil ediliyor.</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3" name="Alt Bilgi Yer Tutucusu 4">
            <a:extLst>
              <a:ext uri="{FF2B5EF4-FFF2-40B4-BE49-F238E27FC236}">
                <a16:creationId xmlns:a16="http://schemas.microsoft.com/office/drawing/2014/main" id="{DEAE3CF0-A951-CA9D-5E78-1268213122B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60159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54</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üçgen dalga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4" name="Dikdörtgen 3">
            <a:extLst>
              <a:ext uri="{FF2B5EF4-FFF2-40B4-BE49-F238E27FC236}">
                <a16:creationId xmlns:a16="http://schemas.microsoft.com/office/drawing/2014/main" id="{2B223202-52B1-056D-CECB-92095F27EB7E}"/>
              </a:ext>
            </a:extLst>
          </p:cNvPr>
          <p:cNvSpPr/>
          <p:nvPr/>
        </p:nvSpPr>
        <p:spPr>
          <a:xfrm>
            <a:off x="246916" y="2045942"/>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49C8E574-DE00-A7A6-9A48-54A3D3D55F12}"/>
              </a:ext>
            </a:extLst>
          </p:cNvPr>
          <p:cNvSpPr/>
          <p:nvPr/>
        </p:nvSpPr>
        <p:spPr>
          <a:xfrm>
            <a:off x="6046535" y="2313534"/>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7" name="Metin kutusu 6">
            <a:extLst>
              <a:ext uri="{FF2B5EF4-FFF2-40B4-BE49-F238E27FC236}">
                <a16:creationId xmlns:a16="http://schemas.microsoft.com/office/drawing/2014/main" id="{4F368826-0B55-D0D4-5E8D-440311CCAD9F}"/>
              </a:ext>
            </a:extLst>
          </p:cNvPr>
          <p:cNvSpPr txBox="1"/>
          <p:nvPr/>
        </p:nvSpPr>
        <p:spPr>
          <a:xfrm>
            <a:off x="5894044" y="3143379"/>
            <a:ext cx="6114825" cy="1877437"/>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sawtooth</a:t>
            </a:r>
            <a:r>
              <a:rPr lang="tr-TR" sz="1600" b="1">
                <a:solidFill>
                  <a:srgbClr val="B21BF9"/>
                </a:solidFill>
              </a:rPr>
              <a:t>(): </a:t>
            </a:r>
            <a:r>
              <a:rPr lang="tr-TR" sz="1600"/>
              <a:t>testere dişi (</a:t>
            </a:r>
            <a:r>
              <a:rPr lang="tr-TR" sz="1600" b="1" err="1"/>
              <a:t>sawtooth</a:t>
            </a:r>
            <a:r>
              <a:rPr lang="tr-TR" sz="1600"/>
              <a:t>) dalga işaretini oluşturmak için kullanılır. Testere dişi dalga işareti, yavaşça artan ve hızlı bir şekilde azalan lineer bir şekilde değişen bir sinyaldir.</a:t>
            </a:r>
            <a:r>
              <a:rPr lang="tr-TR" sz="2000">
                <a:solidFill>
                  <a:srgbClr val="C00000"/>
                </a:solidFill>
              </a:rPr>
              <a:t>*</a:t>
            </a:r>
          </a:p>
          <a:p>
            <a:r>
              <a:rPr lang="tr-TR" sz="1600" b="1">
                <a:solidFill>
                  <a:schemeClr val="tx1">
                    <a:lumMod val="95000"/>
                    <a:lumOff val="5000"/>
                  </a:schemeClr>
                </a:solidFill>
              </a:rPr>
              <a:t>O </a:t>
            </a:r>
            <a:r>
              <a:rPr lang="tr-TR" sz="1600" b="1" err="1">
                <a:solidFill>
                  <a:srgbClr val="B21BF9"/>
                </a:solidFill>
              </a:rPr>
              <a:t>conv</a:t>
            </a:r>
            <a:r>
              <a:rPr lang="tr-TR" sz="1600" b="1">
                <a:solidFill>
                  <a:srgbClr val="B21BF9"/>
                </a:solidFill>
              </a:rPr>
              <a:t>(): </a:t>
            </a:r>
            <a:r>
              <a:rPr lang="tr-TR" sz="1600">
                <a:solidFill>
                  <a:schemeClr val="tx1">
                    <a:lumMod val="95000"/>
                    <a:lumOff val="5000"/>
                  </a:schemeClr>
                </a:solidFill>
              </a:rPr>
              <a:t>iki dizinin ya da sinyalin konvolüsyonunu hesaplamak için kullanılan bir MATLAB fonksiyonudur. </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same</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rPr>
              <a:t>birbirinden farklı boyutlara sahip iki matris arasında boyut uyumunu sağlamak için kullanılır.</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22" name="Resim 21">
            <a:extLst>
              <a:ext uri="{FF2B5EF4-FFF2-40B4-BE49-F238E27FC236}">
                <a16:creationId xmlns:a16="http://schemas.microsoft.com/office/drawing/2014/main" id="{D6CF72F5-3C8E-B1A2-6DC3-5B7E6AED2018}"/>
              </a:ext>
            </a:extLst>
          </p:cNvPr>
          <p:cNvPicPr>
            <a:picLocks noChangeAspect="1"/>
          </p:cNvPicPr>
          <p:nvPr/>
        </p:nvPicPr>
        <p:blipFill rotWithShape="1">
          <a:blip r:embed="rId13"/>
          <a:srcRect t="1467"/>
          <a:stretch/>
        </p:blipFill>
        <p:spPr>
          <a:xfrm>
            <a:off x="168249" y="2401055"/>
            <a:ext cx="5710037" cy="3120461"/>
          </a:xfrm>
          <a:prstGeom prst="rect">
            <a:avLst/>
          </a:prstGeom>
        </p:spPr>
      </p:pic>
      <p:sp>
        <p:nvSpPr>
          <p:cNvPr id="26" name="Metin kutusu 25">
            <a:extLst>
              <a:ext uri="{FF2B5EF4-FFF2-40B4-BE49-F238E27FC236}">
                <a16:creationId xmlns:a16="http://schemas.microsoft.com/office/drawing/2014/main" id="{528BBAFB-E7DC-B88C-E871-3C386AF06039}"/>
              </a:ext>
            </a:extLst>
          </p:cNvPr>
          <p:cNvSpPr txBox="1"/>
          <p:nvPr/>
        </p:nvSpPr>
        <p:spPr>
          <a:xfrm>
            <a:off x="4344893" y="5492657"/>
            <a:ext cx="7660623" cy="492443"/>
          </a:xfrm>
          <a:prstGeom prst="rect">
            <a:avLst/>
          </a:prstGeom>
          <a:noFill/>
        </p:spPr>
        <p:txBody>
          <a:bodyPr wrap="square">
            <a:spAutoFit/>
          </a:bodyPr>
          <a:lstStyle/>
          <a:p>
            <a:r>
              <a:rPr lang="tr-TR" sz="1300">
                <a:solidFill>
                  <a:srgbClr val="C00000"/>
                </a:solidFill>
              </a:rPr>
              <a:t>(*):</a:t>
            </a:r>
            <a:r>
              <a:rPr lang="tr-TR" sz="1300"/>
              <a:t> Üçgen dalga (</a:t>
            </a:r>
            <a:r>
              <a:rPr lang="tr-TR" sz="1300" b="1" err="1"/>
              <a:t>triangular</a:t>
            </a:r>
            <a:r>
              <a:rPr lang="tr-TR" sz="1300" b="1"/>
              <a:t> </a:t>
            </a:r>
            <a:r>
              <a:rPr lang="tr-TR" sz="1300" b="1" err="1"/>
              <a:t>wave</a:t>
            </a:r>
            <a:r>
              <a:rPr lang="tr-TR" sz="1300"/>
              <a:t>) ve testere dişi dalga (</a:t>
            </a:r>
            <a:r>
              <a:rPr lang="tr-TR" sz="1300" b="1" err="1"/>
              <a:t>sawtooth</a:t>
            </a:r>
            <a:r>
              <a:rPr lang="tr-TR" sz="1300" b="1"/>
              <a:t> </a:t>
            </a:r>
            <a:r>
              <a:rPr lang="tr-TR" sz="1300" b="1" err="1"/>
              <a:t>wave</a:t>
            </a:r>
            <a:r>
              <a:rPr lang="tr-TR" sz="1300"/>
              <a:t>), şekil açısından benzerlik gösteren dalga işaretleridir. İkisi de düzgün bir şekilde artan ve azalan bir sinyal formuna sahiptir.</a:t>
            </a:r>
          </a:p>
        </p:txBody>
      </p:sp>
      <p:sp>
        <p:nvSpPr>
          <p:cNvPr id="3" name="Alt Bilgi Yer Tutucusu 4">
            <a:extLst>
              <a:ext uri="{FF2B5EF4-FFF2-40B4-BE49-F238E27FC236}">
                <a16:creationId xmlns:a16="http://schemas.microsoft.com/office/drawing/2014/main" id="{2DC582BC-21C9-7FCA-CD41-51BF8FA67CF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0659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55</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4" name="Resim 3">
            <a:extLst>
              <a:ext uri="{FF2B5EF4-FFF2-40B4-BE49-F238E27FC236}">
                <a16:creationId xmlns:a16="http://schemas.microsoft.com/office/drawing/2014/main" id="{F3C27BFA-013F-7794-7E17-FE19DDAA6297}"/>
              </a:ext>
            </a:extLst>
          </p:cNvPr>
          <p:cNvPicPr>
            <a:picLocks noChangeAspect="1"/>
          </p:cNvPicPr>
          <p:nvPr/>
        </p:nvPicPr>
        <p:blipFill>
          <a:blip r:embed="rId13"/>
          <a:stretch>
            <a:fillRect/>
          </a:stretch>
        </p:blipFill>
        <p:spPr>
          <a:xfrm>
            <a:off x="300982" y="1914399"/>
            <a:ext cx="6510366" cy="3814597"/>
          </a:xfrm>
          <a:prstGeom prst="rect">
            <a:avLst/>
          </a:prstGeom>
        </p:spPr>
      </p:pic>
      <p:sp>
        <p:nvSpPr>
          <p:cNvPr id="5" name="Başlık 1">
            <a:extLst>
              <a:ext uri="{FF2B5EF4-FFF2-40B4-BE49-F238E27FC236}">
                <a16:creationId xmlns:a16="http://schemas.microsoft.com/office/drawing/2014/main" id="{C6B3E8E0-6223-0889-CE22-3FC2CDBC2A2C}"/>
              </a:ext>
            </a:extLst>
          </p:cNvPr>
          <p:cNvSpPr txBox="1">
            <a:spLocks/>
          </p:cNvSpPr>
          <p:nvPr/>
        </p:nvSpPr>
        <p:spPr>
          <a:xfrm>
            <a:off x="168249" y="136101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üçgen dalga Fonksiyonu </a:t>
            </a:r>
            <a:r>
              <a:rPr lang="tr-TR" sz="1700">
                <a:solidFill>
                  <a:schemeClr val="tx1">
                    <a:lumMod val="75000"/>
                    <a:lumOff val="25000"/>
                  </a:schemeClr>
                </a:solidFill>
                <a:latin typeface="Posterama (Başlıklar)"/>
              </a:rPr>
              <a:t>ile Konvolüsyonu:</a:t>
            </a:r>
          </a:p>
        </p:txBody>
      </p:sp>
      <p:sp>
        <p:nvSpPr>
          <p:cNvPr id="2" name="Alt Bilgi Yer Tutucusu 4">
            <a:extLst>
              <a:ext uri="{FF2B5EF4-FFF2-40B4-BE49-F238E27FC236}">
                <a16:creationId xmlns:a16="http://schemas.microsoft.com/office/drawing/2014/main" id="{97457E28-3771-DF49-0C76-5641D48DB78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9" name="Metin kutusu 8">
            <a:extLst>
              <a:ext uri="{FF2B5EF4-FFF2-40B4-BE49-F238E27FC236}">
                <a16:creationId xmlns:a16="http://schemas.microsoft.com/office/drawing/2014/main" id="{7C37782A-33EA-E345-AFF1-7657A1B80EBB}"/>
              </a:ext>
            </a:extLst>
          </p:cNvPr>
          <p:cNvSpPr txBox="1"/>
          <p:nvPr/>
        </p:nvSpPr>
        <p:spPr>
          <a:xfrm>
            <a:off x="6877227" y="1841852"/>
            <a:ext cx="5201324" cy="4093428"/>
          </a:xfrm>
          <a:prstGeom prst="rect">
            <a:avLst/>
          </a:prstGeom>
          <a:solidFill>
            <a:schemeClr val="bg1">
              <a:lumMod val="95000"/>
            </a:schemeClr>
          </a:solidFill>
        </p:spPr>
        <p:txBody>
          <a:bodyPr wrap="square">
            <a:spAutoFit/>
          </a:bodyPr>
          <a:lstStyle/>
          <a:p>
            <a:r>
              <a:rPr lang="tr-TR" sz="1300" b="1"/>
              <a:t>x[n] </a:t>
            </a:r>
            <a:r>
              <a:rPr lang="tr-TR" sz="1300"/>
              <a:t>sinyalinin (fc_5) </a:t>
            </a:r>
            <a:r>
              <a:rPr lang="tr-TR" sz="1300" b="1"/>
              <a:t>Üçgen Dalga Fonksiyonu </a:t>
            </a:r>
            <a:r>
              <a:rPr lang="tr-TR" sz="1300"/>
              <a:t>ile </a:t>
            </a:r>
            <a:r>
              <a:rPr lang="tr-TR" sz="1300" b="1"/>
              <a:t>Konvolüsyon</a:t>
            </a:r>
            <a:r>
              <a:rPr lang="tr-TR" sz="1300"/>
              <a:t> işlemi sonucunda üçgen dalga sinyali elde ettik. Sinyalin sürekli olarak genlik değerini artırıp ve azaltırken belirli bir şekle sahip olduğunu ve bu şeklin üçgen şekline benzer bir şekil olduğunu gözlemledik. Sinyalimiz, genlik değerini artırarak yükseldi, maksimum genlik noktasına ulaştığındaysa genlik değerini azaltarak düştü ve minimum genlik noktasına ulaşmış oldu. Bu süreç sürekli olarak tekrarlanarak üçgen şeklini oluşturdu.</a:t>
            </a:r>
          </a:p>
          <a:p>
            <a:r>
              <a:rPr lang="tr-TR" sz="1300"/>
              <a:t>Deneyimlerimiz ve analizlerimiz  sonucunda, üçgen dalga sinyalinin genlik değerlerinin belirli bir aralıkta değiştiğini göstermektedir. Bu durumu dikkate alarak yaptığımız analizler de, üçgen dalga sinyalinin pikten dip noktasına kadar olan mesafeyi temsil eden genlik değerinin çeşitli değerler arasında değiştiğini ortaya koymaktadır. Bu bulgular, sinyalin genlik özelliklerinin, hareketli ve değişken bir karakter sergilediğini ve belirli bir aralık içerisinde dalgalanma gösterdiğini göstermektedir.</a:t>
            </a:r>
          </a:p>
          <a:p>
            <a:r>
              <a:rPr lang="tr-TR" sz="1300"/>
              <a:t>Ayrıca bu aralığın, sinyalin yükselme ve düşme süreleriyle de ilişkili olduğunu, sinyalin genlik değerlerinin sıfır noktasından maksimum genlik noktasına ve ardından minimum genlik noktasına kadar değişmiş olduğunu da gözlemledik.</a:t>
            </a:r>
          </a:p>
        </p:txBody>
      </p:sp>
    </p:spTree>
    <p:extLst>
      <p:ext uri="{BB962C8B-B14F-4D97-AF65-F5344CB8AC3E}">
        <p14:creationId xmlns:p14="http://schemas.microsoft.com/office/powerpoint/2010/main" val="225046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56</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19" name="Metin kutusu 18">
            <a:extLst>
              <a:ext uri="{FF2B5EF4-FFF2-40B4-BE49-F238E27FC236}">
                <a16:creationId xmlns:a16="http://schemas.microsoft.com/office/drawing/2014/main" id="{B7D93D06-1F2C-02B3-A500-A4EB2CAA078E}"/>
              </a:ext>
            </a:extLst>
          </p:cNvPr>
          <p:cNvSpPr txBox="1"/>
          <p:nvPr/>
        </p:nvSpPr>
        <p:spPr>
          <a:xfrm>
            <a:off x="6877227" y="1841852"/>
            <a:ext cx="5201324" cy="4093428"/>
          </a:xfrm>
          <a:prstGeom prst="rect">
            <a:avLst/>
          </a:prstGeom>
          <a:solidFill>
            <a:schemeClr val="bg1">
              <a:lumMod val="95000"/>
            </a:schemeClr>
          </a:solidFill>
        </p:spPr>
        <p:txBody>
          <a:bodyPr wrap="square">
            <a:spAutoFit/>
          </a:bodyPr>
          <a:lstStyle/>
          <a:p>
            <a:r>
              <a:rPr lang="tr-TR" sz="1300" b="1"/>
              <a:t>x[n] </a:t>
            </a:r>
            <a:r>
              <a:rPr lang="tr-TR" sz="1300"/>
              <a:t>sinyalinin (fc_5) </a:t>
            </a:r>
            <a:r>
              <a:rPr lang="tr-TR" sz="1300" b="1"/>
              <a:t>Üçgen Dalga Fonksiyonu </a:t>
            </a:r>
            <a:r>
              <a:rPr lang="tr-TR" sz="1300"/>
              <a:t>ile </a:t>
            </a:r>
            <a:r>
              <a:rPr lang="tr-TR" sz="1300" b="1"/>
              <a:t>Konvolüsyon</a:t>
            </a:r>
            <a:r>
              <a:rPr lang="tr-TR" sz="1300"/>
              <a:t> işlemi sonucunda üçgen dalga sinyali elde ettik. Sinyalin sürekli olarak genlik değerini artırıp ve azaltırken belirli bir şekle sahip olduğunu ve bu şeklin üçgen şekline benzer bir şekil olduğunu gözlemledik. Sinyalimiz, genlik değerini artırarak yükseldi, maksimum genlik noktasına ulaştığındaysa genlik değerini azaltarak düştü ve minimum genlik noktasına ulaşmış oldu. Bu süreç sürekli olarak tekrarlanarak üçgen şeklini oluşturdu.</a:t>
            </a:r>
          </a:p>
          <a:p>
            <a:r>
              <a:rPr lang="tr-TR" sz="1300"/>
              <a:t>Deneyimlerimiz ve analizlerimiz  sonucunda, üçgen dalga sinyalinin genlik değerlerinin belirli bir aralıkta değiştiğini göstermektedir. Bu durumu dikkate alarak yaptığımız analizler de, üçgen dalga sinyalinin pikten dip noktasına kadar olan mesafeyi temsil eden genlik değerinin çeşitli değerler arasında değiştiğini ortaya koymaktadır. Bu bulgular, sinyalin genlik özelliklerinin, hareketli ve değişken bir karakter sergilediğini ve belirli bir aralık içerisinde dalgalanma gösterdiğini göstermektedir.</a:t>
            </a:r>
          </a:p>
          <a:p>
            <a:r>
              <a:rPr lang="tr-TR" sz="1300"/>
              <a:t>Ayrıca bu aralığın, sinyalin yükselme ve düşme süreleriyle de ilişkili olduğunu, sinyalin genlik değerlerinin sıfır noktasından maksimum genlik noktasına ve ardından minimum genlik noktasına kadar değişmiş olduğunu da gözlemledik.</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5" name="Başlık 1">
            <a:extLst>
              <a:ext uri="{FF2B5EF4-FFF2-40B4-BE49-F238E27FC236}">
                <a16:creationId xmlns:a16="http://schemas.microsoft.com/office/drawing/2014/main" id="{C6B3E8E0-6223-0889-CE22-3FC2CDBC2A2C}"/>
              </a:ext>
            </a:extLst>
          </p:cNvPr>
          <p:cNvSpPr txBox="1">
            <a:spLocks/>
          </p:cNvSpPr>
          <p:nvPr/>
        </p:nvSpPr>
        <p:spPr>
          <a:xfrm>
            <a:off x="168249" y="136101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üçgen dalga Fonksiyonu </a:t>
            </a:r>
            <a:r>
              <a:rPr lang="tr-TR" sz="1700">
                <a:solidFill>
                  <a:schemeClr val="tx1">
                    <a:lumMod val="75000"/>
                    <a:lumOff val="25000"/>
                  </a:schemeClr>
                </a:solidFill>
                <a:latin typeface="Posterama (Başlıklar)"/>
              </a:rPr>
              <a:t>ile Konvolüsyonu:</a:t>
            </a:r>
          </a:p>
        </p:txBody>
      </p:sp>
      <p:sp>
        <p:nvSpPr>
          <p:cNvPr id="2" name="Alt Bilgi Yer Tutucusu 4">
            <a:extLst>
              <a:ext uri="{FF2B5EF4-FFF2-40B4-BE49-F238E27FC236}">
                <a16:creationId xmlns:a16="http://schemas.microsoft.com/office/drawing/2014/main" id="{97457E28-3771-DF49-0C76-5641D48DB78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pic>
        <p:nvPicPr>
          <p:cNvPr id="7" name="Resim 6">
            <a:extLst>
              <a:ext uri="{FF2B5EF4-FFF2-40B4-BE49-F238E27FC236}">
                <a16:creationId xmlns:a16="http://schemas.microsoft.com/office/drawing/2014/main" id="{41FDBE4A-455F-A30F-A521-30AEB30B01FD}"/>
              </a:ext>
            </a:extLst>
          </p:cNvPr>
          <p:cNvPicPr>
            <a:picLocks noChangeAspect="1"/>
          </p:cNvPicPr>
          <p:nvPr/>
        </p:nvPicPr>
        <p:blipFill>
          <a:blip r:embed="rId13"/>
          <a:stretch>
            <a:fillRect/>
          </a:stretch>
        </p:blipFill>
        <p:spPr>
          <a:xfrm>
            <a:off x="186484" y="1914399"/>
            <a:ext cx="6607194" cy="3814597"/>
          </a:xfrm>
          <a:prstGeom prst="rect">
            <a:avLst/>
          </a:prstGeom>
          <a:ln>
            <a:solidFill>
              <a:schemeClr val="accent1"/>
            </a:solidFill>
          </a:ln>
        </p:spPr>
      </p:pic>
      <p:cxnSp>
        <p:nvCxnSpPr>
          <p:cNvPr id="9" name="Bağlayıcı: Dirsek 8">
            <a:extLst>
              <a:ext uri="{FF2B5EF4-FFF2-40B4-BE49-F238E27FC236}">
                <a16:creationId xmlns:a16="http://schemas.microsoft.com/office/drawing/2014/main" id="{75A03632-C916-1F88-62C6-720F2CE71575}"/>
              </a:ext>
            </a:extLst>
          </p:cNvPr>
          <p:cNvCxnSpPr>
            <a:cxnSpLocks/>
          </p:cNvCxnSpPr>
          <p:nvPr/>
        </p:nvCxnSpPr>
        <p:spPr>
          <a:xfrm rot="10800000">
            <a:off x="1604867" y="4040155"/>
            <a:ext cx="5207046" cy="1194318"/>
          </a:xfrm>
          <a:prstGeom prst="bentConnector3">
            <a:avLst/>
          </a:prstGeom>
          <a:ln w="38100">
            <a:solidFill>
              <a:srgbClr val="F9AA1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Bağlayıcı: Dirsek 11">
            <a:extLst>
              <a:ext uri="{FF2B5EF4-FFF2-40B4-BE49-F238E27FC236}">
                <a16:creationId xmlns:a16="http://schemas.microsoft.com/office/drawing/2014/main" id="{6542E302-3951-8C76-5240-727610AA8942}"/>
              </a:ext>
            </a:extLst>
          </p:cNvPr>
          <p:cNvCxnSpPr>
            <a:cxnSpLocks/>
          </p:cNvCxnSpPr>
          <p:nvPr/>
        </p:nvCxnSpPr>
        <p:spPr>
          <a:xfrm rot="10800000">
            <a:off x="1539553" y="4817554"/>
            <a:ext cx="5272360" cy="416918"/>
          </a:xfrm>
          <a:prstGeom prst="bentConnector3">
            <a:avLst>
              <a:gd name="adj1" fmla="val 49469"/>
            </a:avLst>
          </a:prstGeom>
          <a:ln w="38100">
            <a:solidFill>
              <a:srgbClr val="F9AA19"/>
            </a:solidFill>
            <a:tailEnd type="triangle"/>
          </a:ln>
        </p:spPr>
        <p:style>
          <a:lnRef idx="1">
            <a:schemeClr val="accent1"/>
          </a:lnRef>
          <a:fillRef idx="0">
            <a:schemeClr val="accent1"/>
          </a:fillRef>
          <a:effectRef idx="0">
            <a:schemeClr val="accent1"/>
          </a:effectRef>
          <a:fontRef idx="minor">
            <a:schemeClr val="tx1"/>
          </a:fontRef>
        </p:style>
      </p:cxnSp>
      <p:cxnSp>
        <p:nvCxnSpPr>
          <p:cNvPr id="16" name="Bağlayıcı: Dirsek 15">
            <a:extLst>
              <a:ext uri="{FF2B5EF4-FFF2-40B4-BE49-F238E27FC236}">
                <a16:creationId xmlns:a16="http://schemas.microsoft.com/office/drawing/2014/main" id="{11B0285E-E027-C1E8-75C3-D1F8A87A59F2}"/>
              </a:ext>
            </a:extLst>
          </p:cNvPr>
          <p:cNvCxnSpPr>
            <a:cxnSpLocks/>
          </p:cNvCxnSpPr>
          <p:nvPr/>
        </p:nvCxnSpPr>
        <p:spPr>
          <a:xfrm rot="10800000" flipV="1">
            <a:off x="1516225" y="5234473"/>
            <a:ext cx="5161493" cy="363891"/>
          </a:xfrm>
          <a:prstGeom prst="bentConnector3">
            <a:avLst>
              <a:gd name="adj1" fmla="val 48011"/>
            </a:avLst>
          </a:prstGeom>
          <a:ln w="38100">
            <a:solidFill>
              <a:srgbClr val="F9AA19"/>
            </a:solidFill>
            <a:tailEnd type="triangle"/>
          </a:ln>
        </p:spPr>
        <p:style>
          <a:lnRef idx="1">
            <a:schemeClr val="accent1"/>
          </a:lnRef>
          <a:fillRef idx="0">
            <a:schemeClr val="accent1"/>
          </a:fillRef>
          <a:effectRef idx="0">
            <a:schemeClr val="accent1"/>
          </a:effectRef>
          <a:fontRef idx="minor">
            <a:schemeClr val="tx1"/>
          </a:fontRef>
        </p:style>
      </p:cxnSp>
      <p:pic>
        <p:nvPicPr>
          <p:cNvPr id="33" name="Resim 32">
            <a:extLst>
              <a:ext uri="{FF2B5EF4-FFF2-40B4-BE49-F238E27FC236}">
                <a16:creationId xmlns:a16="http://schemas.microsoft.com/office/drawing/2014/main" id="{EEFC13EE-D1BB-9B8A-2152-CCD06AA62CEA}"/>
              </a:ext>
            </a:extLst>
          </p:cNvPr>
          <p:cNvPicPr>
            <a:picLocks noChangeAspect="1"/>
          </p:cNvPicPr>
          <p:nvPr/>
        </p:nvPicPr>
        <p:blipFill>
          <a:blip r:embed="rId14"/>
          <a:stretch>
            <a:fillRect/>
          </a:stretch>
        </p:blipFill>
        <p:spPr>
          <a:xfrm>
            <a:off x="2707377" y="2746533"/>
            <a:ext cx="3869204" cy="1122909"/>
          </a:xfrm>
          <a:prstGeom prst="rect">
            <a:avLst/>
          </a:prstGeom>
          <a:ln w="19050">
            <a:solidFill>
              <a:srgbClr val="F9AA19"/>
            </a:solidFill>
          </a:ln>
        </p:spPr>
      </p:pic>
      <p:sp>
        <p:nvSpPr>
          <p:cNvPr id="34" name="Oval 33">
            <a:extLst>
              <a:ext uri="{FF2B5EF4-FFF2-40B4-BE49-F238E27FC236}">
                <a16:creationId xmlns:a16="http://schemas.microsoft.com/office/drawing/2014/main" id="{8B919277-3E64-3837-C92A-6295C96A7D0E}"/>
              </a:ext>
            </a:extLst>
          </p:cNvPr>
          <p:cNvSpPr/>
          <p:nvPr/>
        </p:nvSpPr>
        <p:spPr>
          <a:xfrm>
            <a:off x="5629180" y="2858579"/>
            <a:ext cx="258863" cy="309428"/>
          </a:xfrm>
          <a:prstGeom prst="ellipse">
            <a:avLst/>
          </a:prstGeom>
          <a:noFill/>
          <a:ln w="38100">
            <a:solidFill>
              <a:srgbClr val="DD10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5" name="Oval 34">
            <a:extLst>
              <a:ext uri="{FF2B5EF4-FFF2-40B4-BE49-F238E27FC236}">
                <a16:creationId xmlns:a16="http://schemas.microsoft.com/office/drawing/2014/main" id="{6883A49B-C7C1-9A3C-BDF6-805CE4FD93A1}"/>
              </a:ext>
            </a:extLst>
          </p:cNvPr>
          <p:cNvSpPr/>
          <p:nvPr/>
        </p:nvSpPr>
        <p:spPr>
          <a:xfrm>
            <a:off x="6050547" y="3466470"/>
            <a:ext cx="258863" cy="309428"/>
          </a:xfrm>
          <a:prstGeom prst="ellipse">
            <a:avLst/>
          </a:prstGeom>
          <a:noFill/>
          <a:ln w="38100">
            <a:solidFill>
              <a:srgbClr val="DD10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3555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55</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3" name="Alt Bilgi Yer Tutucusu 4">
            <a:extLst>
              <a:ext uri="{FF2B5EF4-FFF2-40B4-BE49-F238E27FC236}">
                <a16:creationId xmlns:a16="http://schemas.microsoft.com/office/drawing/2014/main" id="{47D10ACF-C556-5493-6358-F0FB1D0DF1E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pic>
        <p:nvPicPr>
          <p:cNvPr id="12" name="Picture 2" descr="Normal dağılım - Vikipedi">
            <a:extLst>
              <a:ext uri="{FF2B5EF4-FFF2-40B4-BE49-F238E27FC236}">
                <a16:creationId xmlns:a16="http://schemas.microsoft.com/office/drawing/2014/main" id="{106B1B6B-2C1A-7FA1-B6F6-BBACBEBE26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0790" y="350800"/>
            <a:ext cx="1006811" cy="8054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aussian bell function (normal distribution) N (0, σ 2 ) with varying... |  Download Scientific Diagram">
            <a:extLst>
              <a:ext uri="{FF2B5EF4-FFF2-40B4-BE49-F238E27FC236}">
                <a16:creationId xmlns:a16="http://schemas.microsoft.com/office/drawing/2014/main" id="{520DCA73-461C-26FC-A43D-787928B365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10737" y="2401860"/>
            <a:ext cx="4432920" cy="3326236"/>
          </a:xfrm>
          <a:prstGeom prst="rect">
            <a:avLst/>
          </a:prstGeom>
          <a:noFill/>
          <a:extLst>
            <a:ext uri="{909E8E84-426E-40DD-AFC4-6F175D3DCCD1}">
              <a14:hiddenFill xmlns:a14="http://schemas.microsoft.com/office/drawing/2010/main">
                <a:solidFill>
                  <a:srgbClr val="FFFFFF"/>
                </a:solidFill>
              </a14:hiddenFill>
            </a:ext>
          </a:extLst>
        </p:spPr>
      </p:pic>
      <p:sp>
        <p:nvSpPr>
          <p:cNvPr id="22" name="Metin kutusu 21">
            <a:extLst>
              <a:ext uri="{FF2B5EF4-FFF2-40B4-BE49-F238E27FC236}">
                <a16:creationId xmlns:a16="http://schemas.microsoft.com/office/drawing/2014/main" id="{2FFF0BAB-02E1-2E22-2C82-FB264A31262A}"/>
              </a:ext>
            </a:extLst>
          </p:cNvPr>
          <p:cNvSpPr txBox="1"/>
          <p:nvPr/>
        </p:nvSpPr>
        <p:spPr>
          <a:xfrm>
            <a:off x="168248" y="2073577"/>
            <a:ext cx="6092593" cy="707886"/>
          </a:xfrm>
          <a:prstGeom prst="rect">
            <a:avLst/>
          </a:prstGeom>
          <a:noFill/>
        </p:spPr>
        <p:txBody>
          <a:bodyPr wrap="square">
            <a:spAutoFit/>
          </a:bodyPr>
          <a:lstStyle/>
          <a:p>
            <a:r>
              <a:rPr lang="tr-TR" sz="2000" b="1">
                <a:latin typeface="Posterama (Başlıklar)"/>
              </a:rPr>
              <a:t>BU İŞLEMİ YAPMADAN ÖNCE </a:t>
            </a:r>
            <a:r>
              <a:rPr lang="tr-TR" sz="2000" b="1">
                <a:solidFill>
                  <a:srgbClr val="C00000"/>
                </a:solidFill>
                <a:latin typeface="Posterama (Başlıklar)"/>
              </a:rPr>
              <a:t>GAUSS YAYILIM </a:t>
            </a:r>
            <a:r>
              <a:rPr lang="tr-TR" sz="2000" b="1">
                <a:latin typeface="Posterama (Başlıklar)"/>
              </a:rPr>
              <a:t>FONKSİYONUNU TANIYALIM… </a:t>
            </a:r>
          </a:p>
        </p:txBody>
      </p:sp>
      <p:sp>
        <p:nvSpPr>
          <p:cNvPr id="25" name="Metin kutusu 24">
            <a:extLst>
              <a:ext uri="{FF2B5EF4-FFF2-40B4-BE49-F238E27FC236}">
                <a16:creationId xmlns:a16="http://schemas.microsoft.com/office/drawing/2014/main" id="{CEE93461-1900-47B2-19B0-FB3C3C22668D}"/>
              </a:ext>
            </a:extLst>
          </p:cNvPr>
          <p:cNvSpPr txBox="1"/>
          <p:nvPr/>
        </p:nvSpPr>
        <p:spPr>
          <a:xfrm>
            <a:off x="168248" y="2819488"/>
            <a:ext cx="7242489" cy="2400657"/>
          </a:xfrm>
          <a:prstGeom prst="rect">
            <a:avLst/>
          </a:prstGeom>
          <a:noFill/>
        </p:spPr>
        <p:txBody>
          <a:bodyPr wrap="square">
            <a:spAutoFit/>
          </a:bodyPr>
          <a:lstStyle/>
          <a:p>
            <a:r>
              <a:rPr lang="tr-TR" sz="1500" b="1"/>
              <a:t>Gauss yayılımı, istatistiksel analizlerde sıkça kullanılan bir dağılım şeklidir. Standart sapma, Gauss yayılımının şekli üzerinde belirli değişikliklere neden olur. </a:t>
            </a:r>
          </a:p>
          <a:p>
            <a:r>
              <a:rPr lang="tr-TR" sz="1500" b="1"/>
              <a:t>Örneğin standart sapmanın artması, Gauss yayılımının genişlemesine yol açar. Yayılım, ortalamadan uzaklaştıkça daha fazla değer içeren bir aralığa yayılır. Yine standart sapmanın artmasıyla Gauss yayılımının zirvesi daha düzleşir. Yani, tepe noktası daha düşük ve yayılım daha düz bir görünüm alır. Ayrıca standart sapmanın artması, Gauss yayılımının kuyruklarının uzamasına neden olur. Kuyruklar, daha geniş bir alanda daha düşük olasılıkları içerir. Son olarak standart sapmanın artması, Gauss yayılımının asimetrisini artırabilir. Yani, yayılımın sağ veya sol tarafı daha ağırlıklı olabilir, bu da dağılımın simetrik olmadığını gösterir.</a:t>
            </a:r>
          </a:p>
        </p:txBody>
      </p:sp>
      <p:cxnSp>
        <p:nvCxnSpPr>
          <p:cNvPr id="27" name="Düz Ok Bağlayıcısı 26">
            <a:extLst>
              <a:ext uri="{FF2B5EF4-FFF2-40B4-BE49-F238E27FC236}">
                <a16:creationId xmlns:a16="http://schemas.microsoft.com/office/drawing/2014/main" id="{F5A20AEA-42DD-6680-6ECF-DB9F29D93013}"/>
              </a:ext>
            </a:extLst>
          </p:cNvPr>
          <p:cNvCxnSpPr>
            <a:cxnSpLocks/>
          </p:cNvCxnSpPr>
          <p:nvPr/>
        </p:nvCxnSpPr>
        <p:spPr>
          <a:xfrm flipV="1">
            <a:off x="10742645" y="2401860"/>
            <a:ext cx="0" cy="1461737"/>
          </a:xfrm>
          <a:prstGeom prst="straightConnector1">
            <a:avLst/>
          </a:prstGeom>
          <a:ln w="76200">
            <a:solidFill>
              <a:srgbClr val="DD101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68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58</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4" name="Dikdörtgen 3">
            <a:extLst>
              <a:ext uri="{FF2B5EF4-FFF2-40B4-BE49-F238E27FC236}">
                <a16:creationId xmlns:a16="http://schemas.microsoft.com/office/drawing/2014/main" id="{2B223202-52B1-056D-CECB-92095F27EB7E}"/>
              </a:ext>
            </a:extLst>
          </p:cNvPr>
          <p:cNvSpPr/>
          <p:nvPr/>
        </p:nvSpPr>
        <p:spPr>
          <a:xfrm>
            <a:off x="246916" y="2045942"/>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49C8E574-DE00-A7A6-9A48-54A3D3D55F12}"/>
              </a:ext>
            </a:extLst>
          </p:cNvPr>
          <p:cNvSpPr/>
          <p:nvPr/>
        </p:nvSpPr>
        <p:spPr>
          <a:xfrm>
            <a:off x="5082461" y="2059194"/>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7" name="Metin kutusu 6">
            <a:extLst>
              <a:ext uri="{FF2B5EF4-FFF2-40B4-BE49-F238E27FC236}">
                <a16:creationId xmlns:a16="http://schemas.microsoft.com/office/drawing/2014/main" id="{4F368826-0B55-D0D4-5E8D-440311CCAD9F}"/>
              </a:ext>
            </a:extLst>
          </p:cNvPr>
          <p:cNvSpPr txBox="1"/>
          <p:nvPr/>
        </p:nvSpPr>
        <p:spPr>
          <a:xfrm>
            <a:off x="5082461" y="3031949"/>
            <a:ext cx="6823400" cy="1815882"/>
          </a:xfrm>
          <a:prstGeom prst="rect">
            <a:avLst/>
          </a:prstGeom>
          <a:noFill/>
        </p:spPr>
        <p:txBody>
          <a:bodyPr wrap="square">
            <a:spAutoFit/>
          </a:bodyPr>
          <a:lstStyle/>
          <a:p>
            <a:r>
              <a:rPr lang="tr-TR" sz="1600" b="1"/>
              <a:t>O</a:t>
            </a:r>
            <a:r>
              <a:rPr lang="tr-TR" sz="1600" b="1">
                <a:solidFill>
                  <a:srgbClr val="B21BF9"/>
                </a:solidFill>
              </a:rPr>
              <a:t> t: </a:t>
            </a:r>
            <a:r>
              <a:rPr lang="tr-TR" sz="1600"/>
              <a:t>zaman aralığı.</a:t>
            </a:r>
          </a:p>
          <a:p>
            <a:r>
              <a:rPr lang="tr-TR" sz="1600" b="1"/>
              <a:t>O</a:t>
            </a:r>
            <a:r>
              <a:rPr lang="tr-TR" sz="1600" b="1">
                <a:solidFill>
                  <a:srgbClr val="B21BF9"/>
                </a:solidFill>
              </a:rPr>
              <a:t> </a:t>
            </a:r>
            <a:r>
              <a:rPr lang="tr-TR" sz="1600" b="1" err="1">
                <a:solidFill>
                  <a:srgbClr val="B21BF9"/>
                </a:solidFill>
              </a:rPr>
              <a:t>gaussian</a:t>
            </a:r>
            <a:r>
              <a:rPr lang="tr-TR" sz="1600" b="1">
                <a:solidFill>
                  <a:srgbClr val="B21BF9"/>
                </a:solidFill>
              </a:rPr>
              <a:t>: </a:t>
            </a:r>
            <a:r>
              <a:rPr lang="tr-TR" sz="1600"/>
              <a:t>gauss fonksiyonunu temsil eder.</a:t>
            </a:r>
          </a:p>
          <a:p>
            <a:pPr algn="ctr"/>
            <a:r>
              <a:rPr lang="tr-TR" sz="1600" i="0">
                <a:solidFill>
                  <a:srgbClr val="C00000"/>
                </a:solidFill>
                <a:effectLst/>
                <a:latin typeface="Avenir Next LT Pro Light (Gövde)"/>
                <a:ea typeface="Meiryo UI" panose="020B0400000000000000" pitchFamily="34" charset="-128"/>
              </a:rPr>
              <a:t>(</a:t>
            </a:r>
            <a:r>
              <a:rPr lang="tr-TR" sz="1600" i="0" err="1">
                <a:solidFill>
                  <a:srgbClr val="C00000"/>
                </a:solidFill>
                <a:effectLst/>
                <a:latin typeface="Avenir Next LT Pro Light (Gövde)"/>
                <a:ea typeface="Meiryo UI" panose="020B0400000000000000" pitchFamily="34" charset="-128"/>
              </a:rPr>
              <a:t>Standat</a:t>
            </a:r>
            <a:r>
              <a:rPr lang="tr-TR" sz="1600" i="0">
                <a:solidFill>
                  <a:srgbClr val="C00000"/>
                </a:solidFill>
                <a:effectLst/>
                <a:latin typeface="Avenir Next LT Pro Light (Gövde)"/>
                <a:ea typeface="Meiryo UI" panose="020B0400000000000000" pitchFamily="34" charset="-128"/>
              </a:rPr>
              <a:t> sapma 0.1 olan gauss fonksiyonu</a:t>
            </a:r>
            <a:r>
              <a:rPr lang="tr-TR" sz="1600" i="0" u="none" strike="noStrike">
                <a:solidFill>
                  <a:srgbClr val="C00000"/>
                </a:solidFill>
                <a:effectLst/>
                <a:latin typeface="Avenir Next LT Pro Light (Gövde)"/>
                <a:ea typeface="Meiryo UI" panose="020B0400000000000000" pitchFamily="34" charset="-128"/>
              </a:rPr>
              <a:t>) </a:t>
            </a:r>
            <a:endParaRPr lang="tr-TR" sz="1600"/>
          </a:p>
          <a:p>
            <a:r>
              <a:rPr lang="tr-TR" sz="1600" b="1">
                <a:solidFill>
                  <a:schemeClr val="tx1">
                    <a:lumMod val="95000"/>
                    <a:lumOff val="5000"/>
                  </a:schemeClr>
                </a:solidFill>
              </a:rPr>
              <a:t>O </a:t>
            </a:r>
            <a:r>
              <a:rPr lang="tr-TR" sz="1600" b="1">
                <a:solidFill>
                  <a:srgbClr val="B21BF9"/>
                </a:solidFill>
              </a:rPr>
              <a:t>y_ </a:t>
            </a:r>
            <a:r>
              <a:rPr lang="tr-TR" sz="1600" b="1" err="1">
                <a:solidFill>
                  <a:srgbClr val="B21BF9"/>
                </a:solidFill>
              </a:rPr>
              <a:t>gaussian</a:t>
            </a:r>
            <a:r>
              <a:rPr lang="tr-TR" sz="1600" b="1">
                <a:solidFill>
                  <a:srgbClr val="B21BF9"/>
                </a:solidFill>
              </a:rPr>
              <a:t>: </a:t>
            </a:r>
            <a:r>
              <a:rPr lang="tr-TR" sz="1600" err="1">
                <a:solidFill>
                  <a:schemeClr val="tx1">
                    <a:lumMod val="95000"/>
                    <a:lumOff val="5000"/>
                  </a:schemeClr>
                </a:solidFill>
              </a:rPr>
              <a:t>x_s</a:t>
            </a:r>
            <a:r>
              <a:rPr lang="tr-TR" sz="1600">
                <a:solidFill>
                  <a:schemeClr val="tx1">
                    <a:lumMod val="95000"/>
                    <a:lumOff val="5000"/>
                  </a:schemeClr>
                </a:solidFill>
              </a:rPr>
              <a:t> sinyali ve </a:t>
            </a:r>
            <a:r>
              <a:rPr lang="tr-TR" sz="1600" err="1">
                <a:solidFill>
                  <a:schemeClr val="tx1">
                    <a:lumMod val="95000"/>
                    <a:lumOff val="5000"/>
                  </a:schemeClr>
                </a:solidFill>
              </a:rPr>
              <a:t>gaussian</a:t>
            </a:r>
            <a:r>
              <a:rPr lang="tr-TR" sz="1600">
                <a:solidFill>
                  <a:schemeClr val="tx1">
                    <a:lumMod val="95000"/>
                    <a:lumOff val="5000"/>
                  </a:schemeClr>
                </a:solidFill>
              </a:rPr>
              <a:t> fonksiyonu arasında konvolüsyon işlemi yaparak </a:t>
            </a:r>
            <a:r>
              <a:rPr lang="tr-TR" sz="1600" b="1" err="1">
                <a:solidFill>
                  <a:schemeClr val="tx1">
                    <a:lumMod val="95000"/>
                    <a:lumOff val="5000"/>
                  </a:schemeClr>
                </a:solidFill>
              </a:rPr>
              <a:t>y_gaussian</a:t>
            </a:r>
            <a:r>
              <a:rPr lang="tr-TR" sz="1600" b="1">
                <a:solidFill>
                  <a:schemeClr val="tx1">
                    <a:lumMod val="95000"/>
                    <a:lumOff val="5000"/>
                  </a:schemeClr>
                </a:solidFill>
              </a:rPr>
              <a:t> </a:t>
            </a:r>
            <a:r>
              <a:rPr lang="tr-TR" sz="1600">
                <a:solidFill>
                  <a:schemeClr val="tx1">
                    <a:lumMod val="95000"/>
                    <a:lumOff val="5000"/>
                  </a:schemeClr>
                </a:solidFill>
              </a:rPr>
              <a:t>adında yeni bir sinyal oluşturur.</a:t>
            </a:r>
          </a:p>
          <a:p>
            <a:r>
              <a:rPr lang="tr-TR" sz="1600" b="1">
                <a:solidFill>
                  <a:schemeClr val="tx1">
                    <a:lumMod val="95000"/>
                    <a:lumOff val="5000"/>
                  </a:schemeClr>
                </a:solidFill>
              </a:rPr>
              <a:t>O</a:t>
            </a:r>
            <a:r>
              <a:rPr lang="tr-TR" sz="1600">
                <a:solidFill>
                  <a:schemeClr val="tx1">
                    <a:lumMod val="95000"/>
                    <a:lumOff val="5000"/>
                  </a:schemeClr>
                </a:solidFill>
              </a:rPr>
              <a:t> </a:t>
            </a:r>
            <a:r>
              <a:rPr lang="tr-TR" sz="1600" b="1" err="1">
                <a:solidFill>
                  <a:srgbClr val="B21BF9"/>
                </a:solidFill>
              </a:rPr>
              <a:t>same</a:t>
            </a:r>
            <a:r>
              <a:rPr lang="tr-TR" sz="1600" b="1">
                <a:solidFill>
                  <a:srgbClr val="B21BF9"/>
                </a:solidFill>
              </a:rPr>
              <a:t>:</a:t>
            </a:r>
            <a:r>
              <a:rPr lang="tr-TR" sz="1600" b="1">
                <a:solidFill>
                  <a:schemeClr val="tx1">
                    <a:lumMod val="95000"/>
                    <a:lumOff val="5000"/>
                  </a:schemeClr>
                </a:solidFill>
              </a:rPr>
              <a:t> </a:t>
            </a:r>
            <a:r>
              <a:rPr lang="tr-TR" sz="1600">
                <a:solidFill>
                  <a:schemeClr val="tx1">
                    <a:lumMod val="95000"/>
                    <a:lumOff val="5000"/>
                  </a:schemeClr>
                </a:solidFill>
              </a:rPr>
              <a:t>birbirinden farklı boyutlara sahip iki matris arasında boyut uyumunu sağlamak için kullanılır.</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19" name="Resim 18">
            <a:extLst>
              <a:ext uri="{FF2B5EF4-FFF2-40B4-BE49-F238E27FC236}">
                <a16:creationId xmlns:a16="http://schemas.microsoft.com/office/drawing/2014/main" id="{2916498B-260E-8962-520E-416D36019186}"/>
              </a:ext>
            </a:extLst>
          </p:cNvPr>
          <p:cNvPicPr>
            <a:picLocks noChangeAspect="1"/>
          </p:cNvPicPr>
          <p:nvPr/>
        </p:nvPicPr>
        <p:blipFill rotWithShape="1">
          <a:blip r:embed="rId13"/>
          <a:srcRect r="20641"/>
          <a:stretch/>
        </p:blipFill>
        <p:spPr>
          <a:xfrm>
            <a:off x="186484" y="2374166"/>
            <a:ext cx="4749409" cy="3028367"/>
          </a:xfrm>
          <a:prstGeom prst="rect">
            <a:avLst/>
          </a:prstGeom>
        </p:spPr>
      </p:pic>
      <p:cxnSp>
        <p:nvCxnSpPr>
          <p:cNvPr id="28" name="Bağlayıcı: Dirsek 27">
            <a:extLst>
              <a:ext uri="{FF2B5EF4-FFF2-40B4-BE49-F238E27FC236}">
                <a16:creationId xmlns:a16="http://schemas.microsoft.com/office/drawing/2014/main" id="{6376AED9-BE66-74B1-E825-C53B7FED1073}"/>
              </a:ext>
            </a:extLst>
          </p:cNvPr>
          <p:cNvCxnSpPr>
            <a:cxnSpLocks/>
          </p:cNvCxnSpPr>
          <p:nvPr/>
        </p:nvCxnSpPr>
        <p:spPr>
          <a:xfrm>
            <a:off x="2827174" y="2984301"/>
            <a:ext cx="3069773" cy="747944"/>
          </a:xfrm>
          <a:prstGeom prst="bentConnector3">
            <a:avLst/>
          </a:prstGeom>
          <a:ln w="38100">
            <a:solidFill>
              <a:srgbClr val="F9AA19"/>
            </a:solidFill>
            <a:tailEnd type="triangle"/>
          </a:ln>
        </p:spPr>
        <p:style>
          <a:lnRef idx="1">
            <a:schemeClr val="accent1"/>
          </a:lnRef>
          <a:fillRef idx="0">
            <a:schemeClr val="accent1"/>
          </a:fillRef>
          <a:effectRef idx="0">
            <a:schemeClr val="accent1"/>
          </a:effectRef>
          <a:fontRef idx="minor">
            <a:schemeClr val="tx1"/>
          </a:fontRef>
        </p:style>
      </p:cxnSp>
      <p:sp>
        <p:nvSpPr>
          <p:cNvPr id="3" name="Alt Bilgi Yer Tutucusu 4">
            <a:extLst>
              <a:ext uri="{FF2B5EF4-FFF2-40B4-BE49-F238E27FC236}">
                <a16:creationId xmlns:a16="http://schemas.microsoft.com/office/drawing/2014/main" id="{47D10ACF-C556-5493-6358-F0FB1D0DF1E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3402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59</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3" name="Alt Bilgi Yer Tutucusu 4">
            <a:extLst>
              <a:ext uri="{FF2B5EF4-FFF2-40B4-BE49-F238E27FC236}">
                <a16:creationId xmlns:a16="http://schemas.microsoft.com/office/drawing/2014/main" id="{47D10ACF-C556-5493-6358-F0FB1D0DF1E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22" name="Metin kutusu 21">
            <a:extLst>
              <a:ext uri="{FF2B5EF4-FFF2-40B4-BE49-F238E27FC236}">
                <a16:creationId xmlns:a16="http://schemas.microsoft.com/office/drawing/2014/main" id="{2FFF0BAB-02E1-2E22-2C82-FB264A31262A}"/>
              </a:ext>
            </a:extLst>
          </p:cNvPr>
          <p:cNvSpPr txBox="1"/>
          <p:nvPr/>
        </p:nvSpPr>
        <p:spPr>
          <a:xfrm>
            <a:off x="168249" y="2099988"/>
            <a:ext cx="7688127" cy="707886"/>
          </a:xfrm>
          <a:prstGeom prst="rect">
            <a:avLst/>
          </a:prstGeom>
          <a:noFill/>
        </p:spPr>
        <p:txBody>
          <a:bodyPr wrap="square">
            <a:spAutoFit/>
          </a:bodyPr>
          <a:lstStyle/>
          <a:p>
            <a:r>
              <a:rPr lang="tr-TR" sz="2000">
                <a:latin typeface="Posterama (Başlıklar)"/>
              </a:rPr>
              <a:t>Biz bu projede standart sapmasını; </a:t>
            </a:r>
            <a:r>
              <a:rPr lang="tr-TR" sz="2000" b="1">
                <a:latin typeface="Posterama (Başlıklar)"/>
              </a:rPr>
              <a:t>0.001, 0.01 </a:t>
            </a:r>
            <a:r>
              <a:rPr lang="tr-TR" sz="2000">
                <a:latin typeface="Posterama (Başlıklar)"/>
              </a:rPr>
              <a:t>ve</a:t>
            </a:r>
            <a:r>
              <a:rPr lang="tr-TR" sz="2000" b="1">
                <a:latin typeface="Posterama (Başlıklar)"/>
              </a:rPr>
              <a:t> 0.1 </a:t>
            </a:r>
            <a:r>
              <a:rPr lang="tr-TR" sz="2000">
                <a:latin typeface="Posterama (Başlıklar)"/>
              </a:rPr>
              <a:t>olarak</a:t>
            </a:r>
            <a:r>
              <a:rPr lang="tr-TR" sz="2000" b="1">
                <a:latin typeface="Posterama (Başlıklar)"/>
              </a:rPr>
              <a:t> </a:t>
            </a:r>
            <a:r>
              <a:rPr lang="tr-TR" sz="2000">
                <a:latin typeface="Posterama (Başlıklar)"/>
              </a:rPr>
              <a:t>aldık. Peki standart sapması neden önemlidir?</a:t>
            </a:r>
          </a:p>
        </p:txBody>
      </p:sp>
      <p:pic>
        <p:nvPicPr>
          <p:cNvPr id="34" name="Resim 33">
            <a:extLst>
              <a:ext uri="{FF2B5EF4-FFF2-40B4-BE49-F238E27FC236}">
                <a16:creationId xmlns:a16="http://schemas.microsoft.com/office/drawing/2014/main" id="{3D814D8E-4229-FF94-2BA7-DB923556822D}"/>
              </a:ext>
            </a:extLst>
          </p:cNvPr>
          <p:cNvPicPr>
            <a:picLocks noChangeAspect="1"/>
          </p:cNvPicPr>
          <p:nvPr/>
        </p:nvPicPr>
        <p:blipFill>
          <a:blip r:embed="rId13"/>
          <a:stretch>
            <a:fillRect/>
          </a:stretch>
        </p:blipFill>
        <p:spPr>
          <a:xfrm>
            <a:off x="4861249" y="2807874"/>
            <a:ext cx="7144267" cy="2844489"/>
          </a:xfrm>
          <a:prstGeom prst="rect">
            <a:avLst/>
          </a:prstGeom>
        </p:spPr>
      </p:pic>
      <p:sp>
        <p:nvSpPr>
          <p:cNvPr id="5" name="Metin kutusu 4">
            <a:extLst>
              <a:ext uri="{FF2B5EF4-FFF2-40B4-BE49-F238E27FC236}">
                <a16:creationId xmlns:a16="http://schemas.microsoft.com/office/drawing/2014/main" id="{A50ECFF7-3AB4-9366-C183-42A546BEF39D}"/>
              </a:ext>
            </a:extLst>
          </p:cNvPr>
          <p:cNvSpPr txBox="1"/>
          <p:nvPr/>
        </p:nvSpPr>
        <p:spPr>
          <a:xfrm>
            <a:off x="168249" y="2819488"/>
            <a:ext cx="4692999" cy="2693045"/>
          </a:xfrm>
          <a:prstGeom prst="rect">
            <a:avLst/>
          </a:prstGeom>
          <a:noFill/>
        </p:spPr>
        <p:txBody>
          <a:bodyPr wrap="square">
            <a:spAutoFit/>
          </a:bodyPr>
          <a:lstStyle/>
          <a:p>
            <a:r>
              <a:rPr lang="tr-TR" sz="1300"/>
              <a:t>standart sapmanın azalması, orijinal sinyale daha yakın bir sinyal elde etmemizi sağlayacaktır. Gauss yayılımının standart sapması ne kadar küçülürse, konvolüsyon sonucu elde edilen sinyal de o kadar orijinal sinyale yakın olur. Çünkü yandaki şekilde de gördüğümüz üzere daha küçük bir standart sapma değeri, Gauss yayılımının daha dar ve yüksek zirveli olmasına neden olur. Bu da konvolüsyon sonucunda elde edilen sinyalin, orijinal sinyalin daha belirgin özelliklerini taşımasını sağlar. Standart sapma azaldıkça, Gauss yayılımının etkisi daha lokalize olur ve sinyal üzerindeki değişiklikler daha hassas bir şekilde yakalanır. Dolayısıyla, daha küçük bir standart sapma kullanarak elde edilen sinyal, orijinal sinyale daha yakın bir temsiliyet sunar.</a:t>
            </a:r>
          </a:p>
        </p:txBody>
      </p:sp>
    </p:spTree>
    <p:extLst>
      <p:ext uri="{BB962C8B-B14F-4D97-AF65-F5344CB8AC3E}">
        <p14:creationId xmlns:p14="http://schemas.microsoft.com/office/powerpoint/2010/main" val="345167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açıklamalar</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a:t>
            </a:r>
          </a:p>
        </p:txBody>
      </p:sp>
      <p:graphicFrame>
        <p:nvGraphicFramePr>
          <p:cNvPr id="24" name="Tablo 24">
            <a:extLst>
              <a:ext uri="{FF2B5EF4-FFF2-40B4-BE49-F238E27FC236}">
                <a16:creationId xmlns:a16="http://schemas.microsoft.com/office/drawing/2014/main" id="{3859C907-44A4-147A-27F4-9D4DE4F58467}"/>
              </a:ext>
            </a:extLst>
          </p:cNvPr>
          <p:cNvGraphicFramePr>
            <a:graphicFrameLocks noGrp="1"/>
          </p:cNvGraphicFramePr>
          <p:nvPr>
            <p:extLst>
              <p:ext uri="{D42A27DB-BD31-4B8C-83A1-F6EECF244321}">
                <p14:modId xmlns:p14="http://schemas.microsoft.com/office/powerpoint/2010/main" val="2162142605"/>
              </p:ext>
            </p:extLst>
          </p:nvPr>
        </p:nvGraphicFramePr>
        <p:xfrm>
          <a:off x="219784" y="1092889"/>
          <a:ext cx="11676747" cy="4281542"/>
        </p:xfrm>
        <a:graphic>
          <a:graphicData uri="http://schemas.openxmlformats.org/drawingml/2006/table">
            <a:tbl>
              <a:tblPr firstRow="1" bandRow="1">
                <a:tableStyleId>{073A0DAA-6AF3-43AB-8588-CEC1D06C72B9}</a:tableStyleId>
              </a:tblPr>
              <a:tblGrid>
                <a:gridCol w="1866195">
                  <a:extLst>
                    <a:ext uri="{9D8B030D-6E8A-4147-A177-3AD203B41FA5}">
                      <a16:colId xmlns:a16="http://schemas.microsoft.com/office/drawing/2014/main" val="2994351443"/>
                    </a:ext>
                  </a:extLst>
                </a:gridCol>
                <a:gridCol w="9810552">
                  <a:extLst>
                    <a:ext uri="{9D8B030D-6E8A-4147-A177-3AD203B41FA5}">
                      <a16:colId xmlns:a16="http://schemas.microsoft.com/office/drawing/2014/main" val="533445037"/>
                    </a:ext>
                  </a:extLst>
                </a:gridCol>
              </a:tblGrid>
              <a:tr h="459484">
                <a:tc>
                  <a:txBody>
                    <a:bodyPr/>
                    <a:lstStyle/>
                    <a:p>
                      <a:pPr lvl="0" algn="ctr"/>
                      <a:r>
                        <a:rPr lang="tr-TR" b="1">
                          <a:solidFill>
                            <a:schemeClr val="tx1"/>
                          </a:solidFill>
                        </a:rPr>
                        <a:t>DFT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a:solidFill>
                            <a:schemeClr val="tx1"/>
                          </a:solidFill>
                        </a:rPr>
                        <a:t>DFT (</a:t>
                      </a:r>
                      <a:r>
                        <a:rPr lang="tr-TR" sz="900" b="1" err="1">
                          <a:solidFill>
                            <a:schemeClr val="tx1"/>
                          </a:solidFill>
                        </a:rPr>
                        <a:t>Discrete</a:t>
                      </a:r>
                      <a:r>
                        <a:rPr lang="tr-TR" sz="900" b="1">
                          <a:solidFill>
                            <a:schemeClr val="tx1"/>
                          </a:solidFill>
                        </a:rPr>
                        <a:t> Fourier </a:t>
                      </a:r>
                      <a:r>
                        <a:rPr lang="tr-TR" sz="900" b="1" err="1">
                          <a:solidFill>
                            <a:schemeClr val="tx1"/>
                          </a:solidFill>
                        </a:rPr>
                        <a:t>Transform</a:t>
                      </a:r>
                      <a:r>
                        <a:rPr lang="tr-TR" sz="900" b="1">
                          <a:solidFill>
                            <a:schemeClr val="tx1"/>
                          </a:solidFill>
                        </a:rPr>
                        <a:t>), zaman etkisine tabi tutulan bir sinyalin frekans bileşenlerine dönüştürülmesi işlemidir. DFT, bir zaman alanındaki sinyali frekans alanına taşır ve sinyalin frekans bileşenlerinin genlik ve faz bilgisini ortaya çıkarır. Bu dönüşüm, özellikle sinyal işleme ve spektral analiz gibi alanlarda kullanılır.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9320330"/>
                  </a:ext>
                </a:extLst>
              </a:tr>
              <a:tr h="459484">
                <a:tc>
                  <a:txBody>
                    <a:bodyPr/>
                    <a:lstStyle/>
                    <a:p>
                      <a:pPr lvl="0" algn="ctr"/>
                      <a:r>
                        <a:rPr lang="tr-TR" b="1">
                          <a:solidFill>
                            <a:schemeClr val="tx1"/>
                          </a:solidFill>
                        </a:rPr>
                        <a:t>IDFT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a:solidFill>
                            <a:schemeClr val="tx1"/>
                          </a:solidFill>
                        </a:rPr>
                        <a:t>IDFT (</a:t>
                      </a:r>
                      <a:r>
                        <a:rPr lang="tr-TR" sz="900" b="1" err="1">
                          <a:solidFill>
                            <a:schemeClr val="tx1"/>
                          </a:solidFill>
                        </a:rPr>
                        <a:t>Inverse</a:t>
                      </a:r>
                      <a:r>
                        <a:rPr lang="tr-TR" sz="900" b="1">
                          <a:solidFill>
                            <a:schemeClr val="tx1"/>
                          </a:solidFill>
                        </a:rPr>
                        <a:t> </a:t>
                      </a:r>
                      <a:r>
                        <a:rPr lang="tr-TR" sz="900" b="1" err="1">
                          <a:solidFill>
                            <a:schemeClr val="tx1"/>
                          </a:solidFill>
                        </a:rPr>
                        <a:t>Discrete</a:t>
                      </a:r>
                      <a:r>
                        <a:rPr lang="tr-TR" sz="900" b="1">
                          <a:solidFill>
                            <a:schemeClr val="tx1"/>
                          </a:solidFill>
                        </a:rPr>
                        <a:t> Fourier </a:t>
                      </a:r>
                      <a:r>
                        <a:rPr lang="tr-TR" sz="900" b="1" err="1">
                          <a:solidFill>
                            <a:schemeClr val="tx1"/>
                          </a:solidFill>
                        </a:rPr>
                        <a:t>Transform</a:t>
                      </a:r>
                      <a:r>
                        <a:rPr lang="tr-TR" sz="900" b="1">
                          <a:solidFill>
                            <a:schemeClr val="tx1"/>
                          </a:solidFill>
                        </a:rPr>
                        <a:t>), </a:t>
                      </a:r>
                      <a:r>
                        <a:rPr lang="tr-TR" sz="900" b="1" err="1">
                          <a:solidFill>
                            <a:schemeClr val="tx1"/>
                          </a:solidFill>
                        </a:rPr>
                        <a:t>DFT'nin</a:t>
                      </a:r>
                      <a:r>
                        <a:rPr lang="tr-TR" sz="900" b="1">
                          <a:solidFill>
                            <a:schemeClr val="tx1"/>
                          </a:solidFill>
                        </a:rPr>
                        <a:t> tersidir. DFT ile frekans alanında temsil edilen bir sinyal, IDFT kullanılarak tekrar zaman alanına dönüştürülür. IDFT, frekans bileşenlerinin zaman etkisine dönüştürülmesini sağlar. Bu işlem, özellikle spektral analiz sonuçlarını zaman alanına geri dönüştürmek için kullanılır.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524049"/>
                  </a:ext>
                </a:extLst>
              </a:tr>
              <a:tr h="459484">
                <a:tc>
                  <a:txBody>
                    <a:bodyPr/>
                    <a:lstStyle/>
                    <a:p>
                      <a:pPr lvl="0" algn="ctr"/>
                      <a:r>
                        <a:rPr lang="tr-TR" b="1">
                          <a:solidFill>
                            <a:schemeClr val="tx1"/>
                          </a:solidFill>
                        </a:rPr>
                        <a:t>FFT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a:solidFill>
                            <a:schemeClr val="tx1"/>
                          </a:solidFill>
                        </a:rPr>
                        <a:t>FFT (</a:t>
                      </a:r>
                      <a:r>
                        <a:rPr lang="tr-TR" sz="900" b="1" err="1">
                          <a:solidFill>
                            <a:schemeClr val="tx1"/>
                          </a:solidFill>
                        </a:rPr>
                        <a:t>Fast</a:t>
                      </a:r>
                      <a:r>
                        <a:rPr lang="tr-TR" sz="900" b="1">
                          <a:solidFill>
                            <a:schemeClr val="tx1"/>
                          </a:solidFill>
                        </a:rPr>
                        <a:t> Fourier </a:t>
                      </a:r>
                      <a:r>
                        <a:rPr lang="tr-TR" sz="900" b="1" err="1">
                          <a:solidFill>
                            <a:schemeClr val="tx1"/>
                          </a:solidFill>
                        </a:rPr>
                        <a:t>Transform</a:t>
                      </a:r>
                      <a:r>
                        <a:rPr lang="tr-TR" sz="900" b="1">
                          <a:solidFill>
                            <a:schemeClr val="tx1"/>
                          </a:solidFill>
                        </a:rPr>
                        <a:t>), hızlı Fourier dönüşümünün kısaltmasıdır. </a:t>
                      </a:r>
                      <a:r>
                        <a:rPr lang="tr-TR" sz="900" b="1" err="1">
                          <a:solidFill>
                            <a:schemeClr val="tx1"/>
                          </a:solidFill>
                        </a:rPr>
                        <a:t>DFT'nin</a:t>
                      </a:r>
                      <a:r>
                        <a:rPr lang="tr-TR" sz="900" b="1">
                          <a:solidFill>
                            <a:schemeClr val="tx1"/>
                          </a:solidFill>
                        </a:rPr>
                        <a:t> verimli bir hesaplama yöntemidir. FFT algoritması, </a:t>
                      </a:r>
                      <a:r>
                        <a:rPr lang="tr-TR" sz="900" b="1" err="1">
                          <a:solidFill>
                            <a:schemeClr val="tx1"/>
                          </a:solidFill>
                        </a:rPr>
                        <a:t>DFT'nin</a:t>
                      </a:r>
                      <a:r>
                        <a:rPr lang="tr-TR" sz="900" b="1">
                          <a:solidFill>
                            <a:schemeClr val="tx1"/>
                          </a:solidFill>
                        </a:rPr>
                        <a:t> hesaplanması için daha hızlı ve daha verimli bir yaklaşım sunar. FFT, sinyallerin frekans bileşenlerini hızlı bir şekilde hesaplamak ve genellikle spektral analiz, filtrasyon ve veri sıkıştırma gibi uygulamalarda kullanılmaktadır.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6799095"/>
                  </a:ext>
                </a:extLst>
              </a:tr>
              <a:tr h="550586">
                <a:tc>
                  <a:txBody>
                    <a:bodyPr/>
                    <a:lstStyle/>
                    <a:p>
                      <a:pPr lvl="0" algn="ctr"/>
                      <a:r>
                        <a:rPr lang="tr-TR" sz="1600" b="1">
                          <a:solidFill>
                            <a:schemeClr val="tx1"/>
                          </a:solidFill>
                        </a:rPr>
                        <a:t>KONVOLÜSYON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i="0" kern="1200">
                          <a:solidFill>
                            <a:schemeClr val="dk1"/>
                          </a:solidFill>
                          <a:effectLst/>
                          <a:latin typeface="+mn-lt"/>
                          <a:ea typeface="+mn-ea"/>
                          <a:cs typeface="+mn-cs"/>
                        </a:rPr>
                        <a:t>Konvolüsyon, iki sinyalin birbirleriyle etkileşimini temsil eden bir matematiksel işlemdir. Sinyal işleme alanında, bir sinyal ile başka bir sinyalin konvolüsyonu, her iki sinyalin değişen oranlarda çarpılarak birleştirilmesi ve entegre edilmesi anlamına gelir. Konvolüsyon, zaman ve frekans alanlarında bir sinyalin özelliklerini diğer sinyale taşımak için kullanılır. Özellikle filtreleme, sinyal düzeltme ve etkilerin eklenmesi gibi uygulamalarda yaygın olarak kullanılır.</a:t>
                      </a:r>
                      <a:endParaRPr lang="tr-TR" sz="9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5815326"/>
                  </a:ext>
                </a:extLst>
              </a:tr>
              <a:tr h="550586">
                <a:tc>
                  <a:txBody>
                    <a:bodyPr/>
                    <a:lstStyle/>
                    <a:p>
                      <a:pPr lvl="0" algn="ctr"/>
                      <a:r>
                        <a:rPr lang="tr-TR" b="1">
                          <a:solidFill>
                            <a:schemeClr val="tx1"/>
                          </a:solidFill>
                        </a:rPr>
                        <a:t>LPF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i="0" kern="1200">
                          <a:solidFill>
                            <a:schemeClr val="dk1"/>
                          </a:solidFill>
                          <a:effectLst/>
                          <a:latin typeface="+mn-lt"/>
                          <a:ea typeface="+mn-ea"/>
                          <a:cs typeface="+mn-cs"/>
                        </a:rPr>
                        <a:t>LPF (</a:t>
                      </a:r>
                      <a:r>
                        <a:rPr lang="tr-TR" sz="900" b="1" i="0" kern="1200" err="1">
                          <a:solidFill>
                            <a:schemeClr val="dk1"/>
                          </a:solidFill>
                          <a:effectLst/>
                          <a:latin typeface="+mn-lt"/>
                          <a:ea typeface="+mn-ea"/>
                          <a:cs typeface="+mn-cs"/>
                        </a:rPr>
                        <a:t>Low-Pass</a:t>
                      </a:r>
                      <a:r>
                        <a:rPr lang="tr-TR" sz="900" b="1" i="0" kern="1200">
                          <a:solidFill>
                            <a:schemeClr val="dk1"/>
                          </a:solidFill>
                          <a:effectLst/>
                          <a:latin typeface="+mn-lt"/>
                          <a:ea typeface="+mn-ea"/>
                          <a:cs typeface="+mn-cs"/>
                        </a:rPr>
                        <a:t> </a:t>
                      </a:r>
                      <a:r>
                        <a:rPr lang="tr-TR" sz="900" b="1" i="0" kern="1200" err="1">
                          <a:solidFill>
                            <a:schemeClr val="dk1"/>
                          </a:solidFill>
                          <a:effectLst/>
                          <a:latin typeface="+mn-lt"/>
                          <a:ea typeface="+mn-ea"/>
                          <a:cs typeface="+mn-cs"/>
                        </a:rPr>
                        <a:t>Filter</a:t>
                      </a:r>
                      <a:r>
                        <a:rPr lang="tr-TR" sz="900" b="1" i="0" kern="1200">
                          <a:solidFill>
                            <a:schemeClr val="dk1"/>
                          </a:solidFill>
                          <a:effectLst/>
                          <a:latin typeface="+mn-lt"/>
                          <a:ea typeface="+mn-ea"/>
                          <a:cs typeface="+mn-cs"/>
                        </a:rPr>
                        <a:t>), düşük frekans bileşenlerinin geçmesine izin veren ve yüksek frekans bileşenlerini engelleyen bir filtre türüdür. LPF, belirli bir kesme frekansından sonra sinyal gücünü azaltır. Böylece, istenmeyen yüksek frekans gürültüsünü veya gereksiz detayları filtrelerken, düşük frekans bileşenlerini korur. LPF, ses işleme, görüntü işleme, iletişim sistemleri ve veri analizi gibi alanlarda sinyal düzenleme ve veri işleme amacıyla kullanılır.</a:t>
                      </a:r>
                      <a:endParaRPr lang="tr-TR" sz="9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1636136"/>
                  </a:ext>
                </a:extLst>
              </a:tr>
              <a:tr h="550586">
                <a:tc>
                  <a:txBody>
                    <a:bodyPr/>
                    <a:lstStyle/>
                    <a:p>
                      <a:pPr lvl="0" algn="ctr"/>
                      <a:r>
                        <a:rPr lang="tr-TR" b="1">
                          <a:solidFill>
                            <a:schemeClr val="tx1"/>
                          </a:solidFill>
                        </a:rPr>
                        <a:t>HPF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i="0" kern="1200">
                          <a:solidFill>
                            <a:schemeClr val="dk1"/>
                          </a:solidFill>
                          <a:effectLst/>
                          <a:latin typeface="+mn-lt"/>
                          <a:ea typeface="+mn-ea"/>
                          <a:cs typeface="+mn-cs"/>
                        </a:rPr>
                        <a:t>HPF (High-</a:t>
                      </a:r>
                      <a:r>
                        <a:rPr lang="tr-TR" sz="900" b="1" i="0" kern="1200" err="1">
                          <a:solidFill>
                            <a:schemeClr val="dk1"/>
                          </a:solidFill>
                          <a:effectLst/>
                          <a:latin typeface="+mn-lt"/>
                          <a:ea typeface="+mn-ea"/>
                          <a:cs typeface="+mn-cs"/>
                        </a:rPr>
                        <a:t>Pass</a:t>
                      </a:r>
                      <a:r>
                        <a:rPr lang="tr-TR" sz="900" b="1" i="0" kern="1200">
                          <a:solidFill>
                            <a:schemeClr val="dk1"/>
                          </a:solidFill>
                          <a:effectLst/>
                          <a:latin typeface="+mn-lt"/>
                          <a:ea typeface="+mn-ea"/>
                          <a:cs typeface="+mn-cs"/>
                        </a:rPr>
                        <a:t> </a:t>
                      </a:r>
                      <a:r>
                        <a:rPr lang="tr-TR" sz="900" b="1" i="0" kern="1200" err="1">
                          <a:solidFill>
                            <a:schemeClr val="dk1"/>
                          </a:solidFill>
                          <a:effectLst/>
                          <a:latin typeface="+mn-lt"/>
                          <a:ea typeface="+mn-ea"/>
                          <a:cs typeface="+mn-cs"/>
                        </a:rPr>
                        <a:t>Filter</a:t>
                      </a:r>
                      <a:r>
                        <a:rPr lang="tr-TR" sz="900" b="1" i="0" kern="1200">
                          <a:solidFill>
                            <a:schemeClr val="dk1"/>
                          </a:solidFill>
                          <a:effectLst/>
                          <a:latin typeface="+mn-lt"/>
                          <a:ea typeface="+mn-ea"/>
                          <a:cs typeface="+mn-cs"/>
                        </a:rPr>
                        <a:t>), yüksek frekans bileşenlerinin geçmesine izin veren ve düşük frekans bileşenlerini engelleyen bir filtre türüdür. HPF, belirli bir kesme frekansından önce sinyal gücünü azaltır. Bu şekilde, düşük frekanslardaki istenmeyen bileşenleri filtrelerken, yüksek frekans bileşenlerini korur. HPF, özellikle ses işleme, görüntü işleme, iletişim sistemleri ve veri analizi gibi alanlarda kullanılarak istenmeyen düşük frekans gürültüsünü veya arka plan bileşenlerini ortadan kaldırmak için kullanılır.</a:t>
                      </a:r>
                      <a:endParaRPr lang="tr-TR" sz="9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32716"/>
                  </a:ext>
                </a:extLst>
              </a:tr>
              <a:tr h="700746">
                <a:tc>
                  <a:txBody>
                    <a:bodyPr/>
                    <a:lstStyle/>
                    <a:p>
                      <a:pPr lvl="0" algn="ctr"/>
                      <a:r>
                        <a:rPr lang="tr-TR" b="1">
                          <a:solidFill>
                            <a:schemeClr val="tx1"/>
                          </a:solidFill>
                        </a:rPr>
                        <a:t>BPF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a:solidFill>
                            <a:schemeClr val="tx1"/>
                          </a:solidFill>
                        </a:rPr>
                        <a:t>BPF (</a:t>
                      </a:r>
                      <a:r>
                        <a:rPr lang="tr-TR" sz="900" b="1" err="1">
                          <a:solidFill>
                            <a:schemeClr val="tx1"/>
                          </a:solidFill>
                        </a:rPr>
                        <a:t>Band-Pass</a:t>
                      </a:r>
                      <a:r>
                        <a:rPr lang="tr-TR" sz="900" b="1">
                          <a:solidFill>
                            <a:schemeClr val="tx1"/>
                          </a:solidFill>
                        </a:rPr>
                        <a:t> </a:t>
                      </a:r>
                      <a:r>
                        <a:rPr lang="tr-TR" sz="900" b="1" err="1">
                          <a:solidFill>
                            <a:schemeClr val="tx1"/>
                          </a:solidFill>
                        </a:rPr>
                        <a:t>Filter</a:t>
                      </a:r>
                      <a:r>
                        <a:rPr lang="tr-TR" sz="900" b="1">
                          <a:solidFill>
                            <a:schemeClr val="tx1"/>
                          </a:solidFill>
                        </a:rPr>
                        <a:t>), belirli bir frekans aralığındaki bileşenlerin geçmesine izin veren ve diğer frekanslardaki bileşenleri engelleyen bir filtre türüdür. BPF, üst kesme frekansı ve alt kesme frekansı arasındaki bantta sinyal gücünü korurken, diğer frekanslardaki bileşenleri azaltır. BPF, istenen frekans bandındaki sinyalleri izole etmek veya belirli frekans aralıklarında sinyal analizi yapmak için kullanılır. Örneğin, ses işlemede belirli bir frekans aralığındaki sesleri ayırmak veya veri iletişiminde belirli bir frekans bandında veriyi taşımak için BPF kullanılabilir.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0638560"/>
                  </a:ext>
                </a:extLst>
              </a:tr>
              <a:tr h="550586">
                <a:tc>
                  <a:txBody>
                    <a:bodyPr/>
                    <a:lstStyle/>
                    <a:p>
                      <a:pPr lvl="0" algn="ctr"/>
                      <a:r>
                        <a:rPr lang="tr-TR" b="1">
                          <a:solidFill>
                            <a:schemeClr val="tx1"/>
                          </a:solidFill>
                        </a:rPr>
                        <a:t>BSF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AA19"/>
                    </a:solidFill>
                  </a:tcPr>
                </a:tc>
                <a:tc>
                  <a:txBody>
                    <a:bodyPr/>
                    <a:lstStyle/>
                    <a:p>
                      <a:pPr lvl="0" algn="l"/>
                      <a:r>
                        <a:rPr lang="tr-TR" sz="900" b="1" i="0" kern="1200">
                          <a:solidFill>
                            <a:schemeClr val="dk1"/>
                          </a:solidFill>
                          <a:effectLst/>
                          <a:latin typeface="+mn-lt"/>
                          <a:ea typeface="+mn-ea"/>
                          <a:cs typeface="+mn-cs"/>
                        </a:rPr>
                        <a:t>BSF (</a:t>
                      </a:r>
                      <a:r>
                        <a:rPr lang="tr-TR" sz="900" b="1" i="0" kern="1200" err="1">
                          <a:solidFill>
                            <a:schemeClr val="dk1"/>
                          </a:solidFill>
                          <a:effectLst/>
                          <a:latin typeface="+mn-lt"/>
                          <a:ea typeface="+mn-ea"/>
                          <a:cs typeface="+mn-cs"/>
                        </a:rPr>
                        <a:t>Band</a:t>
                      </a:r>
                      <a:r>
                        <a:rPr lang="tr-TR" sz="900" b="1" i="0" kern="1200">
                          <a:solidFill>
                            <a:schemeClr val="dk1"/>
                          </a:solidFill>
                          <a:effectLst/>
                          <a:latin typeface="+mn-lt"/>
                          <a:ea typeface="+mn-ea"/>
                          <a:cs typeface="+mn-cs"/>
                        </a:rPr>
                        <a:t>-Stop </a:t>
                      </a:r>
                      <a:r>
                        <a:rPr lang="tr-TR" sz="900" b="1" i="0" kern="1200" err="1">
                          <a:solidFill>
                            <a:schemeClr val="dk1"/>
                          </a:solidFill>
                          <a:effectLst/>
                          <a:latin typeface="+mn-lt"/>
                          <a:ea typeface="+mn-ea"/>
                          <a:cs typeface="+mn-cs"/>
                        </a:rPr>
                        <a:t>Filter</a:t>
                      </a:r>
                      <a:r>
                        <a:rPr lang="tr-TR" sz="900" b="1" i="0" kern="1200">
                          <a:solidFill>
                            <a:schemeClr val="dk1"/>
                          </a:solidFill>
                          <a:effectLst/>
                          <a:latin typeface="+mn-lt"/>
                          <a:ea typeface="+mn-ea"/>
                          <a:cs typeface="+mn-cs"/>
                        </a:rPr>
                        <a:t>), belirli bir frekans aralığındaki bileşenleri engelleyen ve diğer frekanslardaki bileşenlerin geçmesine izin vermeyen bir filtre türüdür. BSF, üst kesme frekansı ve alt kesme frekansı arasındaki bantta sinyal gücünü azaltırken, diğer frekanslardaki bileşenleri korur. BSF, istenmeyen frekans bandındaki gürültüyü veya belli bir frekans aralığındaki parazitleri filtrelemek için kullanılır. Örneğin, bir ses sistemine gelen güçlü bir 50 Hz elektrik hattı gürültüsünü ortadan kaldırmak için BSF kullanılabilir.</a:t>
                      </a:r>
                      <a:endParaRPr lang="tr-TR" sz="9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130975"/>
                  </a:ext>
                </a:extLst>
              </a:tr>
            </a:tbl>
          </a:graphicData>
        </a:graphic>
      </p:graphicFrame>
      <p:sp>
        <p:nvSpPr>
          <p:cNvPr id="2" name="Alt Bilgi Yer Tutucusu 4">
            <a:extLst>
              <a:ext uri="{FF2B5EF4-FFF2-40B4-BE49-F238E27FC236}">
                <a16:creationId xmlns:a16="http://schemas.microsoft.com/office/drawing/2014/main" id="{65FC6863-D695-7289-42DF-7DA15DC34AE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Tree>
    <p:extLst>
      <p:ext uri="{BB962C8B-B14F-4D97-AF65-F5344CB8AC3E}">
        <p14:creationId xmlns:p14="http://schemas.microsoft.com/office/powerpoint/2010/main" val="2260028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60</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19" name="Metin kutusu 18">
            <a:extLst>
              <a:ext uri="{FF2B5EF4-FFF2-40B4-BE49-F238E27FC236}">
                <a16:creationId xmlns:a16="http://schemas.microsoft.com/office/drawing/2014/main" id="{B7D93D06-1F2C-02B3-A500-A4EB2CAA078E}"/>
              </a:ext>
            </a:extLst>
          </p:cNvPr>
          <p:cNvSpPr txBox="1"/>
          <p:nvPr/>
        </p:nvSpPr>
        <p:spPr>
          <a:xfrm>
            <a:off x="7266464" y="2170826"/>
            <a:ext cx="4844670" cy="3554819"/>
          </a:xfrm>
          <a:prstGeom prst="rect">
            <a:avLst/>
          </a:prstGeom>
          <a:solidFill>
            <a:schemeClr val="bg1">
              <a:lumMod val="95000"/>
            </a:schemeClr>
          </a:solidFill>
        </p:spPr>
        <p:txBody>
          <a:bodyPr wrap="square">
            <a:spAutoFit/>
          </a:bodyPr>
          <a:lstStyle/>
          <a:p>
            <a:r>
              <a:rPr lang="tr-TR" sz="1500" b="1"/>
              <a:t>Bir önceki sayfa da bahsettiğimiz üzere; </a:t>
            </a:r>
            <a:r>
              <a:rPr lang="tr-TR" sz="1500"/>
              <a:t>standart sapmanın </a:t>
            </a:r>
            <a:r>
              <a:rPr lang="tr-TR" sz="1500" b="1"/>
              <a:t>0.1 </a:t>
            </a:r>
            <a:r>
              <a:rPr lang="tr-TR" sz="1500"/>
              <a:t>yani</a:t>
            </a:r>
            <a:r>
              <a:rPr lang="tr-TR" sz="1500" b="1"/>
              <a:t> yüksek</a:t>
            </a:r>
            <a:r>
              <a:rPr lang="tr-TR" sz="1500"/>
              <a:t> seçilmesi, orijinal sinyale çok </a:t>
            </a:r>
            <a:r>
              <a:rPr lang="tr-TR" sz="1500" b="1"/>
              <a:t>uzak</a:t>
            </a:r>
            <a:r>
              <a:rPr lang="tr-TR" sz="1500"/>
              <a:t> bir sinyal elde etmemizi sağladı. Yüksek standart sapma değerleri, Gauss yayılımının daha geniş bir alana yayıldığını ve zirvenin daha düşük ve geniş olduğunu gösterir. Bu durumda konvolüsyon sonucunda elde ettiğimiz sinyal, daha pürüzlü ve yavaş değişen bir yapıya sahip oldu. Standart sapmanın yüksek seçilmesiyle birlikte, Gauss yayılımı çevredeki değerleri daha fazla kapsadı ve sinyal üzerindeki değişiklikler daha yaygın bir şekilde dağılmış oldu. </a:t>
            </a:r>
            <a:r>
              <a:rPr lang="tr-TR" sz="1500" b="1"/>
              <a:t>Sonuç olarak elde edilen sinyal, daha düzgün oldu ve orijinal sinyalin detaylarını kaybetti. Standart sapmanın artması, Gauss yayılımının etkisini daha yaygınlaştıdı ve sinyal üzerindeki ayrıntılar daha az belirgin hale geldi.</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5" name="Başlık 1">
            <a:extLst>
              <a:ext uri="{FF2B5EF4-FFF2-40B4-BE49-F238E27FC236}">
                <a16:creationId xmlns:a16="http://schemas.microsoft.com/office/drawing/2014/main" id="{C6B3E8E0-6223-0889-CE22-3FC2CDBC2A2C}"/>
              </a:ext>
            </a:extLst>
          </p:cNvPr>
          <p:cNvSpPr txBox="1">
            <a:spLocks/>
          </p:cNvSpPr>
          <p:nvPr/>
        </p:nvSpPr>
        <p:spPr>
          <a:xfrm>
            <a:off x="168249" y="136101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sp>
        <p:nvSpPr>
          <p:cNvPr id="9" name="Metin kutusu 8">
            <a:extLst>
              <a:ext uri="{FF2B5EF4-FFF2-40B4-BE49-F238E27FC236}">
                <a16:creationId xmlns:a16="http://schemas.microsoft.com/office/drawing/2014/main" id="{8320CE6F-7A21-F3E3-0A93-DB09C6419E36}"/>
              </a:ext>
            </a:extLst>
          </p:cNvPr>
          <p:cNvSpPr txBox="1"/>
          <p:nvPr/>
        </p:nvSpPr>
        <p:spPr>
          <a:xfrm>
            <a:off x="7176169" y="1796107"/>
            <a:ext cx="4674793" cy="400110"/>
          </a:xfrm>
          <a:prstGeom prst="rect">
            <a:avLst/>
          </a:prstGeom>
          <a:noFill/>
        </p:spPr>
        <p:txBody>
          <a:bodyPr wrap="square">
            <a:spAutoFit/>
          </a:bodyPr>
          <a:lstStyle/>
          <a:p>
            <a:pPr algn="ctr"/>
            <a:r>
              <a:rPr lang="tr-TR" sz="2000" b="1" i="0">
                <a:effectLst/>
                <a:latin typeface="Avenir Next LT Pro Light (Gövde)"/>
                <a:ea typeface="Meiryo UI" panose="020B0400000000000000" pitchFamily="34" charset="-128"/>
              </a:rPr>
              <a:t>Standart sapma = 0.1</a:t>
            </a:r>
            <a:endParaRPr lang="tr-TR" sz="2000" b="1"/>
          </a:p>
        </p:txBody>
      </p:sp>
      <p:pic>
        <p:nvPicPr>
          <p:cNvPr id="23" name="Resim 22">
            <a:extLst>
              <a:ext uri="{FF2B5EF4-FFF2-40B4-BE49-F238E27FC236}">
                <a16:creationId xmlns:a16="http://schemas.microsoft.com/office/drawing/2014/main" id="{91132C56-03A5-4823-9397-7C7AA3EAE546}"/>
              </a:ext>
            </a:extLst>
          </p:cNvPr>
          <p:cNvPicPr>
            <a:picLocks noChangeAspect="1"/>
          </p:cNvPicPr>
          <p:nvPr/>
        </p:nvPicPr>
        <p:blipFill>
          <a:blip r:embed="rId13"/>
          <a:stretch>
            <a:fillRect/>
          </a:stretch>
        </p:blipFill>
        <p:spPr>
          <a:xfrm>
            <a:off x="243163" y="1885073"/>
            <a:ext cx="6933006" cy="3843923"/>
          </a:xfrm>
          <a:prstGeom prst="rect">
            <a:avLst/>
          </a:prstGeom>
        </p:spPr>
      </p:pic>
      <p:sp>
        <p:nvSpPr>
          <p:cNvPr id="2" name="Alt Bilgi Yer Tutucusu 4">
            <a:extLst>
              <a:ext uri="{FF2B5EF4-FFF2-40B4-BE49-F238E27FC236}">
                <a16:creationId xmlns:a16="http://schemas.microsoft.com/office/drawing/2014/main" id="{41442F3A-677F-ED0A-84F5-2590C15334D1}"/>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7597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61</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5" name="Başlık 1">
            <a:extLst>
              <a:ext uri="{FF2B5EF4-FFF2-40B4-BE49-F238E27FC236}">
                <a16:creationId xmlns:a16="http://schemas.microsoft.com/office/drawing/2014/main" id="{C6B3E8E0-6223-0889-CE22-3FC2CDBC2A2C}"/>
              </a:ext>
            </a:extLst>
          </p:cNvPr>
          <p:cNvSpPr txBox="1">
            <a:spLocks/>
          </p:cNvSpPr>
          <p:nvPr/>
        </p:nvSpPr>
        <p:spPr>
          <a:xfrm>
            <a:off x="168249" y="136101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sp>
        <p:nvSpPr>
          <p:cNvPr id="9" name="Metin kutusu 8">
            <a:extLst>
              <a:ext uri="{FF2B5EF4-FFF2-40B4-BE49-F238E27FC236}">
                <a16:creationId xmlns:a16="http://schemas.microsoft.com/office/drawing/2014/main" id="{8320CE6F-7A21-F3E3-0A93-DB09C6419E36}"/>
              </a:ext>
            </a:extLst>
          </p:cNvPr>
          <p:cNvSpPr txBox="1"/>
          <p:nvPr/>
        </p:nvSpPr>
        <p:spPr>
          <a:xfrm>
            <a:off x="7176169" y="1919964"/>
            <a:ext cx="4674793" cy="477054"/>
          </a:xfrm>
          <a:prstGeom prst="rect">
            <a:avLst/>
          </a:prstGeom>
          <a:noFill/>
        </p:spPr>
        <p:txBody>
          <a:bodyPr wrap="square">
            <a:spAutoFit/>
          </a:bodyPr>
          <a:lstStyle/>
          <a:p>
            <a:pPr algn="ctr"/>
            <a:r>
              <a:rPr lang="tr-TR" sz="2500" b="1" i="0">
                <a:effectLst/>
                <a:latin typeface="Avenir Next LT Pro Light (Gövde)"/>
                <a:ea typeface="Meiryo UI" panose="020B0400000000000000" pitchFamily="34" charset="-128"/>
              </a:rPr>
              <a:t>Standart sapma = 0.01</a:t>
            </a:r>
            <a:endParaRPr lang="tr-TR" sz="2500" b="1"/>
          </a:p>
        </p:txBody>
      </p:sp>
      <p:pic>
        <p:nvPicPr>
          <p:cNvPr id="3" name="Resim 2">
            <a:extLst>
              <a:ext uri="{FF2B5EF4-FFF2-40B4-BE49-F238E27FC236}">
                <a16:creationId xmlns:a16="http://schemas.microsoft.com/office/drawing/2014/main" id="{439633ED-AFF9-447B-CF99-EB224F16F3CD}"/>
              </a:ext>
            </a:extLst>
          </p:cNvPr>
          <p:cNvPicPr>
            <a:picLocks noChangeAspect="1"/>
          </p:cNvPicPr>
          <p:nvPr/>
        </p:nvPicPr>
        <p:blipFill>
          <a:blip r:embed="rId13"/>
          <a:stretch>
            <a:fillRect/>
          </a:stretch>
        </p:blipFill>
        <p:spPr>
          <a:xfrm>
            <a:off x="252226" y="1919965"/>
            <a:ext cx="6923944" cy="3790370"/>
          </a:xfrm>
          <a:prstGeom prst="rect">
            <a:avLst/>
          </a:prstGeom>
        </p:spPr>
      </p:pic>
      <p:sp>
        <p:nvSpPr>
          <p:cNvPr id="2" name="Alt Bilgi Yer Tutucusu 4">
            <a:extLst>
              <a:ext uri="{FF2B5EF4-FFF2-40B4-BE49-F238E27FC236}">
                <a16:creationId xmlns:a16="http://schemas.microsoft.com/office/drawing/2014/main" id="{288D08CA-6345-A082-037B-ADFC5F06431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4" name="Metin kutusu 3">
            <a:extLst>
              <a:ext uri="{FF2B5EF4-FFF2-40B4-BE49-F238E27FC236}">
                <a16:creationId xmlns:a16="http://schemas.microsoft.com/office/drawing/2014/main" id="{A9E30F77-C668-4179-AE55-7003B6ABB1C4}"/>
              </a:ext>
            </a:extLst>
          </p:cNvPr>
          <p:cNvSpPr txBox="1"/>
          <p:nvPr/>
        </p:nvSpPr>
        <p:spPr>
          <a:xfrm>
            <a:off x="7332206" y="2355770"/>
            <a:ext cx="4673310" cy="3493264"/>
          </a:xfrm>
          <a:prstGeom prst="rect">
            <a:avLst/>
          </a:prstGeom>
          <a:solidFill>
            <a:schemeClr val="bg1">
              <a:lumMod val="95000"/>
            </a:schemeClr>
          </a:solidFill>
        </p:spPr>
        <p:txBody>
          <a:bodyPr wrap="square">
            <a:spAutoFit/>
          </a:bodyPr>
          <a:lstStyle/>
          <a:p>
            <a:r>
              <a:rPr lang="tr-TR" sz="1300" b="1"/>
              <a:t>Sayfa </a:t>
            </a:r>
            <a:r>
              <a:rPr lang="tr-TR" sz="1300" b="1">
                <a:solidFill>
                  <a:srgbClr val="FF0000"/>
                </a:solidFill>
              </a:rPr>
              <a:t>59</a:t>
            </a:r>
            <a:r>
              <a:rPr lang="tr-TR" sz="1300" b="1"/>
              <a:t>’da da bahsettiğimiz üzere; </a:t>
            </a:r>
            <a:r>
              <a:rPr lang="tr-TR" sz="1300"/>
              <a:t>standart sapmanın daha küçük bir değer seçilmesi, bizlere konvolüsyon sonucunda elde edilen sinyalin orijinal sinyale daha yakın bir karaktere sahip olacağını gösterdi. Ayrıca daha küçük bir standart sapma değerinin belirlenmesi durumunda, Gauss yayılımının daha dar ve yüksek zirveli bir şekil aldığını ve orijinal sinyalin belirgin bazı özelliklerini daha iyi koruduğunu gözlemlemiş olduk.</a:t>
            </a:r>
          </a:p>
          <a:p>
            <a:r>
              <a:rPr lang="tr-TR" sz="1300"/>
              <a:t>Gauss yayılımının standart sapması azaldıkça, etkisi daha lokalize hale geldiği için sinyal üzerindeki değişiklikler daha hassas bir şekilde yansıdı. Sonuç olarak, standart sapmanın azalması Gauss yayılımının daralmasını, yüksek zirveli olmasını ve konvolüsyon sonucunda elde edilen sinyalin daha belirgin ve orijinal sinyale daha yakın özellikler taşımasını sağladı. Daha düşük standart sapma seçildiği için, sinyal ayrıntıları daha iyi korundu ve orijinal sinyalin karakteristiğini daha doğru bir şekilde yansıtıldı.</a:t>
            </a:r>
          </a:p>
        </p:txBody>
      </p:sp>
    </p:spTree>
    <p:extLst>
      <p:ext uri="{BB962C8B-B14F-4D97-AF65-F5344CB8AC3E}">
        <p14:creationId xmlns:p14="http://schemas.microsoft.com/office/powerpoint/2010/main" val="88238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62</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86911" y="896066"/>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2" name="Metin kutusu 21">
            <a:extLst>
              <a:ext uri="{FF2B5EF4-FFF2-40B4-BE49-F238E27FC236}">
                <a16:creationId xmlns:a16="http://schemas.microsoft.com/office/drawing/2014/main" id="{6C1DA320-8042-6EA3-5D8E-76444004F0E4}"/>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5" name="Başlık 1">
            <a:extLst>
              <a:ext uri="{FF2B5EF4-FFF2-40B4-BE49-F238E27FC236}">
                <a16:creationId xmlns:a16="http://schemas.microsoft.com/office/drawing/2014/main" id="{C6B3E8E0-6223-0889-CE22-3FC2CDBC2A2C}"/>
              </a:ext>
            </a:extLst>
          </p:cNvPr>
          <p:cNvSpPr txBox="1">
            <a:spLocks/>
          </p:cNvSpPr>
          <p:nvPr/>
        </p:nvSpPr>
        <p:spPr>
          <a:xfrm>
            <a:off x="168249" y="136101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a:solidFill>
                  <a:srgbClr val="C00000"/>
                </a:solidFill>
                <a:latin typeface="Posterama (Başlıklar)"/>
              </a:rPr>
              <a:t>gauss yayılım Fonksiyonu </a:t>
            </a:r>
            <a:r>
              <a:rPr lang="tr-TR" sz="1700">
                <a:solidFill>
                  <a:schemeClr val="tx1">
                    <a:lumMod val="75000"/>
                    <a:lumOff val="25000"/>
                  </a:schemeClr>
                </a:solidFill>
                <a:latin typeface="Posterama (Başlıklar)"/>
              </a:rPr>
              <a:t>ile Konvolüsyonu:</a:t>
            </a:r>
          </a:p>
        </p:txBody>
      </p:sp>
      <p:sp>
        <p:nvSpPr>
          <p:cNvPr id="9" name="Metin kutusu 8">
            <a:extLst>
              <a:ext uri="{FF2B5EF4-FFF2-40B4-BE49-F238E27FC236}">
                <a16:creationId xmlns:a16="http://schemas.microsoft.com/office/drawing/2014/main" id="{8320CE6F-7A21-F3E3-0A93-DB09C6419E36}"/>
              </a:ext>
            </a:extLst>
          </p:cNvPr>
          <p:cNvSpPr txBox="1"/>
          <p:nvPr/>
        </p:nvSpPr>
        <p:spPr>
          <a:xfrm>
            <a:off x="7176169" y="1919964"/>
            <a:ext cx="4674793" cy="477054"/>
          </a:xfrm>
          <a:prstGeom prst="rect">
            <a:avLst/>
          </a:prstGeom>
          <a:noFill/>
        </p:spPr>
        <p:txBody>
          <a:bodyPr wrap="square">
            <a:spAutoFit/>
          </a:bodyPr>
          <a:lstStyle/>
          <a:p>
            <a:pPr algn="ctr"/>
            <a:r>
              <a:rPr lang="tr-TR" sz="2500" b="1" i="0" err="1">
                <a:effectLst/>
                <a:latin typeface="Avenir Next LT Pro Light (Gövde)"/>
                <a:ea typeface="Meiryo UI" panose="020B0400000000000000" pitchFamily="34" charset="-128"/>
              </a:rPr>
              <a:t>Standat</a:t>
            </a:r>
            <a:r>
              <a:rPr lang="tr-TR" sz="2500" b="1" i="0">
                <a:effectLst/>
                <a:latin typeface="Avenir Next LT Pro Light (Gövde)"/>
                <a:ea typeface="Meiryo UI" panose="020B0400000000000000" pitchFamily="34" charset="-128"/>
              </a:rPr>
              <a:t> sapma = 0.001</a:t>
            </a:r>
            <a:endParaRPr lang="tr-TR" sz="2500" b="1"/>
          </a:p>
        </p:txBody>
      </p:sp>
      <p:pic>
        <p:nvPicPr>
          <p:cNvPr id="3" name="Resim 2">
            <a:extLst>
              <a:ext uri="{FF2B5EF4-FFF2-40B4-BE49-F238E27FC236}">
                <a16:creationId xmlns:a16="http://schemas.microsoft.com/office/drawing/2014/main" id="{CB93F0F2-FC7C-7D67-B3D0-7BC15EDAC4BD}"/>
              </a:ext>
            </a:extLst>
          </p:cNvPr>
          <p:cNvPicPr>
            <a:picLocks noChangeAspect="1"/>
          </p:cNvPicPr>
          <p:nvPr/>
        </p:nvPicPr>
        <p:blipFill>
          <a:blip r:embed="rId13"/>
          <a:stretch>
            <a:fillRect/>
          </a:stretch>
        </p:blipFill>
        <p:spPr>
          <a:xfrm>
            <a:off x="186910" y="1921665"/>
            <a:ext cx="7156282" cy="3835322"/>
          </a:xfrm>
          <a:prstGeom prst="rect">
            <a:avLst/>
          </a:prstGeom>
        </p:spPr>
      </p:pic>
      <p:sp>
        <p:nvSpPr>
          <p:cNvPr id="2" name="Alt Bilgi Yer Tutucusu 4">
            <a:extLst>
              <a:ext uri="{FF2B5EF4-FFF2-40B4-BE49-F238E27FC236}">
                <a16:creationId xmlns:a16="http://schemas.microsoft.com/office/drawing/2014/main" id="{166586FF-C1A1-9FF1-4D6E-B5968F5C128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7" name="Metin kutusu 6">
            <a:extLst>
              <a:ext uri="{FF2B5EF4-FFF2-40B4-BE49-F238E27FC236}">
                <a16:creationId xmlns:a16="http://schemas.microsoft.com/office/drawing/2014/main" id="{A3353F21-69C7-F5F4-87A6-45BF6C289D1C}"/>
              </a:ext>
            </a:extLst>
          </p:cNvPr>
          <p:cNvSpPr txBox="1"/>
          <p:nvPr/>
        </p:nvSpPr>
        <p:spPr>
          <a:xfrm>
            <a:off x="7424327" y="2377793"/>
            <a:ext cx="4673310" cy="3493264"/>
          </a:xfrm>
          <a:prstGeom prst="rect">
            <a:avLst/>
          </a:prstGeom>
          <a:solidFill>
            <a:schemeClr val="bg1">
              <a:lumMod val="95000"/>
            </a:schemeClr>
          </a:solidFill>
        </p:spPr>
        <p:txBody>
          <a:bodyPr wrap="square">
            <a:spAutoFit/>
          </a:bodyPr>
          <a:lstStyle/>
          <a:p>
            <a:r>
              <a:rPr lang="tr-TR" sz="1300" b="1"/>
              <a:t>Sayfa </a:t>
            </a:r>
            <a:r>
              <a:rPr lang="tr-TR" sz="1300" b="1">
                <a:solidFill>
                  <a:srgbClr val="FF0000"/>
                </a:solidFill>
              </a:rPr>
              <a:t>59</a:t>
            </a:r>
            <a:r>
              <a:rPr lang="tr-TR" sz="1300" b="1"/>
              <a:t>’da da bahsettiğimiz üzere; </a:t>
            </a:r>
            <a:r>
              <a:rPr lang="tr-TR" sz="1300"/>
              <a:t>standart sapmanın daha küçük bir değer seçilmesi, bizlere konvolüsyon sonucunda elde edilen sinyalin orijinal sinyale daha yakın bir karaktere sahip olacağını gösterdi. Ayrıca daha küçük bir standart sapma değerinin belirlenmesi durumunda, Gauss yayılımının daha dar ve yüksek zirveli bir şekil aldığını ve orijinal sinyalin bazı belirgin özelliklerini daha iyi koruduğunu gözlemlemiş olduk.</a:t>
            </a:r>
          </a:p>
          <a:p>
            <a:r>
              <a:rPr lang="tr-TR" sz="1300"/>
              <a:t>Gauss yayılımının standart sapması azaldıkça, etkisi daha lokalize hale geldiği için sinyal üzerindeki değişiklikler daha hassas bir şekilde yansıdı. Sonuç olarak, standart sapmanın azalması Gauss yayılımının daralmasını, yüksek zirveli olmasını ve konvolüsyon sonucunda elde edilen sinyalin daha belirgin ve orijinal sinyale daha yakın özellikler taşımasını sağladı. Daha düşük standart sapma seçildiği için, sinyal ayrıntıları daha iyi korundu ve orijinal sinyalin karakteristiğini daha doğru bir şekilde yansıtıldı.</a:t>
            </a:r>
          </a:p>
        </p:txBody>
      </p:sp>
    </p:spTree>
    <p:extLst>
      <p:ext uri="{BB962C8B-B14F-4D97-AF65-F5344CB8AC3E}">
        <p14:creationId xmlns:p14="http://schemas.microsoft.com/office/powerpoint/2010/main" val="37292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63</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sp>
        <p:nvSpPr>
          <p:cNvPr id="3" name="Alt Bilgi Yer Tutucusu 4">
            <a:extLst>
              <a:ext uri="{FF2B5EF4-FFF2-40B4-BE49-F238E27FC236}">
                <a16:creationId xmlns:a16="http://schemas.microsoft.com/office/drawing/2014/main" id="{47D10ACF-C556-5493-6358-F0FB1D0DF1E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22" name="Metin kutusu 21">
            <a:extLst>
              <a:ext uri="{FF2B5EF4-FFF2-40B4-BE49-F238E27FC236}">
                <a16:creationId xmlns:a16="http://schemas.microsoft.com/office/drawing/2014/main" id="{2FFF0BAB-02E1-2E22-2C82-FB264A31262A}"/>
              </a:ext>
            </a:extLst>
          </p:cNvPr>
          <p:cNvSpPr txBox="1"/>
          <p:nvPr/>
        </p:nvSpPr>
        <p:spPr>
          <a:xfrm>
            <a:off x="168248" y="2073577"/>
            <a:ext cx="6092593" cy="707886"/>
          </a:xfrm>
          <a:prstGeom prst="rect">
            <a:avLst/>
          </a:prstGeom>
          <a:noFill/>
        </p:spPr>
        <p:txBody>
          <a:bodyPr wrap="square">
            <a:spAutoFit/>
          </a:bodyPr>
          <a:lstStyle/>
          <a:p>
            <a:r>
              <a:rPr lang="tr-TR" sz="2000" b="1">
                <a:latin typeface="Posterama (Başlıklar)"/>
              </a:rPr>
              <a:t>BU İŞLEMİ YAPMADAN ÖNCE </a:t>
            </a:r>
            <a:r>
              <a:rPr lang="tr-TR" sz="2000" b="1">
                <a:solidFill>
                  <a:srgbClr val="C00000"/>
                </a:solidFill>
                <a:latin typeface="Posterama (Başlıklar)"/>
              </a:rPr>
              <a:t>DİREC DELTA </a:t>
            </a:r>
            <a:r>
              <a:rPr lang="tr-TR" sz="2000" b="1">
                <a:latin typeface="Posterama (Başlıklar)"/>
              </a:rPr>
              <a:t>FONKSİYONUNU TANIYALIM… </a:t>
            </a:r>
          </a:p>
        </p:txBody>
      </p:sp>
      <p:sp>
        <p:nvSpPr>
          <p:cNvPr id="25" name="Metin kutusu 24">
            <a:extLst>
              <a:ext uri="{FF2B5EF4-FFF2-40B4-BE49-F238E27FC236}">
                <a16:creationId xmlns:a16="http://schemas.microsoft.com/office/drawing/2014/main" id="{CEE93461-1900-47B2-19B0-FB3C3C22668D}"/>
              </a:ext>
            </a:extLst>
          </p:cNvPr>
          <p:cNvSpPr txBox="1"/>
          <p:nvPr/>
        </p:nvSpPr>
        <p:spPr>
          <a:xfrm>
            <a:off x="168248" y="2819488"/>
            <a:ext cx="7242489" cy="2292935"/>
          </a:xfrm>
          <a:prstGeom prst="rect">
            <a:avLst/>
          </a:prstGeom>
          <a:noFill/>
        </p:spPr>
        <p:txBody>
          <a:bodyPr wrap="square">
            <a:spAutoFit/>
          </a:bodyPr>
          <a:lstStyle/>
          <a:p>
            <a:r>
              <a:rPr lang="tr-TR" sz="1300" b="1"/>
              <a:t>Dirac Delta fonksiyonu, belirli bir noktada sonsuz bir genlikle birleşen ve diğer noktalarda sıfır olan bir impuls tepkisini temsil eder. Bu nedenle, bir sinyali Dirac Delta fonksiyonu ile konvolve etmek, sinyalin belirli bir noktada yoğunlaşmasını sağlar. Bu, seçilen noktadaki sinyalde belirgin bir değişiklik veya vurgulanmayı ifade edebilir. Ayrıca Dirac Delta fonksiyonu, sinyal işaretlemesi ve analizinde kullanışlıdır. Özellikle, sinyalde belirli bir olayın veya noktanın konumunu ve etkisini belirlemek istediğimiz durumlarda kullanılabilir. Konvolüsyon işlemiyle Dirac Delta fonksiyonunu kullanarak, sinyaldeki olayların veya noktaların etkisini çıkarabilir ve daha net bir şekilde analiz edebiliriz. Dirac Delta fonksiyonu, idealize etme ve filtreleme işlemlerinde kullanılabilir. Örneğin, belirli bir noktada darbe vermek veya belirli bir bölgede sinyali vurgulamak için kullanılabilir. Bu, istenen sinyal bileşenlerini çıkarmak veya vurgulamak için filtreleme işlemlerinde kullanılabilir.</a:t>
            </a:r>
          </a:p>
        </p:txBody>
      </p:sp>
      <p:sp>
        <p:nvSpPr>
          <p:cNvPr id="4" name="Başlık 1">
            <a:extLst>
              <a:ext uri="{FF2B5EF4-FFF2-40B4-BE49-F238E27FC236}">
                <a16:creationId xmlns:a16="http://schemas.microsoft.com/office/drawing/2014/main" id="{FE45FA26-D2FE-F887-2F0F-A658ECCEF6E3}"/>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err="1">
                <a:solidFill>
                  <a:srgbClr val="C00000"/>
                </a:solidFill>
                <a:latin typeface="Posterama (Başlıklar)"/>
              </a:rPr>
              <a:t>dirac</a:t>
            </a:r>
            <a:r>
              <a:rPr lang="tr-TR" sz="1700">
                <a:solidFill>
                  <a:srgbClr val="C00000"/>
                </a:solidFill>
                <a:latin typeface="Posterama (Başlıklar)"/>
              </a:rPr>
              <a:t> delta Fonksiyonu </a:t>
            </a:r>
            <a:r>
              <a:rPr lang="tr-TR" sz="1700">
                <a:solidFill>
                  <a:schemeClr val="tx1">
                    <a:lumMod val="75000"/>
                    <a:lumOff val="25000"/>
                  </a:schemeClr>
                </a:solidFill>
                <a:latin typeface="Posterama (Başlıklar)"/>
              </a:rPr>
              <a:t>ile Konvolüsyonu:</a:t>
            </a:r>
          </a:p>
        </p:txBody>
      </p:sp>
      <p:pic>
        <p:nvPicPr>
          <p:cNvPr id="3074" name="Picture 2" descr="Delta Function Matlab | How Does Delta Function Work with Examples">
            <a:extLst>
              <a:ext uri="{FF2B5EF4-FFF2-40B4-BE49-F238E27FC236}">
                <a16:creationId xmlns:a16="http://schemas.microsoft.com/office/drawing/2014/main" id="{1238EDAD-F2B2-9960-8839-C4427AF8D04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7290" y="2152329"/>
            <a:ext cx="4150601" cy="354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2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64</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err="1">
                <a:solidFill>
                  <a:srgbClr val="C00000"/>
                </a:solidFill>
                <a:latin typeface="Posterama (Başlıklar)"/>
              </a:rPr>
              <a:t>dirac</a:t>
            </a:r>
            <a:r>
              <a:rPr lang="tr-TR" sz="1700">
                <a:solidFill>
                  <a:srgbClr val="C00000"/>
                </a:solidFill>
                <a:latin typeface="Posterama (Başlıklar)"/>
              </a:rPr>
              <a:t> delta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7"/>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8">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9">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4" name="Dikdörtgen 3">
            <a:extLst>
              <a:ext uri="{FF2B5EF4-FFF2-40B4-BE49-F238E27FC236}">
                <a16:creationId xmlns:a16="http://schemas.microsoft.com/office/drawing/2014/main" id="{2B223202-52B1-056D-CECB-92095F27EB7E}"/>
              </a:ext>
            </a:extLst>
          </p:cNvPr>
          <p:cNvSpPr/>
          <p:nvPr/>
        </p:nvSpPr>
        <p:spPr>
          <a:xfrm>
            <a:off x="246916" y="2045942"/>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5" name="Dikdörtgen 4">
            <a:extLst>
              <a:ext uri="{FF2B5EF4-FFF2-40B4-BE49-F238E27FC236}">
                <a16:creationId xmlns:a16="http://schemas.microsoft.com/office/drawing/2014/main" id="{49C8E574-DE00-A7A6-9A48-54A3D3D55F12}"/>
              </a:ext>
            </a:extLst>
          </p:cNvPr>
          <p:cNvSpPr/>
          <p:nvPr/>
        </p:nvSpPr>
        <p:spPr>
          <a:xfrm>
            <a:off x="5350967" y="2318403"/>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7" name="Metin kutusu 6">
            <a:extLst>
              <a:ext uri="{FF2B5EF4-FFF2-40B4-BE49-F238E27FC236}">
                <a16:creationId xmlns:a16="http://schemas.microsoft.com/office/drawing/2014/main" id="{4F368826-0B55-D0D4-5E8D-440311CCAD9F}"/>
              </a:ext>
            </a:extLst>
          </p:cNvPr>
          <p:cNvSpPr txBox="1"/>
          <p:nvPr/>
        </p:nvSpPr>
        <p:spPr>
          <a:xfrm>
            <a:off x="5331413" y="2947619"/>
            <a:ext cx="6192679" cy="830997"/>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numel</a:t>
            </a:r>
            <a:r>
              <a:rPr lang="tr-TR" sz="1600" b="1">
                <a:solidFill>
                  <a:srgbClr val="B21BF9"/>
                </a:solidFill>
              </a:rPr>
              <a:t>(n): </a:t>
            </a:r>
            <a:r>
              <a:rPr lang="tr-TR" sz="1600"/>
              <a:t>n dizisinin eleman sayısını döndürür.</a:t>
            </a:r>
          </a:p>
          <a:p>
            <a:r>
              <a:rPr lang="tr-TR" sz="1600" b="1"/>
              <a:t>O</a:t>
            </a:r>
            <a:r>
              <a:rPr lang="tr-TR" sz="1600" b="1">
                <a:solidFill>
                  <a:srgbClr val="B21BF9"/>
                </a:solidFill>
              </a:rPr>
              <a:t> </a:t>
            </a:r>
            <a:r>
              <a:rPr lang="tr-TR" sz="1600" b="1" err="1">
                <a:solidFill>
                  <a:srgbClr val="B21BF9"/>
                </a:solidFill>
              </a:rPr>
              <a:t>dirac_delta</a:t>
            </a:r>
            <a:r>
              <a:rPr lang="tr-TR" sz="1600" b="1">
                <a:solidFill>
                  <a:srgbClr val="B21BF9"/>
                </a:solidFill>
              </a:rPr>
              <a:t>(</a:t>
            </a:r>
            <a:r>
              <a:rPr lang="tr-TR" sz="1600" b="1" err="1">
                <a:solidFill>
                  <a:srgbClr val="B21BF9"/>
                </a:solidFill>
              </a:rPr>
              <a:t>round</a:t>
            </a:r>
            <a:r>
              <a:rPr lang="tr-TR" sz="1600" b="1">
                <a:solidFill>
                  <a:srgbClr val="B21BF9"/>
                </a:solidFill>
              </a:rPr>
              <a:t>(</a:t>
            </a:r>
            <a:r>
              <a:rPr lang="tr-TR" sz="1600" b="1" err="1">
                <a:solidFill>
                  <a:srgbClr val="B21BF9"/>
                </a:solidFill>
              </a:rPr>
              <a:t>numel</a:t>
            </a:r>
            <a:r>
              <a:rPr lang="tr-TR" sz="1600" b="1">
                <a:solidFill>
                  <a:srgbClr val="B21BF9"/>
                </a:solidFill>
              </a:rPr>
              <a:t>(n)/2)) = 1: </a:t>
            </a:r>
            <a:r>
              <a:rPr lang="tr-TR" sz="1600" err="1"/>
              <a:t>dirac</a:t>
            </a:r>
            <a:r>
              <a:rPr lang="tr-TR" sz="1600"/>
              <a:t> delta fonksiyonunun orta elemanın değeri 1’dir.</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20" name="Resim 19">
            <a:extLst>
              <a:ext uri="{FF2B5EF4-FFF2-40B4-BE49-F238E27FC236}">
                <a16:creationId xmlns:a16="http://schemas.microsoft.com/office/drawing/2014/main" id="{861F4C11-19D5-7A49-D862-9E3E4CDC96A6}"/>
              </a:ext>
            </a:extLst>
          </p:cNvPr>
          <p:cNvPicPr>
            <a:picLocks noChangeAspect="1"/>
          </p:cNvPicPr>
          <p:nvPr/>
        </p:nvPicPr>
        <p:blipFill rotWithShape="1">
          <a:blip r:embed="rId13"/>
          <a:srcRect r="18734"/>
          <a:stretch/>
        </p:blipFill>
        <p:spPr>
          <a:xfrm>
            <a:off x="150633" y="2363425"/>
            <a:ext cx="5046518" cy="3133007"/>
          </a:xfrm>
          <a:prstGeom prst="rect">
            <a:avLst/>
          </a:prstGeom>
        </p:spPr>
      </p:pic>
      <p:pic>
        <p:nvPicPr>
          <p:cNvPr id="23" name="Resim 22" descr="ekran görüntüsü, çizgi, uzay, boşluk, mekan içeren bir resim&#10;&#10;Açıklama otomatik olarak oluşturuldu">
            <a:extLst>
              <a:ext uri="{FF2B5EF4-FFF2-40B4-BE49-F238E27FC236}">
                <a16:creationId xmlns:a16="http://schemas.microsoft.com/office/drawing/2014/main" id="{6CE86AE6-C218-752E-09B0-F835AE50B23D}"/>
              </a:ext>
            </a:extLst>
          </p:cNvPr>
          <p:cNvPicPr>
            <a:picLocks noChangeAspect="1"/>
          </p:cNvPicPr>
          <p:nvPr/>
        </p:nvPicPr>
        <p:blipFill>
          <a:blip r:embed="rId14"/>
          <a:stretch>
            <a:fillRect/>
          </a:stretch>
        </p:blipFill>
        <p:spPr>
          <a:xfrm>
            <a:off x="6307497" y="3725634"/>
            <a:ext cx="4577424" cy="2280542"/>
          </a:xfrm>
          <a:prstGeom prst="rect">
            <a:avLst/>
          </a:prstGeom>
        </p:spPr>
      </p:pic>
      <p:sp>
        <p:nvSpPr>
          <p:cNvPr id="3" name="Alt Bilgi Yer Tutucusu 4">
            <a:extLst>
              <a:ext uri="{FF2B5EF4-FFF2-40B4-BE49-F238E27FC236}">
                <a16:creationId xmlns:a16="http://schemas.microsoft.com/office/drawing/2014/main" id="{58B25D1B-7277-362F-014E-512388BCC964}"/>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32762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65</a:t>
            </a:r>
          </a:p>
        </p:txBody>
      </p:sp>
      <p:sp>
        <p:nvSpPr>
          <p:cNvPr id="8" name="Başlık 1">
            <a:extLst>
              <a:ext uri="{FF2B5EF4-FFF2-40B4-BE49-F238E27FC236}">
                <a16:creationId xmlns:a16="http://schemas.microsoft.com/office/drawing/2014/main" id="{7E97289C-B8D1-A96D-ACB9-62B6009F3426}"/>
              </a:ext>
            </a:extLst>
          </p:cNvPr>
          <p:cNvSpPr txBox="1">
            <a:spLocks/>
          </p:cNvSpPr>
          <p:nvPr/>
        </p:nvSpPr>
        <p:spPr>
          <a:xfrm>
            <a:off x="168249" y="1046322"/>
            <a:ext cx="6882791"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500"/>
              <a:t>Verilerin ve sinyallerin işlenmesi:</a:t>
            </a:r>
          </a:p>
        </p:txBody>
      </p:sp>
      <p:sp>
        <p:nvSpPr>
          <p:cNvPr id="9" name="Başlık 1">
            <a:extLst>
              <a:ext uri="{FF2B5EF4-FFF2-40B4-BE49-F238E27FC236}">
                <a16:creationId xmlns:a16="http://schemas.microsoft.com/office/drawing/2014/main" id="{6096FBB9-8F0C-A82A-9DE5-7523012CBB6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err="1">
                <a:solidFill>
                  <a:srgbClr val="C00000"/>
                </a:solidFill>
                <a:latin typeface="Posterama (Başlıklar)"/>
              </a:rPr>
              <a:t>dirac</a:t>
            </a:r>
            <a:r>
              <a:rPr lang="tr-TR" sz="1700">
                <a:solidFill>
                  <a:srgbClr val="C00000"/>
                </a:solidFill>
                <a:latin typeface="Posterama (Başlıklar)"/>
              </a:rPr>
              <a:t> delta Fonksiyonu </a:t>
            </a:r>
            <a:r>
              <a:rPr lang="tr-TR" sz="1700">
                <a:solidFill>
                  <a:schemeClr val="tx1">
                    <a:lumMod val="75000"/>
                    <a:lumOff val="25000"/>
                  </a:schemeClr>
                </a:solidFill>
                <a:latin typeface="Posterama (Başlıklar)"/>
              </a:rPr>
              <a:t>ile Konvolüsyonu:</a:t>
            </a:r>
          </a:p>
        </p:txBody>
      </p:sp>
      <p:pic>
        <p:nvPicPr>
          <p:cNvPr id="10" name="Resim 9">
            <a:extLst>
              <a:ext uri="{FF2B5EF4-FFF2-40B4-BE49-F238E27FC236}">
                <a16:creationId xmlns:a16="http://schemas.microsoft.com/office/drawing/2014/main" id="{B3846437-FE1A-E7A6-94AD-21B909FB1480}"/>
              </a:ext>
            </a:extLst>
          </p:cNvPr>
          <p:cNvPicPr>
            <a:picLocks noChangeAspect="1"/>
          </p:cNvPicPr>
          <p:nvPr/>
        </p:nvPicPr>
        <p:blipFill>
          <a:blip r:embed="rId3"/>
          <a:stretch>
            <a:fillRect/>
          </a:stretch>
        </p:blipFill>
        <p:spPr>
          <a:xfrm>
            <a:off x="8917827" y="326169"/>
            <a:ext cx="2606266" cy="1440305"/>
          </a:xfrm>
          <a:prstGeom prst="rect">
            <a:avLst/>
          </a:prstGeom>
          <a:ln w="38100">
            <a:solidFill>
              <a:schemeClr val="accent6"/>
            </a:solidFill>
          </a:ln>
        </p:spPr>
      </p:pic>
      <p:pic>
        <p:nvPicPr>
          <p:cNvPr id="11" name="Resim 10" descr="raptiye, sabit, değişmeyen, muayyen içeren bir resim&#10;&#10;Açıklama otomatik olarak oluşturuldu">
            <a:extLst>
              <a:ext uri="{FF2B5EF4-FFF2-40B4-BE49-F238E27FC236}">
                <a16:creationId xmlns:a16="http://schemas.microsoft.com/office/drawing/2014/main" id="{17E1B454-B915-C570-89A5-6CA4876CEA02}"/>
              </a:ext>
            </a:extLst>
          </p:cNvPr>
          <p:cNvPicPr>
            <a:picLocks noChangeAspect="1"/>
          </p:cNvPicPr>
          <p:nvPr/>
        </p:nvPicPr>
        <p:blipFill>
          <a:blip r:embed="rId4">
            <a:duotone>
              <a:schemeClr val="accent1">
                <a:shade val="45000"/>
                <a:satMod val="135000"/>
              </a:schemeClr>
              <a:prstClr val="white"/>
            </a:duotone>
          </a:blip>
          <a:stretch>
            <a:fillRect/>
          </a:stretch>
        </p:blipFill>
        <p:spPr>
          <a:xfrm>
            <a:off x="10093665" y="54698"/>
            <a:ext cx="335870" cy="479814"/>
          </a:xfrm>
          <a:prstGeom prst="rect">
            <a:avLst/>
          </a:prstGeom>
        </p:spPr>
      </p:pic>
      <p:grpSp>
        <p:nvGrpSpPr>
          <p:cNvPr id="17" name="Grup 16">
            <a:extLst>
              <a:ext uri="{FF2B5EF4-FFF2-40B4-BE49-F238E27FC236}">
                <a16:creationId xmlns:a16="http://schemas.microsoft.com/office/drawing/2014/main" id="{C2994752-2B93-23A7-BCA6-636FF5C72224}"/>
              </a:ext>
            </a:extLst>
          </p:cNvPr>
          <p:cNvGrpSpPr/>
          <p:nvPr/>
        </p:nvGrpSpPr>
        <p:grpSpPr>
          <a:xfrm>
            <a:off x="9327806" y="559014"/>
            <a:ext cx="1869480" cy="1068480"/>
            <a:chOff x="9327806" y="559014"/>
            <a:chExt cx="1869480" cy="1068480"/>
          </a:xfrm>
        </p:grpSpPr>
        <mc:AlternateContent xmlns:mc="http://schemas.openxmlformats.org/markup-compatibility/2006" xmlns:p14="http://schemas.microsoft.com/office/powerpoint/2010/main">
          <mc:Choice Requires="p14">
            <p:contentPart p14:bwMode="auto" r:id="rId5">
              <p14:nvContentPartPr>
                <p14:cNvPr id="14" name="Mürekkep 13">
                  <a:extLst>
                    <a:ext uri="{FF2B5EF4-FFF2-40B4-BE49-F238E27FC236}">
                      <a16:creationId xmlns:a16="http://schemas.microsoft.com/office/drawing/2014/main" id="{BC6FE222-C78E-51C1-D558-4250E617086C}"/>
                    </a:ext>
                  </a:extLst>
                </p14:cNvPr>
                <p14:cNvContentPartPr/>
                <p14:nvPr/>
              </p14:nvContentPartPr>
              <p14:xfrm>
                <a:off x="9327806" y="559014"/>
                <a:ext cx="1869480" cy="1068480"/>
              </p14:xfrm>
            </p:contentPart>
          </mc:Choice>
          <mc:Fallback xmlns="">
            <p:pic>
              <p:nvPicPr>
                <p:cNvPr id="14" name="Mürekkep 13">
                  <a:extLst>
                    <a:ext uri="{FF2B5EF4-FFF2-40B4-BE49-F238E27FC236}">
                      <a16:creationId xmlns:a16="http://schemas.microsoft.com/office/drawing/2014/main" id="{BC6FE222-C78E-51C1-D558-4250E617086C}"/>
                    </a:ext>
                  </a:extLst>
                </p:cNvPr>
                <p:cNvPicPr/>
                <p:nvPr/>
              </p:nvPicPr>
              <p:blipFill>
                <a:blip r:embed="rId10"/>
                <a:stretch>
                  <a:fillRect/>
                </a:stretch>
              </p:blipFill>
              <p:spPr>
                <a:xfrm>
                  <a:off x="9265166" y="496014"/>
                  <a:ext cx="1995120" cy="119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Mürekkep 14">
                  <a:extLst>
                    <a:ext uri="{FF2B5EF4-FFF2-40B4-BE49-F238E27FC236}">
                      <a16:creationId xmlns:a16="http://schemas.microsoft.com/office/drawing/2014/main" id="{DAE6D771-E350-3234-2C72-03340B9EB99A}"/>
                    </a:ext>
                  </a:extLst>
                </p14:cNvPr>
                <p14:cNvContentPartPr/>
                <p14:nvPr/>
              </p14:nvContentPartPr>
              <p14:xfrm>
                <a:off x="9513566" y="698334"/>
                <a:ext cx="1496520" cy="497520"/>
              </p14:xfrm>
            </p:contentPart>
          </mc:Choice>
          <mc:Fallback xmlns="">
            <p:pic>
              <p:nvPicPr>
                <p:cNvPr id="15" name="Mürekkep 14">
                  <a:extLst>
                    <a:ext uri="{FF2B5EF4-FFF2-40B4-BE49-F238E27FC236}">
                      <a16:creationId xmlns:a16="http://schemas.microsoft.com/office/drawing/2014/main" id="{DAE6D771-E350-3234-2C72-03340B9EB99A}"/>
                    </a:ext>
                  </a:extLst>
                </p:cNvPr>
                <p:cNvPicPr/>
                <p:nvPr/>
              </p:nvPicPr>
              <p:blipFill>
                <a:blip r:embed="rId12"/>
                <a:stretch>
                  <a:fillRect/>
                </a:stretch>
              </p:blipFill>
              <p:spPr>
                <a:xfrm>
                  <a:off x="9450926" y="635694"/>
                  <a:ext cx="1622160" cy="623160"/>
                </a:xfrm>
                <a:prstGeom prst="rect">
                  <a:avLst/>
                </a:prstGeom>
              </p:spPr>
            </p:pic>
          </mc:Fallback>
        </mc:AlternateContent>
      </p:grpSp>
      <p:sp>
        <p:nvSpPr>
          <p:cNvPr id="21" name="Başlık 1">
            <a:extLst>
              <a:ext uri="{FF2B5EF4-FFF2-40B4-BE49-F238E27FC236}">
                <a16:creationId xmlns:a16="http://schemas.microsoft.com/office/drawing/2014/main" id="{9D228223-6948-34D6-69EB-1DE7F56B7211}"/>
              </a:ext>
            </a:extLst>
          </p:cNvPr>
          <p:cNvSpPr txBox="1">
            <a:spLocks/>
          </p:cNvSpPr>
          <p:nvPr/>
        </p:nvSpPr>
        <p:spPr>
          <a:xfrm>
            <a:off x="9051657" y="851824"/>
            <a:ext cx="2338605" cy="388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2000" b="0"/>
              <a:t>y[N] = H[n] * X[N] </a:t>
            </a:r>
          </a:p>
        </p:txBody>
      </p:sp>
      <p:sp>
        <p:nvSpPr>
          <p:cNvPr id="2" name="Metin kutusu 1">
            <a:extLst>
              <a:ext uri="{FF2B5EF4-FFF2-40B4-BE49-F238E27FC236}">
                <a16:creationId xmlns:a16="http://schemas.microsoft.com/office/drawing/2014/main" id="{4B058548-B47F-1674-3FD1-5EAF115DF74E}"/>
              </a:ext>
            </a:extLst>
          </p:cNvPr>
          <p:cNvSpPr txBox="1"/>
          <p:nvPr/>
        </p:nvSpPr>
        <p:spPr>
          <a:xfrm>
            <a:off x="9114825" y="1198825"/>
            <a:ext cx="2293549" cy="477054"/>
          </a:xfrm>
          <a:prstGeom prst="rect">
            <a:avLst/>
          </a:prstGeom>
          <a:noFill/>
        </p:spPr>
        <p:txBody>
          <a:bodyPr wrap="square">
            <a:spAutoFit/>
          </a:bodyPr>
          <a:lstStyle/>
          <a:p>
            <a:r>
              <a:rPr lang="tr-TR" sz="2500" b="1">
                <a:latin typeface="Posterama (Başlıklar)"/>
              </a:rPr>
              <a:t>Konvolüsyon</a:t>
            </a:r>
            <a:endParaRPr lang="tr-TR" sz="2500">
              <a:latin typeface="Posterama (Başlıklar)"/>
            </a:endParaRPr>
          </a:p>
        </p:txBody>
      </p:sp>
      <p:pic>
        <p:nvPicPr>
          <p:cNvPr id="19" name="Resim 18">
            <a:extLst>
              <a:ext uri="{FF2B5EF4-FFF2-40B4-BE49-F238E27FC236}">
                <a16:creationId xmlns:a16="http://schemas.microsoft.com/office/drawing/2014/main" id="{E9EC1029-A479-DA52-5A2E-E9F834B9E870}"/>
              </a:ext>
            </a:extLst>
          </p:cNvPr>
          <p:cNvPicPr>
            <a:picLocks noChangeAspect="1"/>
          </p:cNvPicPr>
          <p:nvPr/>
        </p:nvPicPr>
        <p:blipFill>
          <a:blip r:embed="rId13"/>
          <a:stretch>
            <a:fillRect/>
          </a:stretch>
        </p:blipFill>
        <p:spPr>
          <a:xfrm>
            <a:off x="509539" y="2038141"/>
            <a:ext cx="10898835" cy="3752572"/>
          </a:xfrm>
          <a:prstGeom prst="rect">
            <a:avLst/>
          </a:prstGeom>
        </p:spPr>
      </p:pic>
      <p:sp>
        <p:nvSpPr>
          <p:cNvPr id="3" name="Alt Bilgi Yer Tutucusu 4">
            <a:extLst>
              <a:ext uri="{FF2B5EF4-FFF2-40B4-BE49-F238E27FC236}">
                <a16:creationId xmlns:a16="http://schemas.microsoft.com/office/drawing/2014/main" id="{80EEC1A6-FF3A-4E79-ACC3-B7CEDD6A992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13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66</a:t>
            </a:r>
          </a:p>
        </p:txBody>
      </p:sp>
      <p:sp>
        <p:nvSpPr>
          <p:cNvPr id="11" name="Metin kutusu 10">
            <a:extLst>
              <a:ext uri="{FF2B5EF4-FFF2-40B4-BE49-F238E27FC236}">
                <a16:creationId xmlns:a16="http://schemas.microsoft.com/office/drawing/2014/main" id="{CE41801D-A7B5-A64B-B504-5572B47D85B7}"/>
              </a:ext>
            </a:extLst>
          </p:cNvPr>
          <p:cNvSpPr txBox="1"/>
          <p:nvPr/>
        </p:nvSpPr>
        <p:spPr>
          <a:xfrm>
            <a:off x="208189" y="981076"/>
            <a:ext cx="5287052" cy="553998"/>
          </a:xfrm>
          <a:prstGeom prst="rect">
            <a:avLst/>
          </a:prstGeom>
          <a:noFill/>
        </p:spPr>
        <p:txBody>
          <a:bodyPr wrap="square">
            <a:spAutoFit/>
          </a:bodyPr>
          <a:lstStyle/>
          <a:p>
            <a:pPr algn="ctr"/>
            <a:r>
              <a:rPr lang="tr-TR" sz="3000" b="1">
                <a:solidFill>
                  <a:srgbClr val="C00000"/>
                </a:solidFill>
                <a:latin typeface="Posterama (Başlıklar)"/>
              </a:rPr>
              <a:t>O</a:t>
            </a:r>
            <a:r>
              <a:rPr lang="tr-TR" sz="3000">
                <a:solidFill>
                  <a:srgbClr val="C00000"/>
                </a:solidFill>
                <a:latin typeface="Posterama (Başlıklar)"/>
              </a:rPr>
              <a:t> </a:t>
            </a:r>
            <a:r>
              <a:rPr lang="tr-TR" sz="3000" b="1">
                <a:latin typeface="Posterama (Başlıklar)"/>
              </a:rPr>
              <a:t>FREKANS ANALİZLERİ</a:t>
            </a:r>
          </a:p>
        </p:txBody>
      </p:sp>
      <p:sp>
        <p:nvSpPr>
          <p:cNvPr id="23" name="Metin kutusu 22">
            <a:extLst>
              <a:ext uri="{FF2B5EF4-FFF2-40B4-BE49-F238E27FC236}">
                <a16:creationId xmlns:a16="http://schemas.microsoft.com/office/drawing/2014/main" id="{9522E9AC-D524-1A74-A29F-4E4CB32A4524}"/>
              </a:ext>
            </a:extLst>
          </p:cNvPr>
          <p:cNvSpPr txBox="1"/>
          <p:nvPr/>
        </p:nvSpPr>
        <p:spPr>
          <a:xfrm>
            <a:off x="1167717" y="1836607"/>
            <a:ext cx="9856566" cy="3293209"/>
          </a:xfrm>
          <a:prstGeom prst="rect">
            <a:avLst/>
          </a:prstGeom>
          <a:noFill/>
        </p:spPr>
        <p:txBody>
          <a:bodyPr wrap="square">
            <a:spAutoFit/>
          </a:bodyPr>
          <a:lstStyle/>
          <a:p>
            <a:r>
              <a:rPr lang="tr-TR" sz="2600" b="1">
                <a:solidFill>
                  <a:srgbClr val="F9AA19"/>
                </a:solidFill>
              </a:rPr>
              <a:t>O </a:t>
            </a:r>
            <a:r>
              <a:rPr lang="tr-TR" sz="2600"/>
              <a:t>Ayrık Fourier Dönüşümü </a:t>
            </a:r>
            <a:r>
              <a:rPr lang="tr-TR" sz="2600" b="1"/>
              <a:t>(DFT)</a:t>
            </a:r>
            <a:r>
              <a:rPr lang="tr-TR" sz="2600"/>
              <a:t> </a:t>
            </a:r>
          </a:p>
          <a:p>
            <a:r>
              <a:rPr lang="tr-TR" sz="2600" b="1">
                <a:solidFill>
                  <a:srgbClr val="F9AA19"/>
                </a:solidFill>
              </a:rPr>
              <a:t>O </a:t>
            </a:r>
            <a:r>
              <a:rPr lang="tr-TR" sz="2600"/>
              <a:t>Ayrık Zamanlı Fourier Dönüşümü </a:t>
            </a:r>
            <a:r>
              <a:rPr lang="tr-TR" sz="2600" b="1"/>
              <a:t>(DTFT) </a:t>
            </a:r>
          </a:p>
          <a:p>
            <a:r>
              <a:rPr lang="tr-TR" sz="2600" b="1">
                <a:solidFill>
                  <a:srgbClr val="F9AA19"/>
                </a:solidFill>
              </a:rPr>
              <a:t>O</a:t>
            </a:r>
            <a:r>
              <a:rPr lang="tr-TR" sz="2600" b="1"/>
              <a:t> </a:t>
            </a:r>
            <a:r>
              <a:rPr lang="tr-TR" sz="2600"/>
              <a:t>Ters Ayrık Fourier Dönüşümü </a:t>
            </a:r>
            <a:r>
              <a:rPr lang="tr-TR" sz="2600" b="1"/>
              <a:t>(IDFT)</a:t>
            </a:r>
          </a:p>
          <a:p>
            <a:r>
              <a:rPr lang="tr-TR" sz="2600" b="1">
                <a:solidFill>
                  <a:srgbClr val="F9AA19"/>
                </a:solidFill>
              </a:rPr>
              <a:t>O</a:t>
            </a:r>
            <a:r>
              <a:rPr lang="tr-TR" sz="2600"/>
              <a:t> Hızlı Fourier Dönüşümü </a:t>
            </a:r>
            <a:r>
              <a:rPr lang="tr-TR" sz="2600" b="1"/>
              <a:t>(FFT)</a:t>
            </a:r>
          </a:p>
          <a:p>
            <a:r>
              <a:rPr lang="tr-TR" sz="2600" b="1">
                <a:solidFill>
                  <a:srgbClr val="F9AA19"/>
                </a:solidFill>
              </a:rPr>
              <a:t>O</a:t>
            </a:r>
            <a:r>
              <a:rPr lang="tr-TR" sz="2600" b="1"/>
              <a:t> </a:t>
            </a:r>
            <a:r>
              <a:rPr lang="tr-TR" sz="2600"/>
              <a:t>Alçak Geçiren Filtre </a:t>
            </a:r>
            <a:r>
              <a:rPr lang="tr-TR" sz="2600" b="1"/>
              <a:t>(LPF)</a:t>
            </a:r>
          </a:p>
          <a:p>
            <a:r>
              <a:rPr lang="tr-TR" sz="2600" b="1">
                <a:solidFill>
                  <a:srgbClr val="F9AA19"/>
                </a:solidFill>
              </a:rPr>
              <a:t>O</a:t>
            </a:r>
            <a:r>
              <a:rPr lang="tr-TR" sz="2600" b="1"/>
              <a:t> </a:t>
            </a:r>
            <a:r>
              <a:rPr lang="tr-TR" sz="2600"/>
              <a:t>Yüksek Geçiren Filtre </a:t>
            </a:r>
            <a:r>
              <a:rPr lang="tr-TR" sz="2600" b="1"/>
              <a:t>(HPF)</a:t>
            </a:r>
          </a:p>
          <a:p>
            <a:r>
              <a:rPr lang="tr-TR" sz="2600" b="1">
                <a:solidFill>
                  <a:srgbClr val="F9AA19"/>
                </a:solidFill>
              </a:rPr>
              <a:t>O</a:t>
            </a:r>
            <a:r>
              <a:rPr lang="tr-TR" sz="2600" b="1"/>
              <a:t> </a:t>
            </a:r>
            <a:r>
              <a:rPr lang="tr-TR" sz="2600"/>
              <a:t>Bant Geçiren Filtre </a:t>
            </a:r>
            <a:r>
              <a:rPr lang="tr-TR" sz="2600" b="1"/>
              <a:t>(BPF)</a:t>
            </a:r>
          </a:p>
          <a:p>
            <a:r>
              <a:rPr lang="tr-TR" sz="2600" b="1">
                <a:solidFill>
                  <a:srgbClr val="F9AA19"/>
                </a:solidFill>
              </a:rPr>
              <a:t>O</a:t>
            </a:r>
            <a:r>
              <a:rPr lang="tr-TR" sz="2600" b="1"/>
              <a:t> </a:t>
            </a:r>
            <a:r>
              <a:rPr lang="tr-TR" sz="2600"/>
              <a:t>Bant Durduran Filtre </a:t>
            </a:r>
            <a:r>
              <a:rPr lang="tr-TR" sz="2600" b="1"/>
              <a:t>(BSF)</a:t>
            </a:r>
          </a:p>
        </p:txBody>
      </p:sp>
      <p:sp>
        <p:nvSpPr>
          <p:cNvPr id="2" name="Alt Bilgi Yer Tutucusu 4">
            <a:extLst>
              <a:ext uri="{FF2B5EF4-FFF2-40B4-BE49-F238E27FC236}">
                <a16:creationId xmlns:a16="http://schemas.microsoft.com/office/drawing/2014/main" id="{96B73686-79A9-CC1E-9EF6-BC46B110EF7B}"/>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757699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67</a:t>
            </a:r>
          </a:p>
        </p:txBody>
      </p:sp>
      <p:graphicFrame>
        <p:nvGraphicFramePr>
          <p:cNvPr id="4" name="Tablo 6">
            <a:extLst>
              <a:ext uri="{FF2B5EF4-FFF2-40B4-BE49-F238E27FC236}">
                <a16:creationId xmlns:a16="http://schemas.microsoft.com/office/drawing/2014/main" id="{A5F8998F-5474-9768-33EC-1ED815E2EF96}"/>
              </a:ext>
            </a:extLst>
          </p:cNvPr>
          <p:cNvGraphicFramePr>
            <a:graphicFrameLocks noGrp="1"/>
          </p:cNvGraphicFramePr>
          <p:nvPr>
            <p:extLst>
              <p:ext uri="{D42A27DB-BD31-4B8C-83A1-F6EECF244321}">
                <p14:modId xmlns:p14="http://schemas.microsoft.com/office/powerpoint/2010/main" val="3662759021"/>
              </p:ext>
            </p:extLst>
          </p:nvPr>
        </p:nvGraphicFramePr>
        <p:xfrm>
          <a:off x="969970" y="2044493"/>
          <a:ext cx="4149491" cy="2686013"/>
        </p:xfrm>
        <a:graphic>
          <a:graphicData uri="http://schemas.openxmlformats.org/drawingml/2006/table">
            <a:tbl>
              <a:tblPr firstRow="1" bandRow="1">
                <a:tableStyleId>{93296810-A885-4BE3-A3E7-6D5BEEA58F35}</a:tableStyleId>
              </a:tblPr>
              <a:tblGrid>
                <a:gridCol w="4149491">
                  <a:extLst>
                    <a:ext uri="{9D8B030D-6E8A-4147-A177-3AD203B41FA5}">
                      <a16:colId xmlns:a16="http://schemas.microsoft.com/office/drawing/2014/main" val="1949566503"/>
                    </a:ext>
                  </a:extLst>
                </a:gridCol>
              </a:tblGrid>
              <a:tr h="529943">
                <a:tc>
                  <a:txBody>
                    <a:bodyPr/>
                    <a:lstStyle/>
                    <a:p>
                      <a:pPr algn="ctr"/>
                      <a:r>
                        <a:rPr lang="tr-TR" sz="2500" b="1">
                          <a:solidFill>
                            <a:schemeClr val="tx1"/>
                          </a:solidFill>
                        </a:rPr>
                        <a:t>ZAMAN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8905248"/>
                  </a:ext>
                </a:extLst>
              </a:tr>
              <a:tr h="529943">
                <a:tc>
                  <a:txBody>
                    <a:bodyPr/>
                    <a:lstStyle/>
                    <a:p>
                      <a:pPr algn="ctr"/>
                      <a:r>
                        <a:rPr lang="tr-TR" sz="2500">
                          <a:solidFill>
                            <a:schemeClr val="tx1"/>
                          </a:solidFill>
                        </a:rPr>
                        <a:t>SÜREKLİ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151127"/>
                  </a:ext>
                </a:extLst>
              </a:tr>
              <a:tr h="529943">
                <a:tc>
                  <a:txBody>
                    <a:bodyPr/>
                    <a:lstStyle/>
                    <a:p>
                      <a:pPr algn="ctr"/>
                      <a:r>
                        <a:rPr lang="tr-TR" sz="2500">
                          <a:solidFill>
                            <a:schemeClr val="tx1"/>
                          </a:solidFill>
                        </a:rPr>
                        <a:t>AYRIK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4655834"/>
                  </a:ext>
                </a:extLst>
              </a:tr>
              <a:tr h="566241">
                <a:tc>
                  <a:txBody>
                    <a:bodyPr/>
                    <a:lstStyle/>
                    <a:p>
                      <a:pPr algn="ctr"/>
                      <a:r>
                        <a:rPr lang="tr-TR" sz="2500">
                          <a:solidFill>
                            <a:schemeClr val="tx1"/>
                          </a:solidFill>
                        </a:rPr>
                        <a:t>A-PERİYODİK</a:t>
                      </a:r>
                      <a:r>
                        <a:rPr lang="tr-TR" sz="250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9815585"/>
                  </a:ext>
                </a:extLst>
              </a:tr>
              <a:tr h="529943">
                <a:tc>
                  <a:txBody>
                    <a:bodyPr/>
                    <a:lstStyle/>
                    <a:p>
                      <a:pPr algn="ctr"/>
                      <a:r>
                        <a:rPr lang="tr-TR" sz="2500">
                          <a:solidFill>
                            <a:schemeClr val="tx1"/>
                          </a:solidFill>
                        </a:rPr>
                        <a:t>PERİYODİK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15346"/>
                  </a:ext>
                </a:extLst>
              </a:tr>
            </a:tbl>
          </a:graphicData>
        </a:graphic>
      </p:graphicFrame>
      <p:graphicFrame>
        <p:nvGraphicFramePr>
          <p:cNvPr id="7" name="Tablo 6">
            <a:extLst>
              <a:ext uri="{FF2B5EF4-FFF2-40B4-BE49-F238E27FC236}">
                <a16:creationId xmlns:a16="http://schemas.microsoft.com/office/drawing/2014/main" id="{602E08DB-9A74-E63F-0F50-6E30A1EC2EA9}"/>
              </a:ext>
            </a:extLst>
          </p:cNvPr>
          <p:cNvGraphicFramePr>
            <a:graphicFrameLocks noGrp="1"/>
          </p:cNvGraphicFramePr>
          <p:nvPr>
            <p:extLst>
              <p:ext uri="{D42A27DB-BD31-4B8C-83A1-F6EECF244321}">
                <p14:modId xmlns:p14="http://schemas.microsoft.com/office/powerpoint/2010/main" val="638359984"/>
              </p:ext>
            </p:extLst>
          </p:nvPr>
        </p:nvGraphicFramePr>
        <p:xfrm>
          <a:off x="7049984" y="2044493"/>
          <a:ext cx="4149491" cy="2686013"/>
        </p:xfrm>
        <a:graphic>
          <a:graphicData uri="http://schemas.openxmlformats.org/drawingml/2006/table">
            <a:tbl>
              <a:tblPr firstRow="1" bandRow="1">
                <a:tableStyleId>{93296810-A885-4BE3-A3E7-6D5BEEA58F35}</a:tableStyleId>
              </a:tblPr>
              <a:tblGrid>
                <a:gridCol w="4149491">
                  <a:extLst>
                    <a:ext uri="{9D8B030D-6E8A-4147-A177-3AD203B41FA5}">
                      <a16:colId xmlns:a16="http://schemas.microsoft.com/office/drawing/2014/main" val="1949566503"/>
                    </a:ext>
                  </a:extLst>
                </a:gridCol>
              </a:tblGrid>
              <a:tr h="529943">
                <a:tc>
                  <a:txBody>
                    <a:bodyPr/>
                    <a:lstStyle/>
                    <a:p>
                      <a:pPr algn="ctr"/>
                      <a:r>
                        <a:rPr lang="tr-TR" sz="2500">
                          <a:solidFill>
                            <a:schemeClr val="tx1"/>
                          </a:solidFill>
                        </a:rPr>
                        <a:t>FREKANS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8905248"/>
                  </a:ext>
                </a:extLst>
              </a:tr>
              <a:tr h="566241">
                <a:tc>
                  <a:txBody>
                    <a:bodyPr/>
                    <a:lstStyle/>
                    <a:p>
                      <a:pPr algn="ctr"/>
                      <a:r>
                        <a:rPr lang="tr-TR" sz="2500">
                          <a:solidFill>
                            <a:schemeClr val="tx1"/>
                          </a:solidFill>
                        </a:rPr>
                        <a:t>A-PERİYODİK</a:t>
                      </a:r>
                      <a:r>
                        <a:rPr lang="tr-TR" sz="250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2151127"/>
                  </a:ext>
                </a:extLst>
              </a:tr>
              <a:tr h="529943">
                <a:tc>
                  <a:txBody>
                    <a:bodyPr/>
                    <a:lstStyle/>
                    <a:p>
                      <a:pPr algn="ctr"/>
                      <a:r>
                        <a:rPr lang="tr-TR" sz="2500">
                          <a:solidFill>
                            <a:schemeClr val="tx1"/>
                          </a:solidFill>
                        </a:rPr>
                        <a:t>PERİYODİK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655834"/>
                  </a:ext>
                </a:extLst>
              </a:tr>
              <a:tr h="529943">
                <a:tc>
                  <a:txBody>
                    <a:bodyPr/>
                    <a:lstStyle/>
                    <a:p>
                      <a:pPr algn="ctr"/>
                      <a:r>
                        <a:rPr lang="tr-TR" sz="2500">
                          <a:solidFill>
                            <a:schemeClr val="tx1"/>
                          </a:solidFill>
                        </a:rPr>
                        <a:t>SÜREKLİ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9815585"/>
                  </a:ext>
                </a:extLst>
              </a:tr>
              <a:tr h="529943">
                <a:tc>
                  <a:txBody>
                    <a:bodyPr/>
                    <a:lstStyle/>
                    <a:p>
                      <a:pPr algn="ctr"/>
                      <a:r>
                        <a:rPr lang="tr-TR" sz="2500">
                          <a:solidFill>
                            <a:schemeClr val="tx1"/>
                          </a:solidFill>
                        </a:rPr>
                        <a:t>AYRIK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15346"/>
                  </a:ext>
                </a:extLst>
              </a:tr>
            </a:tbl>
          </a:graphicData>
        </a:graphic>
      </p:graphicFrame>
      <p:sp>
        <p:nvSpPr>
          <p:cNvPr id="11" name="Metin kutusu 10">
            <a:extLst>
              <a:ext uri="{FF2B5EF4-FFF2-40B4-BE49-F238E27FC236}">
                <a16:creationId xmlns:a16="http://schemas.microsoft.com/office/drawing/2014/main" id="{CE41801D-A7B5-A64B-B504-5572B47D85B7}"/>
              </a:ext>
            </a:extLst>
          </p:cNvPr>
          <p:cNvSpPr txBox="1"/>
          <p:nvPr/>
        </p:nvSpPr>
        <p:spPr>
          <a:xfrm>
            <a:off x="208189" y="981076"/>
            <a:ext cx="8954472" cy="400110"/>
          </a:xfrm>
          <a:prstGeom prst="rect">
            <a:avLst/>
          </a:prstGeom>
          <a:noFill/>
        </p:spPr>
        <p:txBody>
          <a:bodyPr wrap="square">
            <a:spAutoFit/>
          </a:bodyPr>
          <a:lstStyle/>
          <a:p>
            <a:pPr algn="ctr"/>
            <a:r>
              <a:rPr lang="tr-TR" sz="2000" b="1">
                <a:solidFill>
                  <a:srgbClr val="C00000"/>
                </a:solidFill>
                <a:latin typeface="Posterama (Başlıklar)"/>
              </a:rPr>
              <a:t>O</a:t>
            </a:r>
            <a:r>
              <a:rPr lang="tr-TR" sz="2000">
                <a:solidFill>
                  <a:srgbClr val="C00000"/>
                </a:solidFill>
                <a:latin typeface="Posterama (Başlıklar)"/>
              </a:rPr>
              <a:t> </a:t>
            </a:r>
            <a:r>
              <a:rPr lang="tr-TR" sz="2000" b="1">
                <a:latin typeface="Posterama (Başlıklar)"/>
              </a:rPr>
              <a:t>DİSCRETE FOURİER TRANSFORM (AYRIK ZAMANLI DÖNÜŞÜMLER)</a:t>
            </a:r>
          </a:p>
        </p:txBody>
      </p:sp>
      <p:pic>
        <p:nvPicPr>
          <p:cNvPr id="15" name="Grafik 14" descr="Ok: Düz düz dolguyla">
            <a:extLst>
              <a:ext uri="{FF2B5EF4-FFF2-40B4-BE49-F238E27FC236}">
                <a16:creationId xmlns:a16="http://schemas.microsoft.com/office/drawing/2014/main" id="{07A3D80D-66B4-AC7A-C61A-FE8D37644C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119461" y="3045935"/>
            <a:ext cx="1930523" cy="1306709"/>
          </a:xfrm>
          <a:prstGeom prst="rect">
            <a:avLst/>
          </a:prstGeom>
        </p:spPr>
      </p:pic>
      <p:sp>
        <p:nvSpPr>
          <p:cNvPr id="17" name="Metin kutusu 16">
            <a:extLst>
              <a:ext uri="{FF2B5EF4-FFF2-40B4-BE49-F238E27FC236}">
                <a16:creationId xmlns:a16="http://schemas.microsoft.com/office/drawing/2014/main" id="{A321B014-4B3C-7E50-8232-94939C147778}"/>
              </a:ext>
            </a:extLst>
          </p:cNvPr>
          <p:cNvSpPr txBox="1"/>
          <p:nvPr/>
        </p:nvSpPr>
        <p:spPr>
          <a:xfrm>
            <a:off x="5389935" y="2613743"/>
            <a:ext cx="1587026" cy="784830"/>
          </a:xfrm>
          <a:prstGeom prst="rect">
            <a:avLst/>
          </a:prstGeom>
          <a:noFill/>
        </p:spPr>
        <p:txBody>
          <a:bodyPr wrap="square">
            <a:spAutoFit/>
          </a:bodyPr>
          <a:lstStyle/>
          <a:p>
            <a:pPr algn="ctr"/>
            <a:r>
              <a:rPr lang="tr-TR" sz="4500" b="1">
                <a:solidFill>
                  <a:srgbClr val="C00000"/>
                </a:solidFill>
                <a:latin typeface="Posterama (Başlıklar)"/>
              </a:rPr>
              <a:t>FT</a:t>
            </a:r>
            <a:endParaRPr lang="tr-TR" sz="4500" b="1">
              <a:latin typeface="Posterama (Başlıklar)"/>
            </a:endParaRPr>
          </a:p>
        </p:txBody>
      </p:sp>
      <p:sp>
        <p:nvSpPr>
          <p:cNvPr id="19" name="Dikdörtgen 18">
            <a:extLst>
              <a:ext uri="{FF2B5EF4-FFF2-40B4-BE49-F238E27FC236}">
                <a16:creationId xmlns:a16="http://schemas.microsoft.com/office/drawing/2014/main" id="{28FAD0DB-D333-5DD6-577F-DA20E60943B9}"/>
              </a:ext>
            </a:extLst>
          </p:cNvPr>
          <p:cNvSpPr/>
          <p:nvPr/>
        </p:nvSpPr>
        <p:spPr>
          <a:xfrm>
            <a:off x="955972" y="4811067"/>
            <a:ext cx="5495241" cy="595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2000" b="1">
                <a:solidFill>
                  <a:srgbClr val="C00000"/>
                </a:solidFill>
              </a:rPr>
              <a:t>(*):</a:t>
            </a:r>
            <a:r>
              <a:rPr lang="tr-TR" sz="2000">
                <a:solidFill>
                  <a:schemeClr val="tx1">
                    <a:lumMod val="95000"/>
                    <a:lumOff val="5000"/>
                  </a:schemeClr>
                </a:solidFill>
              </a:rPr>
              <a:t> A-periyodik: Periyodik olmayan sinyaller.</a:t>
            </a:r>
          </a:p>
        </p:txBody>
      </p:sp>
      <p:sp>
        <p:nvSpPr>
          <p:cNvPr id="2" name="Alt Bilgi Yer Tutucusu 4">
            <a:extLst>
              <a:ext uri="{FF2B5EF4-FFF2-40B4-BE49-F238E27FC236}">
                <a16:creationId xmlns:a16="http://schemas.microsoft.com/office/drawing/2014/main" id="{4C8CECAE-6C72-4485-4EA6-71A077D19E7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31999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68</a:t>
            </a:r>
          </a:p>
        </p:txBody>
      </p:sp>
      <p:sp>
        <p:nvSpPr>
          <p:cNvPr id="11" name="Metin kutusu 10">
            <a:extLst>
              <a:ext uri="{FF2B5EF4-FFF2-40B4-BE49-F238E27FC236}">
                <a16:creationId xmlns:a16="http://schemas.microsoft.com/office/drawing/2014/main" id="{CE41801D-A7B5-A64B-B504-5572B47D85B7}"/>
              </a:ext>
            </a:extLst>
          </p:cNvPr>
          <p:cNvSpPr txBox="1"/>
          <p:nvPr/>
        </p:nvSpPr>
        <p:spPr>
          <a:xfrm>
            <a:off x="208189" y="981076"/>
            <a:ext cx="8954472" cy="400110"/>
          </a:xfrm>
          <a:prstGeom prst="rect">
            <a:avLst/>
          </a:prstGeom>
          <a:noFill/>
        </p:spPr>
        <p:txBody>
          <a:bodyPr wrap="square">
            <a:spAutoFit/>
          </a:bodyPr>
          <a:lstStyle/>
          <a:p>
            <a:pPr algn="ctr"/>
            <a:r>
              <a:rPr lang="tr-TR" sz="2000" b="1">
                <a:solidFill>
                  <a:srgbClr val="C00000"/>
                </a:solidFill>
                <a:latin typeface="Posterama (Başlıklar)"/>
              </a:rPr>
              <a:t>O</a:t>
            </a:r>
            <a:r>
              <a:rPr lang="tr-TR" sz="2000">
                <a:solidFill>
                  <a:srgbClr val="C00000"/>
                </a:solidFill>
                <a:latin typeface="Posterama (Başlıklar)"/>
              </a:rPr>
              <a:t> </a:t>
            </a:r>
            <a:r>
              <a:rPr lang="tr-TR" sz="2000" b="1">
                <a:latin typeface="Posterama (Başlıklar)"/>
              </a:rPr>
              <a:t>DİSCRETE FOURİER TRANSFORM (AYRIK ZAMANLI DÖNÜŞÜMLER)</a:t>
            </a:r>
          </a:p>
        </p:txBody>
      </p:sp>
      <p:sp>
        <p:nvSpPr>
          <p:cNvPr id="2" name="Dikdörtgen 1">
            <a:extLst>
              <a:ext uri="{FF2B5EF4-FFF2-40B4-BE49-F238E27FC236}">
                <a16:creationId xmlns:a16="http://schemas.microsoft.com/office/drawing/2014/main" id="{F0BE8BAD-6C34-28DC-2442-386210D743C1}"/>
              </a:ext>
            </a:extLst>
          </p:cNvPr>
          <p:cNvSpPr/>
          <p:nvPr/>
        </p:nvSpPr>
        <p:spPr>
          <a:xfrm>
            <a:off x="746448" y="1951832"/>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Dikdörtgen 2">
            <a:extLst>
              <a:ext uri="{FF2B5EF4-FFF2-40B4-BE49-F238E27FC236}">
                <a16:creationId xmlns:a16="http://schemas.microsoft.com/office/drawing/2014/main" id="{50470B1C-B46D-F95A-3E1A-CCB559E4BE84}"/>
              </a:ext>
            </a:extLst>
          </p:cNvPr>
          <p:cNvSpPr/>
          <p:nvPr/>
        </p:nvSpPr>
        <p:spPr>
          <a:xfrm>
            <a:off x="4719860" y="1951832"/>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a:extLst>
              <a:ext uri="{FF2B5EF4-FFF2-40B4-BE49-F238E27FC236}">
                <a16:creationId xmlns:a16="http://schemas.microsoft.com/office/drawing/2014/main" id="{F5C6F8DA-CEA5-3C61-E4C3-686CC353E8DF}"/>
              </a:ext>
            </a:extLst>
          </p:cNvPr>
          <p:cNvSpPr/>
          <p:nvPr/>
        </p:nvSpPr>
        <p:spPr>
          <a:xfrm>
            <a:off x="8680209" y="1951832"/>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671DA14B-39A3-F2EC-9B84-B4120AD6A084}"/>
              </a:ext>
            </a:extLst>
          </p:cNvPr>
          <p:cNvSpPr/>
          <p:nvPr/>
        </p:nvSpPr>
        <p:spPr>
          <a:xfrm>
            <a:off x="746448" y="3565285"/>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A56F28F6-C908-6FAE-7412-2D494797AF5E}"/>
              </a:ext>
            </a:extLst>
          </p:cNvPr>
          <p:cNvSpPr/>
          <p:nvPr/>
        </p:nvSpPr>
        <p:spPr>
          <a:xfrm>
            <a:off x="4719860" y="3565285"/>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Dikdörtgen 9">
            <a:extLst>
              <a:ext uri="{FF2B5EF4-FFF2-40B4-BE49-F238E27FC236}">
                <a16:creationId xmlns:a16="http://schemas.microsoft.com/office/drawing/2014/main" id="{6659DA42-4792-35AE-20F4-A7FCBDC6A90D}"/>
              </a:ext>
            </a:extLst>
          </p:cNvPr>
          <p:cNvSpPr/>
          <p:nvPr/>
        </p:nvSpPr>
        <p:spPr>
          <a:xfrm>
            <a:off x="8680209" y="3565285"/>
            <a:ext cx="2647154" cy="103569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6244474C-6DE4-529F-276B-3782F2266F0E}"/>
              </a:ext>
            </a:extLst>
          </p:cNvPr>
          <p:cNvSpPr txBox="1"/>
          <p:nvPr/>
        </p:nvSpPr>
        <p:spPr>
          <a:xfrm>
            <a:off x="5028616" y="2046413"/>
            <a:ext cx="1977079" cy="861774"/>
          </a:xfrm>
          <a:prstGeom prst="rect">
            <a:avLst/>
          </a:prstGeom>
          <a:noFill/>
        </p:spPr>
        <p:txBody>
          <a:bodyPr wrap="square">
            <a:spAutoFit/>
          </a:bodyPr>
          <a:lstStyle/>
          <a:p>
            <a:pPr algn="ctr"/>
            <a:r>
              <a:rPr lang="tr-TR" sz="5000" b="1">
                <a:solidFill>
                  <a:srgbClr val="C00000"/>
                </a:solidFill>
                <a:latin typeface="Posterama (Başlıklar)"/>
              </a:rPr>
              <a:t>DFT</a:t>
            </a:r>
            <a:endParaRPr lang="tr-TR" sz="5000" b="1">
              <a:latin typeface="Posterama (Başlıklar)"/>
            </a:endParaRPr>
          </a:p>
        </p:txBody>
      </p:sp>
      <p:sp>
        <p:nvSpPr>
          <p:cNvPr id="20" name="Metin kutusu 19">
            <a:extLst>
              <a:ext uri="{FF2B5EF4-FFF2-40B4-BE49-F238E27FC236}">
                <a16:creationId xmlns:a16="http://schemas.microsoft.com/office/drawing/2014/main" id="{AB8F24EE-CFAB-1EF5-09E8-5440DD75516F}"/>
              </a:ext>
            </a:extLst>
          </p:cNvPr>
          <p:cNvSpPr txBox="1"/>
          <p:nvPr/>
        </p:nvSpPr>
        <p:spPr>
          <a:xfrm>
            <a:off x="5028616" y="3642261"/>
            <a:ext cx="2029642" cy="861774"/>
          </a:xfrm>
          <a:prstGeom prst="rect">
            <a:avLst/>
          </a:prstGeom>
          <a:noFill/>
        </p:spPr>
        <p:txBody>
          <a:bodyPr wrap="square">
            <a:spAutoFit/>
          </a:bodyPr>
          <a:lstStyle/>
          <a:p>
            <a:pPr algn="ctr"/>
            <a:r>
              <a:rPr lang="tr-TR" sz="5000" b="1">
                <a:solidFill>
                  <a:srgbClr val="C00000"/>
                </a:solidFill>
                <a:latin typeface="Posterama (Başlıklar)"/>
              </a:rPr>
              <a:t>DTFT</a:t>
            </a:r>
            <a:endParaRPr lang="tr-TR" sz="5000" b="1">
              <a:latin typeface="Posterama (Başlıklar)"/>
            </a:endParaRPr>
          </a:p>
        </p:txBody>
      </p:sp>
      <p:pic>
        <p:nvPicPr>
          <p:cNvPr id="25" name="Grafik 24" descr="Ok: Düz düz dolguyla">
            <a:extLst>
              <a:ext uri="{FF2B5EF4-FFF2-40B4-BE49-F238E27FC236}">
                <a16:creationId xmlns:a16="http://schemas.microsoft.com/office/drawing/2014/main" id="{991B0036-A6B6-79DC-67B9-CE557F5EDC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406665" y="2020100"/>
            <a:ext cx="1359160" cy="914400"/>
          </a:xfrm>
          <a:prstGeom prst="rect">
            <a:avLst/>
          </a:prstGeom>
        </p:spPr>
      </p:pic>
      <p:pic>
        <p:nvPicPr>
          <p:cNvPr id="26" name="Grafik 25" descr="Ok: Düz düz dolguyla">
            <a:extLst>
              <a:ext uri="{FF2B5EF4-FFF2-40B4-BE49-F238E27FC236}">
                <a16:creationId xmlns:a16="http://schemas.microsoft.com/office/drawing/2014/main" id="{9FB3A35A-2E00-89B0-DB6E-EFE00345A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7359674" y="2012481"/>
            <a:ext cx="1359160" cy="914400"/>
          </a:xfrm>
          <a:prstGeom prst="rect">
            <a:avLst/>
          </a:prstGeom>
        </p:spPr>
      </p:pic>
      <p:pic>
        <p:nvPicPr>
          <p:cNvPr id="27" name="Grafik 26" descr="Ok: Düz düz dolguyla">
            <a:extLst>
              <a:ext uri="{FF2B5EF4-FFF2-40B4-BE49-F238E27FC236}">
                <a16:creationId xmlns:a16="http://schemas.microsoft.com/office/drawing/2014/main" id="{BC4A3759-DE25-B8DC-6B57-D9AE79E38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360043" y="3625934"/>
            <a:ext cx="1405781" cy="914400"/>
          </a:xfrm>
          <a:prstGeom prst="rect">
            <a:avLst/>
          </a:prstGeom>
        </p:spPr>
      </p:pic>
      <p:pic>
        <p:nvPicPr>
          <p:cNvPr id="28" name="Grafik 27" descr="Ok: Düz düz dolguyla">
            <a:extLst>
              <a:ext uri="{FF2B5EF4-FFF2-40B4-BE49-F238E27FC236}">
                <a16:creationId xmlns:a16="http://schemas.microsoft.com/office/drawing/2014/main" id="{91B37574-B78D-1FDF-56FB-095EC375F2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7321049" y="3620669"/>
            <a:ext cx="1405782" cy="914400"/>
          </a:xfrm>
          <a:prstGeom prst="rect">
            <a:avLst/>
          </a:prstGeom>
        </p:spPr>
      </p:pic>
      <p:sp>
        <p:nvSpPr>
          <p:cNvPr id="30" name="Metin kutusu 29">
            <a:extLst>
              <a:ext uri="{FF2B5EF4-FFF2-40B4-BE49-F238E27FC236}">
                <a16:creationId xmlns:a16="http://schemas.microsoft.com/office/drawing/2014/main" id="{BC38175E-6792-E0B4-DE4B-0EBB6C3675CD}"/>
              </a:ext>
            </a:extLst>
          </p:cNvPr>
          <p:cNvSpPr txBox="1"/>
          <p:nvPr/>
        </p:nvSpPr>
        <p:spPr>
          <a:xfrm>
            <a:off x="9124845" y="2009089"/>
            <a:ext cx="1757881" cy="861774"/>
          </a:xfrm>
          <a:prstGeom prst="rect">
            <a:avLst/>
          </a:prstGeom>
          <a:noFill/>
        </p:spPr>
        <p:txBody>
          <a:bodyPr wrap="square">
            <a:spAutoFit/>
          </a:bodyPr>
          <a:lstStyle/>
          <a:p>
            <a:pPr algn="ctr"/>
            <a:r>
              <a:rPr lang="tr-TR" sz="5000" b="1">
                <a:solidFill>
                  <a:schemeClr val="accent6">
                    <a:lumMod val="50000"/>
                  </a:schemeClr>
                </a:solidFill>
                <a:latin typeface="Meiryo UI" panose="020B0604030504040204" pitchFamily="34" charset="-128"/>
                <a:ea typeface="Meiryo UI" panose="020B0604030504040204" pitchFamily="34" charset="-128"/>
              </a:rPr>
              <a:t>X[k]</a:t>
            </a:r>
          </a:p>
        </p:txBody>
      </p:sp>
      <p:sp>
        <p:nvSpPr>
          <p:cNvPr id="31" name="Metin kutusu 30">
            <a:extLst>
              <a:ext uri="{FF2B5EF4-FFF2-40B4-BE49-F238E27FC236}">
                <a16:creationId xmlns:a16="http://schemas.microsoft.com/office/drawing/2014/main" id="{5A5F6182-2404-7F4E-3CD5-31AC593E1E1E}"/>
              </a:ext>
            </a:extLst>
          </p:cNvPr>
          <p:cNvSpPr txBox="1"/>
          <p:nvPr/>
        </p:nvSpPr>
        <p:spPr>
          <a:xfrm>
            <a:off x="1191084" y="1999758"/>
            <a:ext cx="1757881" cy="861774"/>
          </a:xfrm>
          <a:prstGeom prst="rect">
            <a:avLst/>
          </a:prstGeom>
          <a:noFill/>
        </p:spPr>
        <p:txBody>
          <a:bodyPr wrap="square">
            <a:spAutoFit/>
          </a:bodyPr>
          <a:lstStyle/>
          <a:p>
            <a:pPr algn="ctr"/>
            <a:r>
              <a:rPr lang="tr-TR" sz="5000" b="1">
                <a:solidFill>
                  <a:schemeClr val="accent6">
                    <a:lumMod val="50000"/>
                  </a:schemeClr>
                </a:solidFill>
                <a:latin typeface="Meiryo UI" panose="020B0604030504040204" pitchFamily="34" charset="-128"/>
                <a:ea typeface="Meiryo UI" panose="020B0604030504040204" pitchFamily="34" charset="-128"/>
              </a:rPr>
              <a:t>X[n]</a:t>
            </a:r>
          </a:p>
        </p:txBody>
      </p:sp>
      <p:sp>
        <p:nvSpPr>
          <p:cNvPr id="32" name="Metin kutusu 31">
            <a:extLst>
              <a:ext uri="{FF2B5EF4-FFF2-40B4-BE49-F238E27FC236}">
                <a16:creationId xmlns:a16="http://schemas.microsoft.com/office/drawing/2014/main" id="{971D20D6-AB1B-8032-8D9A-4AAFEB8894DA}"/>
              </a:ext>
            </a:extLst>
          </p:cNvPr>
          <p:cNvSpPr txBox="1"/>
          <p:nvPr/>
        </p:nvSpPr>
        <p:spPr>
          <a:xfrm>
            <a:off x="1193677" y="3570060"/>
            <a:ext cx="1757881" cy="861774"/>
          </a:xfrm>
          <a:prstGeom prst="rect">
            <a:avLst/>
          </a:prstGeom>
          <a:noFill/>
        </p:spPr>
        <p:txBody>
          <a:bodyPr wrap="square">
            <a:spAutoFit/>
          </a:bodyPr>
          <a:lstStyle/>
          <a:p>
            <a:pPr algn="ctr"/>
            <a:r>
              <a:rPr lang="tr-TR" sz="5000" b="1">
                <a:solidFill>
                  <a:schemeClr val="accent6">
                    <a:lumMod val="50000"/>
                  </a:schemeClr>
                </a:solidFill>
                <a:latin typeface="Meiryo UI" panose="020B0604030504040204" pitchFamily="34" charset="-128"/>
                <a:ea typeface="Meiryo UI" panose="020B0604030504040204" pitchFamily="34" charset="-128"/>
              </a:rPr>
              <a:t>X[n]</a:t>
            </a:r>
          </a:p>
        </p:txBody>
      </p:sp>
      <p:sp>
        <p:nvSpPr>
          <p:cNvPr id="33" name="Metin kutusu 32">
            <a:extLst>
              <a:ext uri="{FF2B5EF4-FFF2-40B4-BE49-F238E27FC236}">
                <a16:creationId xmlns:a16="http://schemas.microsoft.com/office/drawing/2014/main" id="{9E3A3DE6-D877-0FB3-D1E9-E2B0E86E49AF}"/>
              </a:ext>
            </a:extLst>
          </p:cNvPr>
          <p:cNvSpPr txBox="1"/>
          <p:nvPr/>
        </p:nvSpPr>
        <p:spPr>
          <a:xfrm>
            <a:off x="8718834" y="3625934"/>
            <a:ext cx="2647154" cy="861774"/>
          </a:xfrm>
          <a:prstGeom prst="rect">
            <a:avLst/>
          </a:prstGeom>
          <a:noFill/>
        </p:spPr>
        <p:txBody>
          <a:bodyPr wrap="square">
            <a:spAutoFit/>
          </a:bodyPr>
          <a:lstStyle/>
          <a:p>
            <a:pPr algn="ctr"/>
            <a:r>
              <a:rPr lang="tr-TR" sz="5000" b="1">
                <a:solidFill>
                  <a:schemeClr val="accent6">
                    <a:lumMod val="50000"/>
                  </a:schemeClr>
                </a:solidFill>
                <a:latin typeface="Meiryo UI" panose="020B0604030504040204" pitchFamily="34" charset="-128"/>
                <a:ea typeface="Meiryo UI" panose="020B0604030504040204" pitchFamily="34" charset="-128"/>
              </a:rPr>
              <a:t>X[</a:t>
            </a:r>
            <a:r>
              <a:rPr lang="tr-TR" sz="1800">
                <a:effectLst/>
                <a:latin typeface="Times New Roman" panose="02020603050405020304" pitchFamily="18" charset="0"/>
                <a:ea typeface="Calibri" panose="020F0502020204030204" pitchFamily="34" charset="0"/>
              </a:rPr>
              <a:t> </a:t>
            </a:r>
            <a:r>
              <a:rPr lang="tr-TR" sz="5000" b="1" err="1">
                <a:solidFill>
                  <a:schemeClr val="accent6">
                    <a:lumMod val="50000"/>
                  </a:schemeClr>
                </a:solidFill>
                <a:effectLst/>
                <a:latin typeface="Meiryo UI" panose="020B0604030504040204" pitchFamily="34" charset="-128"/>
                <a:ea typeface="Meiryo UI" panose="020B0604030504040204" pitchFamily="34" charset="-128"/>
              </a:rPr>
              <a:t>e</a:t>
            </a:r>
            <a:r>
              <a:rPr lang="tr-TR" sz="5000" b="1" baseline="30000" err="1">
                <a:solidFill>
                  <a:schemeClr val="accent6">
                    <a:lumMod val="50000"/>
                  </a:schemeClr>
                </a:solidFill>
                <a:effectLst/>
                <a:latin typeface="Meiryo UI" panose="020B0604030504040204" pitchFamily="34" charset="-128"/>
                <a:ea typeface="Meiryo UI" panose="020B0604030504040204" pitchFamily="34" charset="-128"/>
              </a:rPr>
              <a:t>j</a:t>
            </a:r>
            <a:r>
              <a:rPr lang="el-GR" sz="5000" b="1" baseline="30000">
                <a:solidFill>
                  <a:schemeClr val="accent6">
                    <a:lumMod val="50000"/>
                  </a:schemeClr>
                </a:solidFill>
                <a:effectLst/>
                <a:latin typeface="Meiryo UI" panose="020B0604030504040204" pitchFamily="34" charset="-128"/>
                <a:ea typeface="Meiryo UI" panose="020B0604030504040204" pitchFamily="34" charset="-128"/>
              </a:rPr>
              <a:t>Ω</a:t>
            </a:r>
            <a:r>
              <a:rPr lang="tr-TR" sz="5000" b="1">
                <a:solidFill>
                  <a:schemeClr val="accent6">
                    <a:lumMod val="50000"/>
                  </a:schemeClr>
                </a:solidFill>
                <a:latin typeface="Meiryo UI" panose="020B0604030504040204" pitchFamily="34" charset="-128"/>
                <a:ea typeface="Meiryo UI" panose="020B0604030504040204" pitchFamily="34" charset="-128"/>
              </a:rPr>
              <a:t>]</a:t>
            </a:r>
          </a:p>
        </p:txBody>
      </p:sp>
      <p:sp>
        <p:nvSpPr>
          <p:cNvPr id="4" name="Alt Bilgi Yer Tutucusu 4">
            <a:extLst>
              <a:ext uri="{FF2B5EF4-FFF2-40B4-BE49-F238E27FC236}">
                <a16:creationId xmlns:a16="http://schemas.microsoft.com/office/drawing/2014/main" id="{A670E608-164A-6CF7-BC45-2F42CE46EA2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752561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69</a:t>
            </a:r>
          </a:p>
        </p:txBody>
      </p:sp>
      <p:sp>
        <p:nvSpPr>
          <p:cNvPr id="3" name="Metin kutusu 2">
            <a:extLst>
              <a:ext uri="{FF2B5EF4-FFF2-40B4-BE49-F238E27FC236}">
                <a16:creationId xmlns:a16="http://schemas.microsoft.com/office/drawing/2014/main" id="{E0807ECB-2443-2386-C5C3-DF4B43502B45}"/>
              </a:ext>
            </a:extLst>
          </p:cNvPr>
          <p:cNvSpPr txBox="1"/>
          <p:nvPr/>
        </p:nvSpPr>
        <p:spPr>
          <a:xfrm>
            <a:off x="208190" y="981076"/>
            <a:ext cx="6696464"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Ayrık Fourier Dönüşümü (DFT) </a:t>
            </a:r>
            <a:endParaRPr lang="tr-TR" sz="3000" b="1">
              <a:latin typeface="Posterama (Başlıklar)"/>
            </a:endParaRPr>
          </a:p>
        </p:txBody>
      </p:sp>
      <p:pic>
        <p:nvPicPr>
          <p:cNvPr id="14" name="Resim 13">
            <a:extLst>
              <a:ext uri="{FF2B5EF4-FFF2-40B4-BE49-F238E27FC236}">
                <a16:creationId xmlns:a16="http://schemas.microsoft.com/office/drawing/2014/main" id="{5AFAE72D-C344-F1A1-5126-D49A8EA27BE4}"/>
              </a:ext>
            </a:extLst>
          </p:cNvPr>
          <p:cNvPicPr>
            <a:picLocks noChangeAspect="1"/>
          </p:cNvPicPr>
          <p:nvPr/>
        </p:nvPicPr>
        <p:blipFill>
          <a:blip r:embed="rId7"/>
          <a:stretch>
            <a:fillRect/>
          </a:stretch>
        </p:blipFill>
        <p:spPr>
          <a:xfrm>
            <a:off x="208189" y="2146041"/>
            <a:ext cx="4009247" cy="3175238"/>
          </a:xfrm>
          <a:prstGeom prst="rect">
            <a:avLst/>
          </a:prstGeom>
        </p:spPr>
      </p:pic>
      <p:sp>
        <p:nvSpPr>
          <p:cNvPr id="15" name="Dikdörtgen 14">
            <a:extLst>
              <a:ext uri="{FF2B5EF4-FFF2-40B4-BE49-F238E27FC236}">
                <a16:creationId xmlns:a16="http://schemas.microsoft.com/office/drawing/2014/main" id="{9C840122-4020-FE41-D618-74C7A3C7F88F}"/>
              </a:ext>
            </a:extLst>
          </p:cNvPr>
          <p:cNvSpPr/>
          <p:nvPr/>
        </p:nvSpPr>
        <p:spPr>
          <a:xfrm>
            <a:off x="4411461" y="1678389"/>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17" name="Metin kutusu 16">
            <a:extLst>
              <a:ext uri="{FF2B5EF4-FFF2-40B4-BE49-F238E27FC236}">
                <a16:creationId xmlns:a16="http://schemas.microsoft.com/office/drawing/2014/main" id="{1E25CEFB-2E11-4F72-14C7-40FD0E735B8F}"/>
              </a:ext>
            </a:extLst>
          </p:cNvPr>
          <p:cNvSpPr txBox="1"/>
          <p:nvPr/>
        </p:nvSpPr>
        <p:spPr>
          <a:xfrm>
            <a:off x="4374628" y="3231768"/>
            <a:ext cx="7298457" cy="1077218"/>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fft</a:t>
            </a:r>
            <a:r>
              <a:rPr lang="tr-TR" sz="1600" b="1">
                <a:solidFill>
                  <a:srgbClr val="B21BF9"/>
                </a:solidFill>
              </a:rPr>
              <a:t>(): </a:t>
            </a:r>
            <a:r>
              <a:rPr lang="tr-TR" sz="1600" err="1"/>
              <a:t>discrete</a:t>
            </a:r>
            <a:r>
              <a:rPr lang="tr-TR" sz="1600"/>
              <a:t> </a:t>
            </a:r>
            <a:r>
              <a:rPr lang="tr-TR" sz="1600" err="1"/>
              <a:t>fourier</a:t>
            </a:r>
            <a:r>
              <a:rPr lang="tr-TR" sz="1600"/>
              <a:t> </a:t>
            </a:r>
            <a:r>
              <a:rPr lang="tr-TR" sz="1600" err="1"/>
              <a:t>transform</a:t>
            </a:r>
            <a:r>
              <a:rPr lang="tr-TR" sz="1600"/>
              <a:t> (DFT) işlemini uygulamak için kullanılır.</a:t>
            </a:r>
          </a:p>
          <a:p>
            <a:r>
              <a:rPr lang="tr-TR" sz="1600" b="1"/>
              <a:t>O</a:t>
            </a:r>
            <a:r>
              <a:rPr lang="tr-TR" sz="1600" b="1">
                <a:solidFill>
                  <a:srgbClr val="B21BF9"/>
                </a:solidFill>
              </a:rPr>
              <a:t> </a:t>
            </a:r>
            <a:r>
              <a:rPr lang="tr-TR" sz="1600" b="1" err="1">
                <a:solidFill>
                  <a:srgbClr val="B21BF9"/>
                </a:solidFill>
              </a:rPr>
              <a:t>abs</a:t>
            </a:r>
            <a:r>
              <a:rPr lang="tr-TR" sz="1600" b="1">
                <a:solidFill>
                  <a:srgbClr val="B21BF9"/>
                </a:solidFill>
              </a:rPr>
              <a:t>(): </a:t>
            </a:r>
            <a:r>
              <a:rPr lang="tr-TR" sz="1600"/>
              <a:t>bir kompleks sayının mutlak değerini hesaplar</a:t>
            </a:r>
          </a:p>
          <a:p>
            <a:r>
              <a:rPr lang="tr-TR" sz="1600" b="1"/>
              <a:t>O</a:t>
            </a:r>
            <a:r>
              <a:rPr lang="tr-TR" sz="1600" b="1">
                <a:solidFill>
                  <a:srgbClr val="B21BF9"/>
                </a:solidFill>
              </a:rPr>
              <a:t> </a:t>
            </a:r>
            <a:r>
              <a:rPr lang="tr-TR" sz="1600" b="1" err="1">
                <a:solidFill>
                  <a:srgbClr val="B21BF9"/>
                </a:solidFill>
              </a:rPr>
              <a:t>angle</a:t>
            </a:r>
            <a:r>
              <a:rPr lang="tr-TR" sz="1600" b="1">
                <a:solidFill>
                  <a:srgbClr val="B21BF9"/>
                </a:solidFill>
              </a:rPr>
              <a:t>(): </a:t>
            </a:r>
            <a:r>
              <a:rPr lang="tr-TR" sz="1600"/>
              <a:t>bir kompleks sayının açısını hesaplar.</a:t>
            </a:r>
          </a:p>
          <a:p>
            <a:r>
              <a:rPr lang="tr-TR" sz="1600" b="1"/>
              <a:t>O</a:t>
            </a:r>
            <a:r>
              <a:rPr lang="tr-TR" sz="1600" b="1">
                <a:solidFill>
                  <a:srgbClr val="B21BF9"/>
                </a:solidFill>
              </a:rPr>
              <a:t> </a:t>
            </a:r>
            <a:r>
              <a:rPr lang="tr-TR" sz="1600" b="1" err="1">
                <a:solidFill>
                  <a:srgbClr val="B21BF9"/>
                </a:solidFill>
              </a:rPr>
              <a:t>length</a:t>
            </a:r>
            <a:r>
              <a:rPr lang="tr-TR" sz="1600" b="1">
                <a:solidFill>
                  <a:srgbClr val="B21BF9"/>
                </a:solidFill>
              </a:rPr>
              <a:t>(): </a:t>
            </a:r>
            <a:r>
              <a:rPr lang="tr-TR" sz="1600"/>
              <a:t>bir dizinin veya vektörün uzunluğunu (eleman sayısını) hesaplar.</a:t>
            </a:r>
          </a:p>
        </p:txBody>
      </p:sp>
      <p:sp>
        <p:nvSpPr>
          <p:cNvPr id="19" name="Dikdörtgen 18">
            <a:extLst>
              <a:ext uri="{FF2B5EF4-FFF2-40B4-BE49-F238E27FC236}">
                <a16:creationId xmlns:a16="http://schemas.microsoft.com/office/drawing/2014/main" id="{CDA3A2C5-1475-D85A-F6E2-DAC6EB73EA96}"/>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2" name="Alt Bilgi Yer Tutucusu 4">
            <a:extLst>
              <a:ext uri="{FF2B5EF4-FFF2-40B4-BE49-F238E27FC236}">
                <a16:creationId xmlns:a16="http://schemas.microsoft.com/office/drawing/2014/main" id="{E6D124C0-4C88-7BEA-D363-BE177CE9C4FE}"/>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pic>
        <p:nvPicPr>
          <p:cNvPr id="4" name="Resim 3">
            <a:extLst>
              <a:ext uri="{FF2B5EF4-FFF2-40B4-BE49-F238E27FC236}">
                <a16:creationId xmlns:a16="http://schemas.microsoft.com/office/drawing/2014/main" id="{275C71EE-B18A-FC52-6F33-CC71081D55AC}"/>
              </a:ext>
            </a:extLst>
          </p:cNvPr>
          <p:cNvPicPr>
            <a:picLocks noChangeAspect="1"/>
          </p:cNvPicPr>
          <p:nvPr/>
        </p:nvPicPr>
        <p:blipFill>
          <a:blip r:embed="rId8"/>
          <a:stretch>
            <a:fillRect/>
          </a:stretch>
        </p:blipFill>
        <p:spPr>
          <a:xfrm>
            <a:off x="7687592" y="466458"/>
            <a:ext cx="4190278" cy="1217602"/>
          </a:xfrm>
          <a:prstGeom prst="rect">
            <a:avLst/>
          </a:prstGeom>
          <a:ln w="38100">
            <a:solidFill>
              <a:srgbClr val="468C8A"/>
            </a:solidFill>
          </a:ln>
        </p:spPr>
      </p:pic>
      <p:pic>
        <p:nvPicPr>
          <p:cNvPr id="5" name="Resim 4" descr="raptiye, sabit, değişmeyen, muayyen içeren bir resim&#10;&#10;Açıklama otomatik olarak oluşturuldu">
            <a:extLst>
              <a:ext uri="{FF2B5EF4-FFF2-40B4-BE49-F238E27FC236}">
                <a16:creationId xmlns:a16="http://schemas.microsoft.com/office/drawing/2014/main" id="{A095D683-0086-E65B-52ED-8CC3A0ADDDCB}"/>
              </a:ext>
            </a:extLst>
          </p:cNvPr>
          <p:cNvPicPr>
            <a:picLocks noChangeAspect="1"/>
          </p:cNvPicPr>
          <p:nvPr/>
        </p:nvPicPr>
        <p:blipFill>
          <a:blip r:embed="rId9">
            <a:duotone>
              <a:schemeClr val="accent1">
                <a:shade val="45000"/>
                <a:satMod val="135000"/>
              </a:schemeClr>
              <a:prstClr val="white"/>
            </a:duotone>
          </a:blip>
          <a:stretch>
            <a:fillRect/>
          </a:stretch>
        </p:blipFill>
        <p:spPr>
          <a:xfrm>
            <a:off x="9782731" y="50801"/>
            <a:ext cx="335870" cy="479814"/>
          </a:xfrm>
          <a:prstGeom prst="rect">
            <a:avLst/>
          </a:prstGeom>
        </p:spPr>
      </p:pic>
    </p:spTree>
    <p:extLst>
      <p:ext uri="{BB962C8B-B14F-4D97-AF65-F5344CB8AC3E}">
        <p14:creationId xmlns:p14="http://schemas.microsoft.com/office/powerpoint/2010/main" val="6295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AMAÇ</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a:t>
            </a:r>
          </a:p>
        </p:txBody>
      </p:sp>
      <p:sp>
        <p:nvSpPr>
          <p:cNvPr id="3" name="Alt Bilgi Yer Tutucusu 4">
            <a:extLst>
              <a:ext uri="{FF2B5EF4-FFF2-40B4-BE49-F238E27FC236}">
                <a16:creationId xmlns:a16="http://schemas.microsoft.com/office/drawing/2014/main" id="{B9368ECC-E5D9-DEF4-2F40-D3BECC3C7CD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
        <p:nvSpPr>
          <p:cNvPr id="5" name="Metin kutusu 4">
            <a:extLst>
              <a:ext uri="{FF2B5EF4-FFF2-40B4-BE49-F238E27FC236}">
                <a16:creationId xmlns:a16="http://schemas.microsoft.com/office/drawing/2014/main" id="{8D05461C-C893-1C69-454C-5BCACA5664CB}"/>
              </a:ext>
            </a:extLst>
          </p:cNvPr>
          <p:cNvSpPr txBox="1"/>
          <p:nvPr/>
        </p:nvSpPr>
        <p:spPr>
          <a:xfrm>
            <a:off x="0" y="1202417"/>
            <a:ext cx="12012387" cy="2585323"/>
          </a:xfrm>
          <a:prstGeom prst="rect">
            <a:avLst/>
          </a:prstGeom>
          <a:noFill/>
        </p:spPr>
        <p:txBody>
          <a:bodyPr wrap="square">
            <a:spAutoFit/>
          </a:bodyPr>
          <a:lstStyle/>
          <a:p>
            <a:r>
              <a:rPr lang="tr-TR"/>
              <a:t>Bu projenin amacı, EEG Motor Hareketi/Görüntü Veri Kümesi üzerinde çeşitli sinyal işleme ve veri analizi tekniklerini uygulayarak beyin aktivitesi ile motor hareketleri veya görüntüler arasındaki ilişkiyi araştırmaktır. Bu araştırma, hem akademik hem de endüstriyel alanda beyin-bilgisayar arayüzleri, nörobilim ve rehabilitasyon gibi alanlarda önemli bir rol oynayabilir. Beyin aktivitesi ve motor hareketleri/görüntüler arasındaki ilişki, insan beyninin karmaşık yapısının anlaşılması için büyük bir ilgi alanı olmuştur. Beyin-bilgisayar arayüzleri, beyin aktivitesini analiz ederek bunu çeşitli kontrol sinyallerine dönüştürmeyi amaçlayan sistemlerdir. Bu sistemler, felçli hastaların hareketlerini kontrol etmelerine yardımcı olabilir, iletişim becerilerini geliştirebilir ve diğer fiziksel engelleri aşmalarına yardımcı olabilir. Bununla birlikte, beyin aktivitesi ile motor hareketleri/görüntüler arasındaki karmaşık ilişkiyi anlamak ve etkili bir şekilde kullanmak için daha fazla araştırmaya ihtiyaç vardır.</a:t>
            </a:r>
          </a:p>
        </p:txBody>
      </p:sp>
      <p:sp>
        <p:nvSpPr>
          <p:cNvPr id="8" name="Metin kutusu 7">
            <a:extLst>
              <a:ext uri="{FF2B5EF4-FFF2-40B4-BE49-F238E27FC236}">
                <a16:creationId xmlns:a16="http://schemas.microsoft.com/office/drawing/2014/main" id="{FB6817A7-E3A8-3B97-ABF1-F3972B07FB66}"/>
              </a:ext>
            </a:extLst>
          </p:cNvPr>
          <p:cNvSpPr txBox="1"/>
          <p:nvPr/>
        </p:nvSpPr>
        <p:spPr>
          <a:xfrm>
            <a:off x="0" y="3807947"/>
            <a:ext cx="12409714" cy="1477328"/>
          </a:xfrm>
          <a:prstGeom prst="rect">
            <a:avLst/>
          </a:prstGeom>
          <a:noFill/>
        </p:spPr>
        <p:txBody>
          <a:bodyPr wrap="square">
            <a:spAutoFit/>
          </a:bodyPr>
          <a:lstStyle/>
          <a:p>
            <a:r>
              <a:rPr lang="tr-TR"/>
              <a:t>Veri kümesinde yer alan EEG sinyalleri, motor hareketi veya görüntü verileriyle birleştirilerek incelenecektir. Bu analiz, veri kümesindeki beyin aktivitesi ve motor hareketi/görüntüler arasındaki ilişkiyi belirlemeye yardımcı olacaktır.</a:t>
            </a:r>
          </a:p>
          <a:p>
            <a:r>
              <a:rPr lang="tr-TR"/>
              <a:t>EEG Motor Hareketi/Görüntü Veri Kümesi üzerinde çeşitli sinyal işleme ve veri analizi teknikleri uygulanacaktır. Bu teknikler arasında filtreleme, frekans analizi, zaman/frekans analizi gibi işlemler bulunmaktadır. Bu teknikler, veri kümesindeki beyin aktivitesini daha iyi anlamak için kullanılacaktır</a:t>
            </a:r>
          </a:p>
        </p:txBody>
      </p:sp>
    </p:spTree>
    <p:extLst>
      <p:ext uri="{BB962C8B-B14F-4D97-AF65-F5344CB8AC3E}">
        <p14:creationId xmlns:p14="http://schemas.microsoft.com/office/powerpoint/2010/main" val="2713009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70</a:t>
            </a:r>
          </a:p>
        </p:txBody>
      </p:sp>
      <p:sp>
        <p:nvSpPr>
          <p:cNvPr id="3" name="Metin kutusu 2">
            <a:extLst>
              <a:ext uri="{FF2B5EF4-FFF2-40B4-BE49-F238E27FC236}">
                <a16:creationId xmlns:a16="http://schemas.microsoft.com/office/drawing/2014/main" id="{E0807ECB-2443-2386-C5C3-DF4B43502B45}"/>
              </a:ext>
            </a:extLst>
          </p:cNvPr>
          <p:cNvSpPr txBox="1"/>
          <p:nvPr/>
        </p:nvSpPr>
        <p:spPr>
          <a:xfrm>
            <a:off x="208190" y="981076"/>
            <a:ext cx="6696464"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Ayrık Fourier Dönüşümü (DFT) </a:t>
            </a:r>
            <a:endParaRPr lang="tr-TR" sz="3000" b="1">
              <a:latin typeface="Posterama (Başlıklar)"/>
            </a:endParaRPr>
          </a:p>
        </p:txBody>
      </p:sp>
      <p:pic>
        <p:nvPicPr>
          <p:cNvPr id="2" name="Resim 1">
            <a:extLst>
              <a:ext uri="{FF2B5EF4-FFF2-40B4-BE49-F238E27FC236}">
                <a16:creationId xmlns:a16="http://schemas.microsoft.com/office/drawing/2014/main" id="{56E61308-78CD-1070-7B54-E459A94BD326}"/>
              </a:ext>
            </a:extLst>
          </p:cNvPr>
          <p:cNvPicPr>
            <a:picLocks noChangeAspect="1"/>
          </p:cNvPicPr>
          <p:nvPr/>
        </p:nvPicPr>
        <p:blipFill>
          <a:blip r:embed="rId3"/>
          <a:stretch>
            <a:fillRect/>
          </a:stretch>
        </p:blipFill>
        <p:spPr>
          <a:xfrm>
            <a:off x="208190" y="2063554"/>
            <a:ext cx="5726444" cy="3666983"/>
          </a:xfrm>
          <a:prstGeom prst="rect">
            <a:avLst/>
          </a:prstGeom>
        </p:spPr>
      </p:pic>
      <p:sp>
        <p:nvSpPr>
          <p:cNvPr id="4" name="Başlık 1">
            <a:extLst>
              <a:ext uri="{FF2B5EF4-FFF2-40B4-BE49-F238E27FC236}">
                <a16:creationId xmlns:a16="http://schemas.microsoft.com/office/drawing/2014/main" id="{122EFF64-7ED8-8EE5-F79E-3C32FF28BCE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err="1">
                <a:solidFill>
                  <a:srgbClr val="C00000"/>
                </a:solidFill>
                <a:latin typeface="Posterama (Başlıklar)"/>
              </a:rPr>
              <a:t>dft</a:t>
            </a:r>
            <a:r>
              <a:rPr lang="tr-TR" sz="1700">
                <a:solidFill>
                  <a:srgbClr val="C00000"/>
                </a:solidFill>
                <a:latin typeface="Posterama (Başlıklar)"/>
              </a:rPr>
              <a:t> işlemi</a:t>
            </a:r>
            <a:r>
              <a:rPr lang="tr-TR" sz="1700">
                <a:solidFill>
                  <a:schemeClr val="tx1">
                    <a:lumMod val="75000"/>
                    <a:lumOff val="25000"/>
                  </a:schemeClr>
                </a:solidFill>
                <a:latin typeface="Posterama (Başlıklar)"/>
              </a:rPr>
              <a:t>:</a:t>
            </a:r>
          </a:p>
        </p:txBody>
      </p:sp>
      <p:sp>
        <p:nvSpPr>
          <p:cNvPr id="7" name="Alt Bilgi Yer Tutucusu 4">
            <a:extLst>
              <a:ext uri="{FF2B5EF4-FFF2-40B4-BE49-F238E27FC236}">
                <a16:creationId xmlns:a16="http://schemas.microsoft.com/office/drawing/2014/main" id="{7F34FD82-8088-185D-B125-32312BC2433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9" name="Metin kutusu 8">
            <a:extLst>
              <a:ext uri="{FF2B5EF4-FFF2-40B4-BE49-F238E27FC236}">
                <a16:creationId xmlns:a16="http://schemas.microsoft.com/office/drawing/2014/main" id="{67C99836-8081-1B4B-49C5-1F37C51C53E4}"/>
              </a:ext>
            </a:extLst>
          </p:cNvPr>
          <p:cNvSpPr txBox="1"/>
          <p:nvPr/>
        </p:nvSpPr>
        <p:spPr>
          <a:xfrm>
            <a:off x="6040014" y="2035561"/>
            <a:ext cx="6045746" cy="3747180"/>
          </a:xfrm>
          <a:prstGeom prst="rect">
            <a:avLst/>
          </a:prstGeom>
          <a:solidFill>
            <a:schemeClr val="bg1">
              <a:lumMod val="95000"/>
            </a:schemeClr>
          </a:solidFill>
        </p:spPr>
        <p:txBody>
          <a:bodyPr wrap="square">
            <a:spAutoFit/>
          </a:bodyPr>
          <a:lstStyle/>
          <a:p>
            <a:r>
              <a:rPr lang="tr-TR" sz="1250"/>
              <a:t>Elde ettiğiniz sinyalin büyüklük grafiğine baktığımızda, en solda ve en sağda bir yığılma oldyğunu gözlemliyoruz. Yığılmaların olması, sinyalin içerdiği frekans bileşenlerinden bazılarının düşük ve yüksek frekanslarda yoğunlaştığını gösterir. En soldaki yığılmanın "0-150" arasında olduğunu gözlemiyor ve bu yığılmanın sıfır frekansa (DC bileşeni) karşılık geldiğini biliyoruz. Bu durumda sinyalin ortalaması veya DC bileşeni yüksek bir genliğe sahip olabilir. Bu, sinyalin ortalama değerinin sıfırdan farklı bir değerde olduğunu gösterir. En sağdaki yığılma ise "9610-9760" arasında olduğunu gözlemiyor ve bu yığılmanın Nyquist frekansına (örnekleme frekansının yarısı) karşılık geldiğini biliyoruz. Bu durumda sinyalin yüksek frekans bileşenleri yoğunlaşmış olabilir. Grafiğine analiz ettiğimiz de diğer x değerlerinin </a:t>
            </a:r>
            <a:r>
              <a:rPr lang="tr-TR" sz="1250" b="1"/>
              <a:t>151 ile 9609</a:t>
            </a:r>
            <a:r>
              <a:rPr lang="tr-TR" sz="1250"/>
              <a:t> arasında olduğunu ve y değerlerinin ise  </a:t>
            </a:r>
            <a:r>
              <a:rPr lang="tr-TR" sz="1250" b="1"/>
              <a:t>0 ile 5620 </a:t>
            </a:r>
            <a:r>
              <a:rPr lang="tr-TR" sz="1250"/>
              <a:t>arasında olduğunu gözlemiyoruz. Bu sinyalin frekans bileşenlerinin dağılımını gösterir. Genellikle DFT sonucunda elde edilen büyüklük grafiği simetriktir </a:t>
            </a:r>
            <a:r>
              <a:rPr lang="tr-TR" sz="1250" b="1"/>
              <a:t>ki bizim elde ettiğimiz grafikte de bu durumu rahatlıkla gözlemleyebiliriz</a:t>
            </a:r>
            <a:r>
              <a:rPr lang="tr-TR" sz="1250"/>
              <a:t>. Grafikte yüksek genliklere sahip frekans bileşenleri, sinyalin önemli frekans bileşenlerini temsil eder. Daha düşük genliklere sahip bileşenler, sinyalin daha az belirgin frekans bileşenlerini temsil eder. </a:t>
            </a:r>
            <a:r>
              <a:rPr lang="tr-TR" sz="1250" b="1"/>
              <a:t>Sonuç olarak elde ettiğimiz sinyalin geniş bir frekans aralığına sahip olduğunu ve önemli frekans bileşenlerinin orta noktada yoğunlaştığını söyleyebiliriz.</a:t>
            </a:r>
          </a:p>
        </p:txBody>
      </p:sp>
      <p:pic>
        <p:nvPicPr>
          <p:cNvPr id="11" name="Resim 10">
            <a:extLst>
              <a:ext uri="{FF2B5EF4-FFF2-40B4-BE49-F238E27FC236}">
                <a16:creationId xmlns:a16="http://schemas.microsoft.com/office/drawing/2014/main" id="{D98691B7-01F8-43F5-56F7-190141B3D576}"/>
              </a:ext>
            </a:extLst>
          </p:cNvPr>
          <p:cNvPicPr>
            <a:picLocks noChangeAspect="1"/>
          </p:cNvPicPr>
          <p:nvPr/>
        </p:nvPicPr>
        <p:blipFill>
          <a:blip r:embed="rId4"/>
          <a:stretch>
            <a:fillRect/>
          </a:stretch>
        </p:blipFill>
        <p:spPr>
          <a:xfrm>
            <a:off x="7687592" y="466458"/>
            <a:ext cx="4190278" cy="1217602"/>
          </a:xfrm>
          <a:prstGeom prst="rect">
            <a:avLst/>
          </a:prstGeom>
          <a:ln w="38100">
            <a:solidFill>
              <a:srgbClr val="468C8A"/>
            </a:solidFill>
          </a:ln>
        </p:spPr>
      </p:pic>
      <p:pic>
        <p:nvPicPr>
          <p:cNvPr id="12" name="Resim 11" descr="raptiye, sabit, değişmeyen, muayyen içeren bir resim&#10;&#10;Açıklama otomatik olarak oluşturuldu">
            <a:extLst>
              <a:ext uri="{FF2B5EF4-FFF2-40B4-BE49-F238E27FC236}">
                <a16:creationId xmlns:a16="http://schemas.microsoft.com/office/drawing/2014/main" id="{8503E678-8E8C-204B-46CC-5D3B6C5081C9}"/>
              </a:ext>
            </a:extLst>
          </p:cNvPr>
          <p:cNvPicPr>
            <a:picLocks noChangeAspect="1"/>
          </p:cNvPicPr>
          <p:nvPr/>
        </p:nvPicPr>
        <p:blipFill>
          <a:blip r:embed="rId5">
            <a:duotone>
              <a:schemeClr val="accent1">
                <a:shade val="45000"/>
                <a:satMod val="135000"/>
              </a:schemeClr>
              <a:prstClr val="white"/>
            </a:duotone>
          </a:blip>
          <a:stretch>
            <a:fillRect/>
          </a:stretch>
        </p:blipFill>
        <p:spPr>
          <a:xfrm>
            <a:off x="9782731" y="50801"/>
            <a:ext cx="335870" cy="479814"/>
          </a:xfrm>
          <a:prstGeom prst="rect">
            <a:avLst/>
          </a:prstGeom>
        </p:spPr>
      </p:pic>
    </p:spTree>
    <p:extLst>
      <p:ext uri="{BB962C8B-B14F-4D97-AF65-F5344CB8AC3E}">
        <p14:creationId xmlns:p14="http://schemas.microsoft.com/office/powerpoint/2010/main" val="404054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71</a:t>
            </a:r>
          </a:p>
        </p:txBody>
      </p:sp>
      <p:sp>
        <p:nvSpPr>
          <p:cNvPr id="3" name="Metin kutusu 2">
            <a:extLst>
              <a:ext uri="{FF2B5EF4-FFF2-40B4-BE49-F238E27FC236}">
                <a16:creationId xmlns:a16="http://schemas.microsoft.com/office/drawing/2014/main" id="{E0807ECB-2443-2386-C5C3-DF4B43502B45}"/>
              </a:ext>
            </a:extLst>
          </p:cNvPr>
          <p:cNvSpPr txBox="1"/>
          <p:nvPr/>
        </p:nvSpPr>
        <p:spPr>
          <a:xfrm>
            <a:off x="208189" y="981076"/>
            <a:ext cx="7834799" cy="584775"/>
          </a:xfrm>
          <a:prstGeom prst="rect">
            <a:avLst/>
          </a:prstGeom>
          <a:noFill/>
        </p:spPr>
        <p:txBody>
          <a:bodyPr wrap="square">
            <a:spAutoFit/>
          </a:bodyPr>
          <a:lstStyle/>
          <a:p>
            <a:pPr algn="ctr"/>
            <a:r>
              <a:rPr lang="tr-TR" sz="3000" b="1">
                <a:solidFill>
                  <a:srgbClr val="C00000"/>
                </a:solidFill>
                <a:latin typeface="Posterama (Başlıklar)"/>
              </a:rPr>
              <a:t>O </a:t>
            </a:r>
            <a:r>
              <a:rPr lang="tr-TR" sz="3000" b="1">
                <a:latin typeface="Posterama (Başlıklar)"/>
              </a:rPr>
              <a:t>Ters</a:t>
            </a:r>
            <a:r>
              <a:rPr lang="tr-TR" sz="3000" b="1">
                <a:solidFill>
                  <a:srgbClr val="C00000"/>
                </a:solidFill>
                <a:latin typeface="Posterama (Başlıklar)"/>
              </a:rPr>
              <a:t> </a:t>
            </a:r>
            <a:r>
              <a:rPr lang="tr-TR" sz="3200" b="1">
                <a:latin typeface="Posterama (Başlıklar)"/>
              </a:rPr>
              <a:t>Ayrık Fourier Dönüşümü (IDFT) </a:t>
            </a:r>
            <a:endParaRPr lang="tr-TR" sz="3000" b="1">
              <a:latin typeface="Posterama (Başlıklar)"/>
            </a:endParaRPr>
          </a:p>
        </p:txBody>
      </p:sp>
      <p:sp>
        <p:nvSpPr>
          <p:cNvPr id="15" name="Dikdörtgen 14">
            <a:extLst>
              <a:ext uri="{FF2B5EF4-FFF2-40B4-BE49-F238E27FC236}">
                <a16:creationId xmlns:a16="http://schemas.microsoft.com/office/drawing/2014/main" id="{9C840122-4020-FE41-D618-74C7A3C7F88F}"/>
              </a:ext>
            </a:extLst>
          </p:cNvPr>
          <p:cNvSpPr/>
          <p:nvPr/>
        </p:nvSpPr>
        <p:spPr>
          <a:xfrm>
            <a:off x="4374628" y="1689827"/>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17" name="Metin kutusu 16">
            <a:extLst>
              <a:ext uri="{FF2B5EF4-FFF2-40B4-BE49-F238E27FC236}">
                <a16:creationId xmlns:a16="http://schemas.microsoft.com/office/drawing/2014/main" id="{1E25CEFB-2E11-4F72-14C7-40FD0E735B8F}"/>
              </a:ext>
            </a:extLst>
          </p:cNvPr>
          <p:cNvSpPr txBox="1"/>
          <p:nvPr/>
        </p:nvSpPr>
        <p:spPr>
          <a:xfrm>
            <a:off x="4374628" y="3524155"/>
            <a:ext cx="7298457" cy="830997"/>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ifft</a:t>
            </a:r>
            <a:r>
              <a:rPr lang="tr-TR" sz="1600" b="1">
                <a:solidFill>
                  <a:srgbClr val="B21BF9"/>
                </a:solidFill>
              </a:rPr>
              <a:t>(): </a:t>
            </a:r>
            <a:r>
              <a:rPr lang="tr-TR" sz="1600" err="1"/>
              <a:t>İnverse</a:t>
            </a:r>
            <a:r>
              <a:rPr lang="tr-TR" sz="1600" b="1">
                <a:solidFill>
                  <a:srgbClr val="B21BF9"/>
                </a:solidFill>
              </a:rPr>
              <a:t> </a:t>
            </a:r>
            <a:r>
              <a:rPr lang="tr-TR" sz="1600" err="1"/>
              <a:t>discrete</a:t>
            </a:r>
            <a:r>
              <a:rPr lang="tr-TR" sz="1600"/>
              <a:t> </a:t>
            </a:r>
            <a:r>
              <a:rPr lang="tr-TR" sz="1600" err="1"/>
              <a:t>fourier</a:t>
            </a:r>
            <a:r>
              <a:rPr lang="tr-TR" sz="1600"/>
              <a:t> </a:t>
            </a:r>
            <a:r>
              <a:rPr lang="tr-TR" sz="1600" err="1"/>
              <a:t>transform</a:t>
            </a:r>
            <a:r>
              <a:rPr lang="tr-TR" sz="1600"/>
              <a:t> (IDFT) işlemini uygulamak için kullanılır.</a:t>
            </a:r>
          </a:p>
          <a:p>
            <a:r>
              <a:rPr lang="tr-TR" sz="1600" b="1"/>
              <a:t>O</a:t>
            </a:r>
            <a:r>
              <a:rPr lang="tr-TR" sz="1600" b="1">
                <a:solidFill>
                  <a:srgbClr val="B21BF9"/>
                </a:solidFill>
              </a:rPr>
              <a:t> </a:t>
            </a:r>
            <a:r>
              <a:rPr lang="tr-TR" sz="1600" b="1" err="1">
                <a:solidFill>
                  <a:srgbClr val="B21BF9"/>
                </a:solidFill>
              </a:rPr>
              <a:t>length</a:t>
            </a:r>
            <a:r>
              <a:rPr lang="tr-TR" sz="1600" b="1">
                <a:solidFill>
                  <a:srgbClr val="B21BF9"/>
                </a:solidFill>
              </a:rPr>
              <a:t>(): </a:t>
            </a:r>
            <a:r>
              <a:rPr lang="tr-TR" sz="1600"/>
              <a:t>bir dizinin veya vektörün uzunluğunu (eleman sayısını) hesaplar.</a:t>
            </a:r>
          </a:p>
        </p:txBody>
      </p:sp>
      <p:sp>
        <p:nvSpPr>
          <p:cNvPr id="19" name="Dikdörtgen 18">
            <a:extLst>
              <a:ext uri="{FF2B5EF4-FFF2-40B4-BE49-F238E27FC236}">
                <a16:creationId xmlns:a16="http://schemas.microsoft.com/office/drawing/2014/main" id="{CDA3A2C5-1475-D85A-F6E2-DAC6EB73EA96}"/>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pic>
        <p:nvPicPr>
          <p:cNvPr id="4" name="Resim 3">
            <a:extLst>
              <a:ext uri="{FF2B5EF4-FFF2-40B4-BE49-F238E27FC236}">
                <a16:creationId xmlns:a16="http://schemas.microsoft.com/office/drawing/2014/main" id="{17FE4C59-C49E-EB23-5BB5-5FADADD374B6}"/>
              </a:ext>
            </a:extLst>
          </p:cNvPr>
          <p:cNvPicPr>
            <a:picLocks noChangeAspect="1"/>
          </p:cNvPicPr>
          <p:nvPr/>
        </p:nvPicPr>
        <p:blipFill rotWithShape="1">
          <a:blip r:embed="rId7"/>
          <a:srcRect r="13467"/>
          <a:stretch/>
        </p:blipFill>
        <p:spPr>
          <a:xfrm>
            <a:off x="179458" y="2225134"/>
            <a:ext cx="4084632" cy="3291619"/>
          </a:xfrm>
          <a:prstGeom prst="rect">
            <a:avLst/>
          </a:prstGeom>
        </p:spPr>
      </p:pic>
      <p:sp>
        <p:nvSpPr>
          <p:cNvPr id="2" name="Alt Bilgi Yer Tutucusu 4">
            <a:extLst>
              <a:ext uri="{FF2B5EF4-FFF2-40B4-BE49-F238E27FC236}">
                <a16:creationId xmlns:a16="http://schemas.microsoft.com/office/drawing/2014/main" id="{4DCC4852-3CB4-3526-21B9-E87031A3465F}"/>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pic>
        <p:nvPicPr>
          <p:cNvPr id="5" name="Resim 4">
            <a:extLst>
              <a:ext uri="{FF2B5EF4-FFF2-40B4-BE49-F238E27FC236}">
                <a16:creationId xmlns:a16="http://schemas.microsoft.com/office/drawing/2014/main" id="{7128C52A-8F88-955A-A146-1AF69FF8D127}"/>
              </a:ext>
            </a:extLst>
          </p:cNvPr>
          <p:cNvPicPr>
            <a:picLocks noChangeAspect="1"/>
          </p:cNvPicPr>
          <p:nvPr/>
        </p:nvPicPr>
        <p:blipFill>
          <a:blip r:embed="rId8"/>
          <a:stretch>
            <a:fillRect/>
          </a:stretch>
        </p:blipFill>
        <p:spPr>
          <a:xfrm>
            <a:off x="8550437" y="470063"/>
            <a:ext cx="3122648" cy="907372"/>
          </a:xfrm>
          <a:prstGeom prst="rect">
            <a:avLst/>
          </a:prstGeom>
          <a:ln w="38100">
            <a:solidFill>
              <a:srgbClr val="468C8A"/>
            </a:solidFill>
          </a:ln>
        </p:spPr>
      </p:pic>
      <p:pic>
        <p:nvPicPr>
          <p:cNvPr id="7" name="Resim 6" descr="raptiye, sabit, değişmeyen, muayyen içeren bir resim&#10;&#10;Açıklama otomatik olarak oluşturuldu">
            <a:extLst>
              <a:ext uri="{FF2B5EF4-FFF2-40B4-BE49-F238E27FC236}">
                <a16:creationId xmlns:a16="http://schemas.microsoft.com/office/drawing/2014/main" id="{14E4BE36-EDBA-6850-BA25-E86723656E41}"/>
              </a:ext>
            </a:extLst>
          </p:cNvPr>
          <p:cNvPicPr>
            <a:picLocks noChangeAspect="1"/>
          </p:cNvPicPr>
          <p:nvPr/>
        </p:nvPicPr>
        <p:blipFill>
          <a:blip r:embed="rId9">
            <a:duotone>
              <a:schemeClr val="accent1">
                <a:shade val="45000"/>
                <a:satMod val="135000"/>
              </a:schemeClr>
              <a:prstClr val="white"/>
            </a:duotone>
          </a:blip>
          <a:stretch>
            <a:fillRect/>
          </a:stretch>
        </p:blipFill>
        <p:spPr>
          <a:xfrm>
            <a:off x="10111761" y="47277"/>
            <a:ext cx="335870" cy="479814"/>
          </a:xfrm>
          <a:prstGeom prst="rect">
            <a:avLst/>
          </a:prstGeom>
        </p:spPr>
      </p:pic>
    </p:spTree>
    <p:extLst>
      <p:ext uri="{BB962C8B-B14F-4D97-AF65-F5344CB8AC3E}">
        <p14:creationId xmlns:p14="http://schemas.microsoft.com/office/powerpoint/2010/main" val="219452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72</a:t>
            </a:r>
          </a:p>
        </p:txBody>
      </p:sp>
      <p:sp>
        <p:nvSpPr>
          <p:cNvPr id="4" name="Başlık 1">
            <a:extLst>
              <a:ext uri="{FF2B5EF4-FFF2-40B4-BE49-F238E27FC236}">
                <a16:creationId xmlns:a16="http://schemas.microsoft.com/office/drawing/2014/main" id="{122EFF64-7ED8-8EE5-F79E-3C32FF28BCE2}"/>
              </a:ext>
            </a:extLst>
          </p:cNvPr>
          <p:cNvSpPr txBox="1">
            <a:spLocks/>
          </p:cNvSpPr>
          <p:nvPr/>
        </p:nvSpPr>
        <p:spPr>
          <a:xfrm>
            <a:off x="168249" y="1534400"/>
            <a:ext cx="8749578" cy="564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tr-TR" sz="1700">
                <a:solidFill>
                  <a:srgbClr val="C00000"/>
                </a:solidFill>
                <a:latin typeface="Posterama (Başlıklar)"/>
              </a:rPr>
              <a:t>O </a:t>
            </a:r>
            <a:r>
              <a:rPr lang="tr-TR" sz="1700">
                <a:solidFill>
                  <a:schemeClr val="tx1">
                    <a:lumMod val="75000"/>
                    <a:lumOff val="25000"/>
                  </a:schemeClr>
                </a:solidFill>
                <a:latin typeface="Posterama (Başlıklar)"/>
              </a:rPr>
              <a:t>x[n] Sinyalinin </a:t>
            </a:r>
            <a:r>
              <a:rPr lang="tr-TR" sz="1700" i="1" u="sng">
                <a:solidFill>
                  <a:schemeClr val="tx1">
                    <a:lumMod val="75000"/>
                    <a:lumOff val="25000"/>
                  </a:schemeClr>
                </a:solidFill>
                <a:latin typeface="Posterama (Başlıklar)"/>
              </a:rPr>
              <a:t>(fc_5) </a:t>
            </a:r>
            <a:r>
              <a:rPr lang="tr-TR" sz="1700" err="1">
                <a:solidFill>
                  <a:srgbClr val="C00000"/>
                </a:solidFill>
                <a:latin typeface="Posterama (Başlıklar)"/>
              </a:rPr>
              <a:t>ıdft</a:t>
            </a:r>
            <a:r>
              <a:rPr lang="tr-TR" sz="1700">
                <a:solidFill>
                  <a:srgbClr val="C00000"/>
                </a:solidFill>
                <a:latin typeface="Posterama (Başlıklar)"/>
              </a:rPr>
              <a:t> işlemi</a:t>
            </a:r>
            <a:r>
              <a:rPr lang="tr-TR" sz="1700">
                <a:solidFill>
                  <a:schemeClr val="tx1">
                    <a:lumMod val="75000"/>
                    <a:lumOff val="25000"/>
                  </a:schemeClr>
                </a:solidFill>
                <a:latin typeface="Posterama (Başlıklar)"/>
              </a:rPr>
              <a:t>:</a:t>
            </a:r>
          </a:p>
        </p:txBody>
      </p:sp>
      <p:sp>
        <p:nvSpPr>
          <p:cNvPr id="5" name="Metin kutusu 4">
            <a:extLst>
              <a:ext uri="{FF2B5EF4-FFF2-40B4-BE49-F238E27FC236}">
                <a16:creationId xmlns:a16="http://schemas.microsoft.com/office/drawing/2014/main" id="{B1F6E2DE-FB19-4D27-21D9-CA6AB61EF846}"/>
              </a:ext>
            </a:extLst>
          </p:cNvPr>
          <p:cNvSpPr txBox="1"/>
          <p:nvPr/>
        </p:nvSpPr>
        <p:spPr>
          <a:xfrm>
            <a:off x="7486990" y="2196083"/>
            <a:ext cx="4518526" cy="3554819"/>
          </a:xfrm>
          <a:prstGeom prst="rect">
            <a:avLst/>
          </a:prstGeom>
          <a:solidFill>
            <a:schemeClr val="bg1">
              <a:lumMod val="95000"/>
            </a:schemeClr>
          </a:solidFill>
        </p:spPr>
        <p:txBody>
          <a:bodyPr wrap="square">
            <a:spAutoFit/>
          </a:bodyPr>
          <a:lstStyle/>
          <a:p>
            <a:r>
              <a:rPr lang="tr-TR" sz="1500"/>
              <a:t>IDFT işlemi uygulandığında, gözlemlediğimiz üzere sinyalinin orijinal haline geri döndüğünü görüyoruz. IDFT işlemi, frekans alanında temsil edilen bir sinyali, zaman alanındaki orijinal sinyale dönüştürmek için kullanılır. Bu işlem sayesinde, frekans bileşenlerinin amplitüd ve faz bilgileri, eski sinyalimize dair tam ve ayrıntılı bir yeniden oluşturma sağlar. IDFT, Discrete Fourier Transform (DFT) işleminin tersini gerçekleştirir.</a:t>
            </a:r>
          </a:p>
          <a:p>
            <a:r>
              <a:rPr lang="tr-TR" sz="1500" b="1"/>
              <a:t>Sonuç olarak, IDFT işlemi, frekans alanında temsil edilen bir sinyalin zaman alanındaki orijinal haline dönüşmesini sağladı. Bu sayede, frekans bileşenlerinin doğru şekilde yerine konulmasıyla, orijinal sinyalimize ait bilgileri eksiksiz bir şekilde elde ettik.</a:t>
            </a:r>
          </a:p>
        </p:txBody>
      </p:sp>
      <p:pic>
        <p:nvPicPr>
          <p:cNvPr id="8" name="Resim 7">
            <a:extLst>
              <a:ext uri="{FF2B5EF4-FFF2-40B4-BE49-F238E27FC236}">
                <a16:creationId xmlns:a16="http://schemas.microsoft.com/office/drawing/2014/main" id="{26BC5C42-F24E-931E-F94D-A19DA2FC1470}"/>
              </a:ext>
            </a:extLst>
          </p:cNvPr>
          <p:cNvPicPr>
            <a:picLocks noChangeAspect="1"/>
          </p:cNvPicPr>
          <p:nvPr/>
        </p:nvPicPr>
        <p:blipFill>
          <a:blip r:embed="rId3"/>
          <a:stretch>
            <a:fillRect/>
          </a:stretch>
        </p:blipFill>
        <p:spPr>
          <a:xfrm>
            <a:off x="272614" y="2099335"/>
            <a:ext cx="7016846" cy="3748316"/>
          </a:xfrm>
          <a:prstGeom prst="rect">
            <a:avLst/>
          </a:prstGeom>
        </p:spPr>
      </p:pic>
      <p:sp>
        <p:nvSpPr>
          <p:cNvPr id="2" name="Alt Bilgi Yer Tutucusu 4">
            <a:extLst>
              <a:ext uri="{FF2B5EF4-FFF2-40B4-BE49-F238E27FC236}">
                <a16:creationId xmlns:a16="http://schemas.microsoft.com/office/drawing/2014/main" id="{37521D8E-C461-8599-A42B-3B1A0830F1A1}"/>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7" name="Metin kutusu 6">
            <a:extLst>
              <a:ext uri="{FF2B5EF4-FFF2-40B4-BE49-F238E27FC236}">
                <a16:creationId xmlns:a16="http://schemas.microsoft.com/office/drawing/2014/main" id="{22973E39-1E55-9F2A-1139-BEF7B727643F}"/>
              </a:ext>
            </a:extLst>
          </p:cNvPr>
          <p:cNvSpPr txBox="1"/>
          <p:nvPr/>
        </p:nvSpPr>
        <p:spPr>
          <a:xfrm>
            <a:off x="208189" y="981076"/>
            <a:ext cx="7834799" cy="584775"/>
          </a:xfrm>
          <a:prstGeom prst="rect">
            <a:avLst/>
          </a:prstGeom>
          <a:noFill/>
        </p:spPr>
        <p:txBody>
          <a:bodyPr wrap="square">
            <a:spAutoFit/>
          </a:bodyPr>
          <a:lstStyle/>
          <a:p>
            <a:pPr algn="ctr"/>
            <a:r>
              <a:rPr lang="tr-TR" sz="3000" b="1">
                <a:solidFill>
                  <a:srgbClr val="C00000"/>
                </a:solidFill>
                <a:latin typeface="Posterama (Başlıklar)"/>
              </a:rPr>
              <a:t>O </a:t>
            </a:r>
            <a:r>
              <a:rPr lang="tr-TR" sz="3000" b="1">
                <a:latin typeface="Posterama (Başlıklar)"/>
              </a:rPr>
              <a:t>Ters</a:t>
            </a:r>
            <a:r>
              <a:rPr lang="tr-TR" sz="3000" b="1">
                <a:solidFill>
                  <a:srgbClr val="C00000"/>
                </a:solidFill>
                <a:latin typeface="Posterama (Başlıklar)"/>
              </a:rPr>
              <a:t> </a:t>
            </a:r>
            <a:r>
              <a:rPr lang="tr-TR" sz="3200" b="1">
                <a:latin typeface="Posterama (Başlıklar)"/>
              </a:rPr>
              <a:t>Ayrık Fourier Dönüşümü (IDFT) </a:t>
            </a:r>
            <a:endParaRPr lang="tr-TR" sz="3000" b="1">
              <a:latin typeface="Posterama (Başlıklar)"/>
            </a:endParaRPr>
          </a:p>
        </p:txBody>
      </p:sp>
      <p:pic>
        <p:nvPicPr>
          <p:cNvPr id="9" name="Resim 8">
            <a:extLst>
              <a:ext uri="{FF2B5EF4-FFF2-40B4-BE49-F238E27FC236}">
                <a16:creationId xmlns:a16="http://schemas.microsoft.com/office/drawing/2014/main" id="{912B997A-2685-3404-8EB0-B6FC0F137EFD}"/>
              </a:ext>
            </a:extLst>
          </p:cNvPr>
          <p:cNvPicPr>
            <a:picLocks noChangeAspect="1"/>
          </p:cNvPicPr>
          <p:nvPr/>
        </p:nvPicPr>
        <p:blipFill>
          <a:blip r:embed="rId4"/>
          <a:stretch>
            <a:fillRect/>
          </a:stretch>
        </p:blipFill>
        <p:spPr>
          <a:xfrm>
            <a:off x="8550437" y="470063"/>
            <a:ext cx="3122648" cy="907372"/>
          </a:xfrm>
          <a:prstGeom prst="rect">
            <a:avLst/>
          </a:prstGeom>
          <a:ln w="38100">
            <a:solidFill>
              <a:srgbClr val="468C8A"/>
            </a:solidFill>
          </a:ln>
        </p:spPr>
      </p:pic>
      <p:pic>
        <p:nvPicPr>
          <p:cNvPr id="10" name="Resim 9" descr="raptiye, sabit, değişmeyen, muayyen içeren bir resim&#10;&#10;Açıklama otomatik olarak oluşturuldu">
            <a:extLst>
              <a:ext uri="{FF2B5EF4-FFF2-40B4-BE49-F238E27FC236}">
                <a16:creationId xmlns:a16="http://schemas.microsoft.com/office/drawing/2014/main" id="{545AB301-4912-58EB-A3E2-EF8CB0A1D993}"/>
              </a:ext>
            </a:extLst>
          </p:cNvPr>
          <p:cNvPicPr>
            <a:picLocks noChangeAspect="1"/>
          </p:cNvPicPr>
          <p:nvPr/>
        </p:nvPicPr>
        <p:blipFill>
          <a:blip r:embed="rId5">
            <a:duotone>
              <a:schemeClr val="accent1">
                <a:shade val="45000"/>
                <a:satMod val="135000"/>
              </a:schemeClr>
              <a:prstClr val="white"/>
            </a:duotone>
          </a:blip>
          <a:stretch>
            <a:fillRect/>
          </a:stretch>
        </p:blipFill>
        <p:spPr>
          <a:xfrm>
            <a:off x="10111761" y="47277"/>
            <a:ext cx="335870" cy="479814"/>
          </a:xfrm>
          <a:prstGeom prst="rect">
            <a:avLst/>
          </a:prstGeom>
        </p:spPr>
      </p:pic>
    </p:spTree>
    <p:extLst>
      <p:ext uri="{BB962C8B-B14F-4D97-AF65-F5344CB8AC3E}">
        <p14:creationId xmlns:p14="http://schemas.microsoft.com/office/powerpoint/2010/main" val="32549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73</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2367059" cy="553998"/>
          </a:xfrm>
          <a:prstGeom prst="rect">
            <a:avLst/>
          </a:prstGeom>
          <a:noFill/>
        </p:spPr>
        <p:txBody>
          <a:bodyPr wrap="square">
            <a:spAutoFit/>
          </a:bodyPr>
          <a:lstStyle/>
          <a:p>
            <a:pPr algn="ctr"/>
            <a:r>
              <a:rPr lang="tr-TR" sz="3000" b="1">
                <a:solidFill>
                  <a:srgbClr val="C00000"/>
                </a:solidFill>
                <a:latin typeface="Posterama (Başlıklar)"/>
              </a:rPr>
              <a:t>O </a:t>
            </a:r>
            <a:r>
              <a:rPr lang="tr-TR" sz="3000" b="1">
                <a:latin typeface="Posterama (Başlıklar)"/>
              </a:rPr>
              <a:t>Filtreler:</a:t>
            </a:r>
          </a:p>
        </p:txBody>
      </p:sp>
      <p:pic>
        <p:nvPicPr>
          <p:cNvPr id="1026" name="Picture 2" descr="Filtrelere Giriş – FIR ve IIR Filtreleri - Blog - DTA Mühendislik">
            <a:extLst>
              <a:ext uri="{FF2B5EF4-FFF2-40B4-BE49-F238E27FC236}">
                <a16:creationId xmlns:a16="http://schemas.microsoft.com/office/drawing/2014/main" id="{25696426-413A-315D-B44D-F621F2B0C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74" y="1201046"/>
            <a:ext cx="5733470" cy="2582525"/>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1EC0D9EE-E4ED-9D83-DC77-E18392528420}"/>
              </a:ext>
            </a:extLst>
          </p:cNvPr>
          <p:cNvSpPr txBox="1"/>
          <p:nvPr/>
        </p:nvSpPr>
        <p:spPr>
          <a:xfrm>
            <a:off x="995261" y="1522113"/>
            <a:ext cx="6274836" cy="2066463"/>
          </a:xfrm>
          <a:prstGeom prst="rect">
            <a:avLst/>
          </a:prstGeom>
          <a:noFill/>
        </p:spPr>
        <p:txBody>
          <a:bodyPr wrap="square">
            <a:spAutoFit/>
          </a:bodyPr>
          <a:lstStyle/>
          <a:p>
            <a:pPr>
              <a:lnSpc>
                <a:spcPct val="150000"/>
              </a:lnSpc>
            </a:pPr>
            <a:r>
              <a:rPr lang="tr-TR" sz="2200" b="1">
                <a:solidFill>
                  <a:srgbClr val="F9AA19"/>
                </a:solidFill>
              </a:rPr>
              <a:t>O</a:t>
            </a:r>
            <a:r>
              <a:rPr lang="tr-TR" sz="2200" b="1"/>
              <a:t> </a:t>
            </a:r>
            <a:r>
              <a:rPr lang="tr-TR" sz="2200"/>
              <a:t>Alçak Geçiren Filtre </a:t>
            </a:r>
            <a:r>
              <a:rPr lang="tr-TR" sz="2200" b="1"/>
              <a:t>(LPF)</a:t>
            </a:r>
          </a:p>
          <a:p>
            <a:pPr>
              <a:lnSpc>
                <a:spcPct val="150000"/>
              </a:lnSpc>
            </a:pPr>
            <a:r>
              <a:rPr lang="tr-TR" sz="2200" b="1">
                <a:solidFill>
                  <a:srgbClr val="F9AA19"/>
                </a:solidFill>
              </a:rPr>
              <a:t>O</a:t>
            </a:r>
            <a:r>
              <a:rPr lang="tr-TR" sz="2200" b="1"/>
              <a:t> </a:t>
            </a:r>
            <a:r>
              <a:rPr lang="tr-TR" sz="2200"/>
              <a:t>Yüksek Geçiren Filtre </a:t>
            </a:r>
            <a:r>
              <a:rPr lang="tr-TR" sz="2200" b="1"/>
              <a:t>(HPF)</a:t>
            </a:r>
          </a:p>
          <a:p>
            <a:pPr>
              <a:lnSpc>
                <a:spcPct val="150000"/>
              </a:lnSpc>
            </a:pPr>
            <a:r>
              <a:rPr lang="tr-TR" sz="2200" b="1">
                <a:solidFill>
                  <a:srgbClr val="F9AA19"/>
                </a:solidFill>
              </a:rPr>
              <a:t>O</a:t>
            </a:r>
            <a:r>
              <a:rPr lang="tr-TR" sz="2200" b="1"/>
              <a:t> </a:t>
            </a:r>
            <a:r>
              <a:rPr lang="tr-TR" sz="2200"/>
              <a:t>Bant Geçiren Filtre </a:t>
            </a:r>
            <a:r>
              <a:rPr lang="tr-TR" sz="2200" b="1"/>
              <a:t>(BPF)</a:t>
            </a:r>
          </a:p>
          <a:p>
            <a:pPr>
              <a:lnSpc>
                <a:spcPct val="150000"/>
              </a:lnSpc>
            </a:pPr>
            <a:r>
              <a:rPr lang="tr-TR" sz="2200" b="1">
                <a:solidFill>
                  <a:srgbClr val="F9AA19"/>
                </a:solidFill>
              </a:rPr>
              <a:t>O</a:t>
            </a:r>
            <a:r>
              <a:rPr lang="tr-TR" sz="2200" b="1"/>
              <a:t> </a:t>
            </a:r>
            <a:r>
              <a:rPr lang="tr-TR" sz="2200"/>
              <a:t>Bant Durduran Filtre </a:t>
            </a:r>
            <a:r>
              <a:rPr lang="tr-TR" sz="2200" b="1"/>
              <a:t>(BSF)</a:t>
            </a:r>
          </a:p>
        </p:txBody>
      </p:sp>
      <p:pic>
        <p:nvPicPr>
          <p:cNvPr id="16" name="Resim 15" descr="Merak Eden Tavuk">
            <a:extLst>
              <a:ext uri="{FF2B5EF4-FFF2-40B4-BE49-F238E27FC236}">
                <a16:creationId xmlns:a16="http://schemas.microsoft.com/office/drawing/2014/main" id="{C24DE9D3-78FA-B506-9878-53F955807231}"/>
              </a:ext>
            </a:extLst>
          </p:cNvPr>
          <p:cNvPicPr>
            <a:picLocks noChangeAspect="1"/>
          </p:cNvPicPr>
          <p:nvPr/>
        </p:nvPicPr>
        <p:blipFill>
          <a:blip r:embed="rId4"/>
          <a:stretch>
            <a:fillRect/>
          </a:stretch>
        </p:blipFill>
        <p:spPr>
          <a:xfrm>
            <a:off x="684751" y="3921085"/>
            <a:ext cx="1661476" cy="1661476"/>
          </a:xfrm>
          <a:prstGeom prst="rect">
            <a:avLst/>
          </a:prstGeom>
        </p:spPr>
      </p:pic>
      <p:sp>
        <p:nvSpPr>
          <p:cNvPr id="17" name="Metin kutusu 16">
            <a:extLst>
              <a:ext uri="{FF2B5EF4-FFF2-40B4-BE49-F238E27FC236}">
                <a16:creationId xmlns:a16="http://schemas.microsoft.com/office/drawing/2014/main" id="{97639064-050A-2836-DDDB-305D57C09B94}"/>
              </a:ext>
            </a:extLst>
          </p:cNvPr>
          <p:cNvSpPr txBox="1"/>
          <p:nvPr/>
        </p:nvSpPr>
        <p:spPr>
          <a:xfrm>
            <a:off x="1945188" y="4129613"/>
            <a:ext cx="8710372" cy="1446550"/>
          </a:xfrm>
          <a:prstGeom prst="rect">
            <a:avLst/>
          </a:prstGeom>
          <a:noFill/>
        </p:spPr>
        <p:txBody>
          <a:bodyPr wrap="square">
            <a:spAutoFit/>
          </a:bodyPr>
          <a:lstStyle/>
          <a:p>
            <a:r>
              <a:rPr lang="tr-TR" sz="2200" b="1">
                <a:solidFill>
                  <a:srgbClr val="00B050"/>
                </a:solidFill>
              </a:rPr>
              <a:t>O</a:t>
            </a:r>
            <a:r>
              <a:rPr lang="tr-TR" sz="2200" b="1"/>
              <a:t> </a:t>
            </a:r>
            <a:r>
              <a:rPr lang="tr-TR" sz="2200"/>
              <a:t>Alçak Geçiren Filtre </a:t>
            </a:r>
            <a:r>
              <a:rPr lang="tr-TR" sz="2200" b="1"/>
              <a:t>(LPF), </a:t>
            </a:r>
            <a:r>
              <a:rPr lang="tr-TR" sz="2200"/>
              <a:t>Yüksek Geçiren Filtrenin </a:t>
            </a:r>
            <a:r>
              <a:rPr lang="tr-TR" sz="2200" b="1"/>
              <a:t>(HPF) </a:t>
            </a:r>
            <a:r>
              <a:rPr lang="tr-TR" sz="2200"/>
              <a:t>Tersidir.</a:t>
            </a:r>
          </a:p>
          <a:p>
            <a:r>
              <a:rPr lang="tr-TR" sz="2200"/>
              <a:t>			</a:t>
            </a:r>
            <a:r>
              <a:rPr lang="tr-TR" sz="2200">
                <a:highlight>
                  <a:srgbClr val="FFFF00"/>
                </a:highlight>
              </a:rPr>
              <a:t>O  LPF = 1 - HPF</a:t>
            </a:r>
          </a:p>
          <a:p>
            <a:r>
              <a:rPr lang="tr-TR" sz="2200" b="1">
                <a:solidFill>
                  <a:srgbClr val="00B050"/>
                </a:solidFill>
              </a:rPr>
              <a:t>O</a:t>
            </a:r>
            <a:r>
              <a:rPr lang="tr-TR" sz="2200" b="1"/>
              <a:t> </a:t>
            </a:r>
            <a:r>
              <a:rPr lang="tr-TR" sz="2200"/>
              <a:t>Bant Geçiren Filtre </a:t>
            </a:r>
            <a:r>
              <a:rPr lang="tr-TR" sz="2200" b="1"/>
              <a:t>(BPF), </a:t>
            </a:r>
            <a:r>
              <a:rPr lang="tr-TR" sz="2200"/>
              <a:t>Bant Durduran Filtrenin  </a:t>
            </a:r>
            <a:r>
              <a:rPr lang="tr-TR" sz="2200" b="1"/>
              <a:t>(BSF) </a:t>
            </a:r>
            <a:r>
              <a:rPr lang="tr-TR" sz="2200"/>
              <a:t>Tersidir.</a:t>
            </a:r>
          </a:p>
          <a:p>
            <a:r>
              <a:rPr lang="tr-TR" sz="2200"/>
              <a:t>			</a:t>
            </a:r>
            <a:r>
              <a:rPr lang="tr-TR" sz="2200">
                <a:highlight>
                  <a:srgbClr val="FFFF00"/>
                </a:highlight>
              </a:rPr>
              <a:t>O BPF = 1 - BSF</a:t>
            </a:r>
          </a:p>
        </p:txBody>
      </p:sp>
      <p:sp>
        <p:nvSpPr>
          <p:cNvPr id="18" name="Metin kutusu 17">
            <a:extLst>
              <a:ext uri="{FF2B5EF4-FFF2-40B4-BE49-F238E27FC236}">
                <a16:creationId xmlns:a16="http://schemas.microsoft.com/office/drawing/2014/main" id="{BD5B92A8-BB7F-AB4E-2170-BCAEEEE94969}"/>
              </a:ext>
            </a:extLst>
          </p:cNvPr>
          <p:cNvSpPr txBox="1"/>
          <p:nvPr/>
        </p:nvSpPr>
        <p:spPr>
          <a:xfrm>
            <a:off x="602684" y="5052028"/>
            <a:ext cx="1867512" cy="707886"/>
          </a:xfrm>
          <a:prstGeom prst="rect">
            <a:avLst/>
          </a:prstGeom>
          <a:noFill/>
        </p:spPr>
        <p:txBody>
          <a:bodyPr wrap="square">
            <a:spAutoFit/>
          </a:bodyPr>
          <a:lstStyle/>
          <a:p>
            <a:r>
              <a:rPr lang="tr-TR" sz="2000" b="1">
                <a:solidFill>
                  <a:srgbClr val="C00000"/>
                </a:solidFill>
                <a:latin typeface="Posterama (Başlıklar)"/>
              </a:rPr>
              <a:t>unu</a:t>
            </a:r>
          </a:p>
          <a:p>
            <a:r>
              <a:rPr lang="tr-TR" sz="2000" b="1">
                <a:solidFill>
                  <a:srgbClr val="C00000"/>
                </a:solidFill>
                <a:latin typeface="Posterama (Başlıklar)"/>
              </a:rPr>
              <a:t>iliyor musun?</a:t>
            </a:r>
            <a:endParaRPr lang="tr-TR" sz="2000" b="1">
              <a:latin typeface="Posterama (Başlıklar)"/>
            </a:endParaRPr>
          </a:p>
        </p:txBody>
      </p:sp>
      <p:sp>
        <p:nvSpPr>
          <p:cNvPr id="19" name="Metin kutusu 18">
            <a:extLst>
              <a:ext uri="{FF2B5EF4-FFF2-40B4-BE49-F238E27FC236}">
                <a16:creationId xmlns:a16="http://schemas.microsoft.com/office/drawing/2014/main" id="{3EB0E12B-5BFB-BF72-61D2-62B26BE1761E}"/>
              </a:ext>
            </a:extLst>
          </p:cNvPr>
          <p:cNvSpPr txBox="1"/>
          <p:nvPr/>
        </p:nvSpPr>
        <p:spPr>
          <a:xfrm>
            <a:off x="65742" y="4897222"/>
            <a:ext cx="619009" cy="1015663"/>
          </a:xfrm>
          <a:prstGeom prst="rect">
            <a:avLst/>
          </a:prstGeom>
          <a:noFill/>
        </p:spPr>
        <p:txBody>
          <a:bodyPr wrap="square">
            <a:spAutoFit/>
          </a:bodyPr>
          <a:lstStyle/>
          <a:p>
            <a:r>
              <a:rPr lang="tr-TR" sz="6000" b="1">
                <a:solidFill>
                  <a:srgbClr val="C00000"/>
                </a:solidFill>
                <a:latin typeface="Posterama (Başlıklar)"/>
              </a:rPr>
              <a:t>B</a:t>
            </a:r>
            <a:endParaRPr lang="tr-TR" sz="6000" b="1">
              <a:latin typeface="Posterama (Başlıklar)"/>
            </a:endParaRPr>
          </a:p>
        </p:txBody>
      </p:sp>
      <p:sp>
        <p:nvSpPr>
          <p:cNvPr id="2" name="Alt Bilgi Yer Tutucusu 4">
            <a:extLst>
              <a:ext uri="{FF2B5EF4-FFF2-40B4-BE49-F238E27FC236}">
                <a16:creationId xmlns:a16="http://schemas.microsoft.com/office/drawing/2014/main" id="{13BA2564-8474-23EC-0025-D3724BAF018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010463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74</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Alçak Geçiren Filtre (LPF)</a:t>
            </a:r>
          </a:p>
          <a:p>
            <a:pPr algn="ctr"/>
            <a:r>
              <a:rPr lang="tr-TR" sz="3200" b="1">
                <a:latin typeface="Posterama (Başlıklar)"/>
              </a:rPr>
              <a:t> </a:t>
            </a:r>
            <a:endParaRPr lang="tr-TR" sz="3000" b="1">
              <a:latin typeface="Posterama (Başlıklar)"/>
            </a:endParaRPr>
          </a:p>
        </p:txBody>
      </p:sp>
      <p:sp>
        <p:nvSpPr>
          <p:cNvPr id="2" name="Dikdörtgen 1">
            <a:extLst>
              <a:ext uri="{FF2B5EF4-FFF2-40B4-BE49-F238E27FC236}">
                <a16:creationId xmlns:a16="http://schemas.microsoft.com/office/drawing/2014/main" id="{5EDFAAE2-81D1-03D9-0B7A-CD2F39E50A3E}"/>
              </a:ext>
            </a:extLst>
          </p:cNvPr>
          <p:cNvSpPr/>
          <p:nvPr/>
        </p:nvSpPr>
        <p:spPr>
          <a:xfrm>
            <a:off x="5598161" y="1678389"/>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3" name="Dikdörtgen 2">
            <a:extLst>
              <a:ext uri="{FF2B5EF4-FFF2-40B4-BE49-F238E27FC236}">
                <a16:creationId xmlns:a16="http://schemas.microsoft.com/office/drawing/2014/main" id="{3B40EE4D-5484-506C-19F8-598026C63796}"/>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pic>
        <p:nvPicPr>
          <p:cNvPr id="10" name="Grafik 9" descr="Programcı dişi düz dolguyla">
            <a:extLst>
              <a:ext uri="{FF2B5EF4-FFF2-40B4-BE49-F238E27FC236}">
                <a16:creationId xmlns:a16="http://schemas.microsoft.com/office/drawing/2014/main" id="{2D7F3D9A-FC5C-7E6F-FC6D-976198CAF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1" name="Grafik 10" descr="Programcı Male düz dolguyla">
            <a:extLst>
              <a:ext uri="{FF2B5EF4-FFF2-40B4-BE49-F238E27FC236}">
                <a16:creationId xmlns:a16="http://schemas.microsoft.com/office/drawing/2014/main" id="{A1E0CCC0-897C-1EAE-3399-81006672B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14" name="Metin kutusu 13">
            <a:extLst>
              <a:ext uri="{FF2B5EF4-FFF2-40B4-BE49-F238E27FC236}">
                <a16:creationId xmlns:a16="http://schemas.microsoft.com/office/drawing/2014/main" id="{F9AA66C2-9DBC-569C-66B2-07C6FB5EF97E}"/>
              </a:ext>
            </a:extLst>
          </p:cNvPr>
          <p:cNvSpPr txBox="1"/>
          <p:nvPr/>
        </p:nvSpPr>
        <p:spPr>
          <a:xfrm>
            <a:off x="5593956" y="3068578"/>
            <a:ext cx="6411560" cy="1323439"/>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fc</a:t>
            </a:r>
            <a:r>
              <a:rPr lang="tr-TR" sz="1600" b="1">
                <a:solidFill>
                  <a:srgbClr val="B21BF9"/>
                </a:solidFill>
              </a:rPr>
              <a:t>: </a:t>
            </a:r>
            <a:r>
              <a:rPr lang="tr-TR" sz="1600"/>
              <a:t>kesme frekansı.</a:t>
            </a:r>
          </a:p>
          <a:p>
            <a:r>
              <a:rPr lang="tr-TR" sz="1600" b="1"/>
              <a:t>O</a:t>
            </a:r>
            <a:r>
              <a:rPr lang="tr-TR" sz="1600" b="1">
                <a:solidFill>
                  <a:srgbClr val="B21BF9"/>
                </a:solidFill>
              </a:rPr>
              <a:t> </a:t>
            </a:r>
            <a:r>
              <a:rPr lang="tr-TR" sz="1600" b="1" err="1">
                <a:solidFill>
                  <a:srgbClr val="B21BF9"/>
                </a:solidFill>
              </a:rPr>
              <a:t>fs</a:t>
            </a:r>
            <a:r>
              <a:rPr lang="tr-TR" sz="1600" b="1">
                <a:solidFill>
                  <a:srgbClr val="B21BF9"/>
                </a:solidFill>
              </a:rPr>
              <a:t>: </a:t>
            </a:r>
            <a:r>
              <a:rPr lang="tr-TR" sz="1600"/>
              <a:t>örneklem frekansı. </a:t>
            </a:r>
          </a:p>
          <a:p>
            <a:r>
              <a:rPr lang="tr-TR" sz="1600" b="1"/>
              <a:t>O</a:t>
            </a:r>
            <a:r>
              <a:rPr lang="tr-TR" sz="1600" b="1">
                <a:solidFill>
                  <a:srgbClr val="B21BF9"/>
                </a:solidFill>
              </a:rPr>
              <a:t> N: </a:t>
            </a:r>
            <a:r>
              <a:rPr lang="tr-TR" sz="1600"/>
              <a:t>filtre uzunluğu.</a:t>
            </a:r>
          </a:p>
          <a:p>
            <a:r>
              <a:rPr lang="tr-TR" sz="1600" b="1"/>
              <a:t>O</a:t>
            </a:r>
            <a:r>
              <a:rPr lang="tr-TR" sz="1600" b="1">
                <a:solidFill>
                  <a:srgbClr val="B21BF9"/>
                </a:solidFill>
              </a:rPr>
              <a:t> fir1: </a:t>
            </a:r>
            <a:r>
              <a:rPr lang="tr-TR" sz="1600"/>
              <a:t>FIR (</a:t>
            </a:r>
            <a:r>
              <a:rPr lang="tr-TR" sz="1600" b="1" err="1"/>
              <a:t>Finite</a:t>
            </a:r>
            <a:r>
              <a:rPr lang="tr-TR" sz="1600" b="1"/>
              <a:t> </a:t>
            </a:r>
            <a:r>
              <a:rPr lang="tr-TR" sz="1600" b="1" err="1"/>
              <a:t>Impulse</a:t>
            </a:r>
            <a:r>
              <a:rPr lang="tr-TR" sz="1600" b="1"/>
              <a:t> </a:t>
            </a:r>
            <a:r>
              <a:rPr lang="tr-TR" sz="1600" b="1" err="1"/>
              <a:t>Response</a:t>
            </a:r>
            <a:r>
              <a:rPr lang="tr-TR" sz="1600"/>
              <a:t>) filtre katsayıları hesaplanır. fir1 fonksiyonu kullanılarak FIR filtre katsayıları h elde edilir.</a:t>
            </a:r>
          </a:p>
        </p:txBody>
      </p:sp>
      <p:pic>
        <p:nvPicPr>
          <p:cNvPr id="16" name="Resim 15">
            <a:extLst>
              <a:ext uri="{FF2B5EF4-FFF2-40B4-BE49-F238E27FC236}">
                <a16:creationId xmlns:a16="http://schemas.microsoft.com/office/drawing/2014/main" id="{9948E86C-6141-8623-6A90-3D83A510429B}"/>
              </a:ext>
            </a:extLst>
          </p:cNvPr>
          <p:cNvPicPr>
            <a:picLocks noChangeAspect="1"/>
          </p:cNvPicPr>
          <p:nvPr/>
        </p:nvPicPr>
        <p:blipFill>
          <a:blip r:embed="rId7"/>
          <a:stretch>
            <a:fillRect/>
          </a:stretch>
        </p:blipFill>
        <p:spPr>
          <a:xfrm>
            <a:off x="208190" y="2171348"/>
            <a:ext cx="5258555" cy="3270565"/>
          </a:xfrm>
          <a:prstGeom prst="rect">
            <a:avLst/>
          </a:prstGeom>
        </p:spPr>
      </p:pic>
      <p:sp>
        <p:nvSpPr>
          <p:cNvPr id="4" name="Alt Bilgi Yer Tutucusu 4">
            <a:extLst>
              <a:ext uri="{FF2B5EF4-FFF2-40B4-BE49-F238E27FC236}">
                <a16:creationId xmlns:a16="http://schemas.microsoft.com/office/drawing/2014/main" id="{30008560-316A-E7B9-9BE7-E370C290A65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pic>
        <p:nvPicPr>
          <p:cNvPr id="5" name="Picture 2" descr="What Is a Low Pass Filter? A Tutorial on the Basics of Passive RC Filters -  Technical Articles">
            <a:extLst>
              <a:ext uri="{FF2B5EF4-FFF2-40B4-BE49-F238E27FC236}">
                <a16:creationId xmlns:a16="http://schemas.microsoft.com/office/drawing/2014/main" id="{8EA9D1E6-D843-9F22-16BA-7A64C00889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pic>
        <p:nvPicPr>
          <p:cNvPr id="7" name="Resim 6" descr="raptiye, sabit, değişmeyen, muayyen içeren bir resim&#10;&#10;Açıklama otomatik olarak oluşturuldu">
            <a:extLst>
              <a:ext uri="{FF2B5EF4-FFF2-40B4-BE49-F238E27FC236}">
                <a16:creationId xmlns:a16="http://schemas.microsoft.com/office/drawing/2014/main" id="{AF9C583E-4A67-F3A4-F27C-DDF0EEB0889A}"/>
              </a:ext>
            </a:extLst>
          </p:cNvPr>
          <p:cNvPicPr>
            <a:picLocks noChangeAspect="1"/>
          </p:cNvPicPr>
          <p:nvPr/>
        </p:nvPicPr>
        <p:blipFill>
          <a:blip r:embed="rId9">
            <a:duotone>
              <a:schemeClr val="accent1">
                <a:shade val="45000"/>
                <a:satMod val="135000"/>
              </a:schemeClr>
              <a:prstClr val="white"/>
            </a:duotone>
          </a:blip>
          <a:stretch>
            <a:fillRect/>
          </a:stretch>
        </p:blipFill>
        <p:spPr>
          <a:xfrm>
            <a:off x="10561407" y="24851"/>
            <a:ext cx="335870" cy="479814"/>
          </a:xfrm>
          <a:prstGeom prst="rect">
            <a:avLst/>
          </a:prstGeom>
        </p:spPr>
      </p:pic>
      <p:sp>
        <p:nvSpPr>
          <p:cNvPr id="8" name="Oval 7">
            <a:extLst>
              <a:ext uri="{FF2B5EF4-FFF2-40B4-BE49-F238E27FC236}">
                <a16:creationId xmlns:a16="http://schemas.microsoft.com/office/drawing/2014/main" id="{FC0E4F8F-6871-F43F-DE04-5809E015AED2}"/>
              </a:ext>
            </a:extLst>
          </p:cNvPr>
          <p:cNvSpPr/>
          <p:nvPr/>
        </p:nvSpPr>
        <p:spPr>
          <a:xfrm>
            <a:off x="9404239" y="235001"/>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398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75</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Alçak Geçiren Filtre (LPF)</a:t>
            </a:r>
          </a:p>
          <a:p>
            <a:pPr algn="ctr"/>
            <a:r>
              <a:rPr lang="tr-TR" sz="3200" b="1">
                <a:latin typeface="Posterama (Başlıklar)"/>
              </a:rPr>
              <a:t> </a:t>
            </a:r>
            <a:endParaRPr lang="tr-TR" sz="3000" b="1">
              <a:latin typeface="Posterama (Başlıklar)"/>
            </a:endParaRPr>
          </a:p>
        </p:txBody>
      </p:sp>
      <p:pic>
        <p:nvPicPr>
          <p:cNvPr id="10" name="Grafik 9" descr="Programcı dişi düz dolguyla">
            <a:extLst>
              <a:ext uri="{FF2B5EF4-FFF2-40B4-BE49-F238E27FC236}">
                <a16:creationId xmlns:a16="http://schemas.microsoft.com/office/drawing/2014/main" id="{2D7F3D9A-FC5C-7E6F-FC6D-976198CAF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1" name="Grafik 10" descr="Programcı Male düz dolguyla">
            <a:extLst>
              <a:ext uri="{FF2B5EF4-FFF2-40B4-BE49-F238E27FC236}">
                <a16:creationId xmlns:a16="http://schemas.microsoft.com/office/drawing/2014/main" id="{A1E0CCC0-897C-1EAE-3399-81006672B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5" name="Metin kutusu 4">
            <a:extLst>
              <a:ext uri="{FF2B5EF4-FFF2-40B4-BE49-F238E27FC236}">
                <a16:creationId xmlns:a16="http://schemas.microsoft.com/office/drawing/2014/main" id="{1D47D18C-8536-DDE4-4A73-46C8D354D9CB}"/>
              </a:ext>
            </a:extLst>
          </p:cNvPr>
          <p:cNvSpPr txBox="1"/>
          <p:nvPr/>
        </p:nvSpPr>
        <p:spPr>
          <a:xfrm>
            <a:off x="208189" y="1856632"/>
            <a:ext cx="9196049" cy="677108"/>
          </a:xfrm>
          <a:prstGeom prst="rect">
            <a:avLst/>
          </a:prstGeom>
          <a:noFill/>
        </p:spPr>
        <p:txBody>
          <a:bodyPr wrap="square">
            <a:spAutoFit/>
          </a:bodyPr>
          <a:lstStyle/>
          <a:p>
            <a:r>
              <a:rPr lang="tr-TR" sz="2200" b="1">
                <a:solidFill>
                  <a:srgbClr val="C00000"/>
                </a:solidFill>
                <a:latin typeface="Posterama (Başlıklar)"/>
              </a:rPr>
              <a:t>Soru: </a:t>
            </a:r>
            <a:r>
              <a:rPr lang="tr-TR" sz="1600">
                <a:latin typeface="Posterama (Başlıklar)"/>
              </a:rPr>
              <a:t>Bir önceki sayfa da yer alan kod da </a:t>
            </a:r>
            <a:r>
              <a:rPr lang="tr-TR" sz="1600">
                <a:solidFill>
                  <a:srgbClr val="C00000"/>
                </a:solidFill>
                <a:latin typeface="Posterama (Başlıklar)"/>
              </a:rPr>
              <a:t>«</a:t>
            </a:r>
            <a:r>
              <a:rPr lang="tr-TR" sz="1600" err="1">
                <a:solidFill>
                  <a:srgbClr val="C00000"/>
                </a:solidFill>
                <a:latin typeface="Posterama (Başlıklar)"/>
              </a:rPr>
              <a:t>fc</a:t>
            </a:r>
            <a:r>
              <a:rPr lang="tr-TR" sz="1600">
                <a:solidFill>
                  <a:srgbClr val="C00000"/>
                </a:solidFill>
                <a:latin typeface="Posterama (Başlıklar)"/>
              </a:rPr>
              <a:t>» </a:t>
            </a:r>
            <a:r>
              <a:rPr lang="tr-TR" sz="1600">
                <a:latin typeface="Posterama (Başlıklar)"/>
              </a:rPr>
              <a:t>değişkeni ne anlama geliyor? Eğer bu değişkeni artırırsak veya azaltırsak ne elde ederiz?</a:t>
            </a:r>
          </a:p>
        </p:txBody>
      </p:sp>
      <p:pic>
        <p:nvPicPr>
          <p:cNvPr id="1026" name="Picture 2" descr="What Is a Low Pass Filter? A Tutorial on the Basics of Passive RC Filters -  Technical Articles">
            <a:extLst>
              <a:ext uri="{FF2B5EF4-FFF2-40B4-BE49-F238E27FC236}">
                <a16:creationId xmlns:a16="http://schemas.microsoft.com/office/drawing/2014/main" id="{C7770EA9-444E-4754-DB54-563F3B928D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6" name="Resim 15" descr="raptiye, sabit, değişmeyen, muayyen içeren bir resim&#10;&#10;Açıklama otomatik olarak oluşturuldu">
            <a:extLst>
              <a:ext uri="{FF2B5EF4-FFF2-40B4-BE49-F238E27FC236}">
                <a16:creationId xmlns:a16="http://schemas.microsoft.com/office/drawing/2014/main" id="{5F5D4608-BA66-EADA-9C51-B8F1D67091D0}"/>
              </a:ext>
            </a:extLst>
          </p:cNvPr>
          <p:cNvPicPr>
            <a:picLocks noChangeAspect="1"/>
          </p:cNvPicPr>
          <p:nvPr/>
        </p:nvPicPr>
        <p:blipFill>
          <a:blip r:embed="rId8">
            <a:duotone>
              <a:schemeClr val="accent1">
                <a:shade val="45000"/>
                <a:satMod val="135000"/>
              </a:schemeClr>
              <a:prstClr val="white"/>
            </a:duotone>
          </a:blip>
          <a:stretch>
            <a:fillRect/>
          </a:stretch>
        </p:blipFill>
        <p:spPr>
          <a:xfrm>
            <a:off x="10561407" y="24851"/>
            <a:ext cx="335870" cy="479814"/>
          </a:xfrm>
          <a:prstGeom prst="rect">
            <a:avLst/>
          </a:prstGeom>
        </p:spPr>
      </p:pic>
      <p:sp>
        <p:nvSpPr>
          <p:cNvPr id="17" name="Oval 16">
            <a:extLst>
              <a:ext uri="{FF2B5EF4-FFF2-40B4-BE49-F238E27FC236}">
                <a16:creationId xmlns:a16="http://schemas.microsoft.com/office/drawing/2014/main" id="{82DF9ED4-72C6-AFF7-0D1C-DA0108BE7A74}"/>
              </a:ext>
            </a:extLst>
          </p:cNvPr>
          <p:cNvSpPr/>
          <p:nvPr/>
        </p:nvSpPr>
        <p:spPr>
          <a:xfrm>
            <a:off x="9404239" y="235001"/>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Metin kutusu 17">
            <a:extLst>
              <a:ext uri="{FF2B5EF4-FFF2-40B4-BE49-F238E27FC236}">
                <a16:creationId xmlns:a16="http://schemas.microsoft.com/office/drawing/2014/main" id="{4DA3765A-DB3E-9D5B-E165-B50C93290636}"/>
              </a:ext>
            </a:extLst>
          </p:cNvPr>
          <p:cNvSpPr txBox="1"/>
          <p:nvPr/>
        </p:nvSpPr>
        <p:spPr>
          <a:xfrm>
            <a:off x="208189" y="2479476"/>
            <a:ext cx="11797327" cy="2646878"/>
          </a:xfrm>
          <a:prstGeom prst="rect">
            <a:avLst/>
          </a:prstGeom>
          <a:noFill/>
        </p:spPr>
        <p:txBody>
          <a:bodyPr wrap="square">
            <a:spAutoFit/>
          </a:bodyPr>
          <a:lstStyle/>
          <a:p>
            <a:r>
              <a:rPr lang="tr-TR" sz="2200" b="1">
                <a:solidFill>
                  <a:srgbClr val="C00000"/>
                </a:solidFill>
                <a:latin typeface="Posterama (Başlıklar)"/>
              </a:rPr>
              <a:t>Cevap: </a:t>
            </a:r>
            <a:r>
              <a:rPr lang="tr-TR" sz="1600" err="1">
                <a:solidFill>
                  <a:srgbClr val="C00000"/>
                </a:solidFill>
                <a:latin typeface="Posterama (Başlıklar)"/>
              </a:rPr>
              <a:t>fc</a:t>
            </a:r>
            <a:r>
              <a:rPr lang="tr-TR" sz="1600">
                <a:latin typeface="Posterama (Başlıklar)"/>
              </a:rPr>
              <a:t> kesme frekansını temsil eder. Frekans bileşenlerinin geçmesine izin verilen maksimum frekansı belirler. Bu değer filtreleme işleminde kullanılır ve filtre tepkisini etkiler. </a:t>
            </a:r>
            <a:r>
              <a:rPr lang="tr-TR" sz="1600" err="1">
                <a:solidFill>
                  <a:srgbClr val="C00000"/>
                </a:solidFill>
                <a:latin typeface="Posterama (Başlıklar)"/>
              </a:rPr>
              <a:t>fc</a:t>
            </a:r>
            <a:r>
              <a:rPr lang="tr-TR" sz="1600">
                <a:latin typeface="Posterama (Başlıklar)"/>
              </a:rPr>
              <a:t> değerini artırırsak alçak geçiren filtrenin kesme frekansı yükselecektir. Bu durumda daha yüksek frekans bileşenlerinin geçmesine izin verilecektir. Sonuç olarak filtre çıkışında daha yüksek frekans bileşenlerinin daha belirgin olduğu bir sinyal gözlemleyebiliriz.</a:t>
            </a:r>
          </a:p>
          <a:p>
            <a:r>
              <a:rPr lang="tr-TR" sz="1600">
                <a:latin typeface="Posterama (Başlıklar)"/>
              </a:rPr>
              <a:t>Öte yandan </a:t>
            </a:r>
            <a:r>
              <a:rPr lang="tr-TR" sz="1600" err="1">
                <a:solidFill>
                  <a:srgbClr val="C00000"/>
                </a:solidFill>
                <a:latin typeface="Posterama (Başlıklar)"/>
              </a:rPr>
              <a:t>fc</a:t>
            </a:r>
            <a:r>
              <a:rPr lang="tr-TR" sz="1600">
                <a:latin typeface="Posterama (Başlıklar)"/>
              </a:rPr>
              <a:t> değerini azaltırsak, alçak geçiren filtrenin kesme frekansı düşer. Bu durumda daha yüksek frekans bileşenleri filtrelenir ve filtre çıkışında daha düşük frekans bileşenlerinin daha belirgin olduğu bir sinyal gözlemleyebiliriz. Daha düşük frekanslardaki bilgilerin korunması, filtreleme sonucunu daha fazla etkiler.</a:t>
            </a:r>
          </a:p>
          <a:p>
            <a:r>
              <a:rPr lang="tr-TR" sz="1600">
                <a:latin typeface="Posterama (Başlıklar)"/>
              </a:rPr>
              <a:t>Bu nedenle, alçak geçiren filtrenin kesme frekansını artırırsak daha fazla yüksek frekans geçerli olurken, azaltırsak daha fazla düşük frekans geçerli olur. Kesme frekansı, filtre tepkisini şekillendiren ve geçirgenlik özelliğini belirleyen önemli bir parametredir.</a:t>
            </a:r>
            <a:endParaRPr lang="tr-TR" sz="1600" b="1">
              <a:latin typeface="Posterama (Başlıklar)"/>
            </a:endParaRPr>
          </a:p>
        </p:txBody>
      </p:sp>
      <p:sp>
        <p:nvSpPr>
          <p:cNvPr id="19" name="Metin kutusu 18">
            <a:extLst>
              <a:ext uri="{FF2B5EF4-FFF2-40B4-BE49-F238E27FC236}">
                <a16:creationId xmlns:a16="http://schemas.microsoft.com/office/drawing/2014/main" id="{70FC7F85-B284-15DB-2432-D5D2BF479F0E}"/>
              </a:ext>
            </a:extLst>
          </p:cNvPr>
          <p:cNvSpPr txBox="1"/>
          <p:nvPr/>
        </p:nvSpPr>
        <p:spPr>
          <a:xfrm>
            <a:off x="1271001" y="5083320"/>
            <a:ext cx="9671702" cy="400110"/>
          </a:xfrm>
          <a:prstGeom prst="rect">
            <a:avLst/>
          </a:prstGeom>
          <a:noFill/>
        </p:spPr>
        <p:txBody>
          <a:bodyPr wrap="square">
            <a:spAutoFit/>
          </a:bodyPr>
          <a:lstStyle/>
          <a:p>
            <a:pPr algn="ctr"/>
            <a:r>
              <a:rPr lang="tr-TR" sz="2000">
                <a:solidFill>
                  <a:srgbClr val="DD1013"/>
                </a:solidFill>
              </a:rPr>
              <a:t>Hadi!!! </a:t>
            </a:r>
            <a:r>
              <a:rPr lang="tr-TR" sz="2000" b="1" err="1">
                <a:solidFill>
                  <a:srgbClr val="DD1013"/>
                </a:solidFill>
              </a:rPr>
              <a:t>fc</a:t>
            </a:r>
            <a:r>
              <a:rPr lang="tr-TR" sz="2000">
                <a:solidFill>
                  <a:srgbClr val="DD1013"/>
                </a:solidFill>
              </a:rPr>
              <a:t> kesme frekansını artırma işlemini uygulayarak sonuçlarını analiz edelim.</a:t>
            </a:r>
          </a:p>
        </p:txBody>
      </p:sp>
      <p:sp>
        <p:nvSpPr>
          <p:cNvPr id="2" name="Alt Bilgi Yer Tutucusu 4">
            <a:extLst>
              <a:ext uri="{FF2B5EF4-FFF2-40B4-BE49-F238E27FC236}">
                <a16:creationId xmlns:a16="http://schemas.microsoft.com/office/drawing/2014/main" id="{37E07D45-6B9F-03DC-8078-0EAD807F33E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738204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76</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Alçak Geçiren Filtre (LPF) </a:t>
            </a:r>
            <a:endParaRPr lang="tr-TR" sz="3000" b="1">
              <a:latin typeface="Posterama (Başlıklar)"/>
            </a:endParaRPr>
          </a:p>
        </p:txBody>
      </p:sp>
      <p:sp>
        <p:nvSpPr>
          <p:cNvPr id="4" name="Metin kutusu 3">
            <a:extLst>
              <a:ext uri="{FF2B5EF4-FFF2-40B4-BE49-F238E27FC236}">
                <a16:creationId xmlns:a16="http://schemas.microsoft.com/office/drawing/2014/main" id="{4679DDBC-9A88-8A69-880B-60D5001FA0DE}"/>
              </a:ext>
            </a:extLst>
          </p:cNvPr>
          <p:cNvSpPr txBox="1"/>
          <p:nvPr/>
        </p:nvSpPr>
        <p:spPr>
          <a:xfrm>
            <a:off x="7567799" y="1565851"/>
            <a:ext cx="4437717" cy="3093154"/>
          </a:xfrm>
          <a:prstGeom prst="rect">
            <a:avLst/>
          </a:prstGeom>
          <a:solidFill>
            <a:schemeClr val="bg1">
              <a:lumMod val="95000"/>
            </a:schemeClr>
          </a:solidFill>
        </p:spPr>
        <p:txBody>
          <a:bodyPr wrap="square">
            <a:spAutoFit/>
          </a:bodyPr>
          <a:lstStyle/>
          <a:p>
            <a:r>
              <a:rPr lang="tr-TR" sz="1300"/>
              <a:t>Fc’nin </a:t>
            </a:r>
            <a:r>
              <a:rPr lang="tr-TR" sz="1300" b="1"/>
              <a:t>15</a:t>
            </a:r>
            <a:r>
              <a:rPr lang="tr-TR" sz="1300"/>
              <a:t> olarak seçilmesi Frekans bileşenlerinin geçmesine izin verilen maksimum frekansı belirler. Burada </a:t>
            </a:r>
            <a:r>
              <a:rPr lang="tr-TR" sz="1300" b="1"/>
              <a:t>fc (kesme frekansı) </a:t>
            </a:r>
            <a:r>
              <a:rPr lang="tr-TR" sz="1300"/>
              <a:t>değerinin 15 olarak seçilmiştir. Kesme frekansı, bir düşük geçiren filtre (LPF) uygulamasında kullanılan bir parametredir. LPF, sinyaldeki yüksek frekans bileşenlerini baskılayarak düşük frekans bileşenlerini geçiren bir filtredir. Kesme frekansı, LPF'nin hangi frekans seviyesinde sinyali baskılamaya başlayacağını belirler. Bu durumda, fc = 15 olarak seçilmesi, LPF'nin sinyalin üzerindeki frekans bileşenlerini 15 Hz üzerinde baskılamaya başlayacağını ifade eder. Yani, 15 Hz üzerindeki frekanslara sahip bileşenler sinyalde daha az belirgin hale gelir veya tamamen baskılanırken, 15 Hz altındaki düşük frekans bileşenleri daha fazla korunur.</a:t>
            </a:r>
          </a:p>
        </p:txBody>
      </p:sp>
      <p:pic>
        <p:nvPicPr>
          <p:cNvPr id="8" name="Resim 7">
            <a:extLst>
              <a:ext uri="{FF2B5EF4-FFF2-40B4-BE49-F238E27FC236}">
                <a16:creationId xmlns:a16="http://schemas.microsoft.com/office/drawing/2014/main" id="{4C5BBC1F-AC98-9692-C01C-9F8BE3793D33}"/>
              </a:ext>
            </a:extLst>
          </p:cNvPr>
          <p:cNvPicPr>
            <a:picLocks noChangeAspect="1"/>
          </p:cNvPicPr>
          <p:nvPr/>
        </p:nvPicPr>
        <p:blipFill>
          <a:blip r:embed="rId3"/>
          <a:stretch>
            <a:fillRect/>
          </a:stretch>
        </p:blipFill>
        <p:spPr>
          <a:xfrm>
            <a:off x="208190" y="1565851"/>
            <a:ext cx="7218977" cy="4181806"/>
          </a:xfrm>
          <a:prstGeom prst="rect">
            <a:avLst/>
          </a:prstGeom>
        </p:spPr>
      </p:pic>
      <p:sp>
        <p:nvSpPr>
          <p:cNvPr id="10" name="Metin kutusu 9">
            <a:extLst>
              <a:ext uri="{FF2B5EF4-FFF2-40B4-BE49-F238E27FC236}">
                <a16:creationId xmlns:a16="http://schemas.microsoft.com/office/drawing/2014/main" id="{788EC439-C058-906F-7EB8-75AD29120C03}"/>
              </a:ext>
            </a:extLst>
          </p:cNvPr>
          <p:cNvSpPr txBox="1"/>
          <p:nvPr/>
        </p:nvSpPr>
        <p:spPr>
          <a:xfrm>
            <a:off x="8901960" y="650348"/>
            <a:ext cx="1389709"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=15</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Alt Bilgi Yer Tutucusu 4">
            <a:extLst>
              <a:ext uri="{FF2B5EF4-FFF2-40B4-BE49-F238E27FC236}">
                <a16:creationId xmlns:a16="http://schemas.microsoft.com/office/drawing/2014/main" id="{6CF40B5C-11E6-6457-19B0-F205ACE0339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3" name="Metin kutusu 2">
            <a:extLst>
              <a:ext uri="{FF2B5EF4-FFF2-40B4-BE49-F238E27FC236}">
                <a16:creationId xmlns:a16="http://schemas.microsoft.com/office/drawing/2014/main" id="{4AA4DF81-EBE5-8777-4EAC-60EF7DDB3C9C}"/>
              </a:ext>
            </a:extLst>
          </p:cNvPr>
          <p:cNvSpPr txBox="1"/>
          <p:nvPr/>
        </p:nvSpPr>
        <p:spPr>
          <a:xfrm>
            <a:off x="7567799" y="4724019"/>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15 Hz üzerindeki frekanslara sahip bileşenler sinyalde daha az belirgin hale gelip baskılanırken, 15 Hz altındaki düşük frekans bileşenleri daha fazla korunmuştur. </a:t>
            </a:r>
          </a:p>
        </p:txBody>
      </p:sp>
    </p:spTree>
    <p:extLst>
      <p:ext uri="{BB962C8B-B14F-4D97-AF65-F5344CB8AC3E}">
        <p14:creationId xmlns:p14="http://schemas.microsoft.com/office/powerpoint/2010/main" val="1881195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77</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Alçak Geçiren Filtre (LPF)</a:t>
            </a:r>
          </a:p>
          <a:p>
            <a:pPr algn="ctr"/>
            <a:r>
              <a:rPr lang="tr-TR" sz="3200" b="1">
                <a:latin typeface="Posterama (Başlıklar)"/>
              </a:rPr>
              <a:t> </a:t>
            </a:r>
            <a:endParaRPr lang="tr-TR" sz="3000" b="1">
              <a:latin typeface="Posterama (Başlıklar)"/>
            </a:endParaRPr>
          </a:p>
        </p:txBody>
      </p:sp>
      <p:sp>
        <p:nvSpPr>
          <p:cNvPr id="10" name="Metin kutusu 9">
            <a:extLst>
              <a:ext uri="{FF2B5EF4-FFF2-40B4-BE49-F238E27FC236}">
                <a16:creationId xmlns:a16="http://schemas.microsoft.com/office/drawing/2014/main" id="{788EC439-C058-906F-7EB8-75AD29120C03}"/>
              </a:ext>
            </a:extLst>
          </p:cNvPr>
          <p:cNvSpPr txBox="1"/>
          <p:nvPr/>
        </p:nvSpPr>
        <p:spPr>
          <a:xfrm>
            <a:off x="8957946" y="650348"/>
            <a:ext cx="1531483"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=150</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1"/>
            <a:ext cx="1531483" cy="703995"/>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73CC182B-3F6B-8C99-7775-4957BC1BC8A8}"/>
              </a:ext>
            </a:extLst>
          </p:cNvPr>
          <p:cNvPicPr>
            <a:picLocks noChangeAspect="1"/>
          </p:cNvPicPr>
          <p:nvPr/>
        </p:nvPicPr>
        <p:blipFill>
          <a:blip r:embed="rId3"/>
          <a:stretch>
            <a:fillRect/>
          </a:stretch>
        </p:blipFill>
        <p:spPr>
          <a:xfrm>
            <a:off x="208190" y="1623528"/>
            <a:ext cx="7218977" cy="4152122"/>
          </a:xfrm>
          <a:prstGeom prst="rect">
            <a:avLst/>
          </a:prstGeom>
        </p:spPr>
      </p:pic>
      <p:sp>
        <p:nvSpPr>
          <p:cNvPr id="2" name="Alt Bilgi Yer Tutucusu 4">
            <a:extLst>
              <a:ext uri="{FF2B5EF4-FFF2-40B4-BE49-F238E27FC236}">
                <a16:creationId xmlns:a16="http://schemas.microsoft.com/office/drawing/2014/main" id="{CBB3CA07-DBE5-0A7B-0C9A-74531E6F557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3" name="Metin kutusu 2">
            <a:extLst>
              <a:ext uri="{FF2B5EF4-FFF2-40B4-BE49-F238E27FC236}">
                <a16:creationId xmlns:a16="http://schemas.microsoft.com/office/drawing/2014/main" id="{EBEECD71-2AB5-3BE3-014B-53EAF6A0727F}"/>
              </a:ext>
            </a:extLst>
          </p:cNvPr>
          <p:cNvSpPr txBox="1"/>
          <p:nvPr/>
        </p:nvSpPr>
        <p:spPr>
          <a:xfrm>
            <a:off x="7567799" y="1612506"/>
            <a:ext cx="4437717" cy="3093154"/>
          </a:xfrm>
          <a:prstGeom prst="rect">
            <a:avLst/>
          </a:prstGeom>
          <a:solidFill>
            <a:schemeClr val="bg1">
              <a:lumMod val="95000"/>
            </a:schemeClr>
          </a:solidFill>
        </p:spPr>
        <p:txBody>
          <a:bodyPr wrap="square">
            <a:spAutoFit/>
          </a:bodyPr>
          <a:lstStyle/>
          <a:p>
            <a:r>
              <a:rPr lang="tr-TR" sz="1300"/>
              <a:t>Fc’nin </a:t>
            </a:r>
            <a:r>
              <a:rPr lang="tr-TR" sz="1300" b="1"/>
              <a:t>150</a:t>
            </a:r>
            <a:r>
              <a:rPr lang="tr-TR" sz="1300"/>
              <a:t> olarak seçilmesi Frekans bileşenlerinin geçmesine izin verilen maksimum frekansı belirler. Burada </a:t>
            </a:r>
            <a:r>
              <a:rPr lang="tr-TR" sz="1300" b="1"/>
              <a:t>fc (kesme frekansı) </a:t>
            </a:r>
            <a:r>
              <a:rPr lang="tr-TR" sz="1300"/>
              <a:t>değerinin 150 olarak seçilmiştir. Kesme frekansı, bir düşük geçiren filtre (LPF) uygulamasında kullanılan bir parametredir. LPF, sinyaldeki yüksek frekans bileşenlerini baskılayarak düşük frekans bileşenlerini geçiren bir filtredir. Kesme frekansı, LPF'nin hangi frekans seviyesinde sinyali baskılamaya başlayacağını belirler. Bu durumda, fc = 150 olarak seçilmesi, LPF'nin sinyalin üzerindeki frekans bileşenlerini 150 Hz üzerinde baskılamaya başlayacağını ifade eder. Yani, 150 Hz üzerindeki frekanslara sahip bileşenler sinyalde daha az belirgin hale gelir veya tamamen baskılanırken, 150 Hz altındaki düşük frekans bileşenleri daha fazla korunur.</a:t>
            </a:r>
          </a:p>
        </p:txBody>
      </p:sp>
      <p:sp>
        <p:nvSpPr>
          <p:cNvPr id="5" name="Metin kutusu 4">
            <a:extLst>
              <a:ext uri="{FF2B5EF4-FFF2-40B4-BE49-F238E27FC236}">
                <a16:creationId xmlns:a16="http://schemas.microsoft.com/office/drawing/2014/main" id="{53D5D938-4B81-4AFE-F0BC-0BA4F3F94B6F}"/>
              </a:ext>
            </a:extLst>
          </p:cNvPr>
          <p:cNvSpPr txBox="1"/>
          <p:nvPr/>
        </p:nvSpPr>
        <p:spPr>
          <a:xfrm>
            <a:off x="7567799" y="4798667"/>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150 Hz üzerindeki frekanslara sahip bileşenler sinyalde daha az belirgin hale gelip baskılanırken, 150 Hz altındaki düşük frekans bileşenleri daha fazla korunmuştur. </a:t>
            </a:r>
          </a:p>
        </p:txBody>
      </p:sp>
    </p:spTree>
    <p:extLst>
      <p:ext uri="{BB962C8B-B14F-4D97-AF65-F5344CB8AC3E}">
        <p14:creationId xmlns:p14="http://schemas.microsoft.com/office/powerpoint/2010/main" val="1687693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78</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Alçak Geçiren Filtre (LPF)</a:t>
            </a:r>
          </a:p>
          <a:p>
            <a:pPr algn="ctr"/>
            <a:r>
              <a:rPr lang="tr-TR" sz="3200" b="1">
                <a:latin typeface="Posterama (Başlıklar)"/>
              </a:rPr>
              <a:t> </a:t>
            </a:r>
            <a:endParaRPr lang="tr-TR" sz="3000" b="1">
              <a:latin typeface="Posterama (Başlıklar)"/>
            </a:endParaRPr>
          </a:p>
        </p:txBody>
      </p:sp>
      <p:sp>
        <p:nvSpPr>
          <p:cNvPr id="10" name="Metin kutusu 9">
            <a:extLst>
              <a:ext uri="{FF2B5EF4-FFF2-40B4-BE49-F238E27FC236}">
                <a16:creationId xmlns:a16="http://schemas.microsoft.com/office/drawing/2014/main" id="{788EC439-C058-906F-7EB8-75AD29120C03}"/>
              </a:ext>
            </a:extLst>
          </p:cNvPr>
          <p:cNvSpPr txBox="1"/>
          <p:nvPr/>
        </p:nvSpPr>
        <p:spPr>
          <a:xfrm>
            <a:off x="8929953" y="650348"/>
            <a:ext cx="1660293"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=500</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1"/>
            <a:ext cx="1531483" cy="740487"/>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1EC6A287-8C4E-EE13-6040-268A0F56BB54}"/>
              </a:ext>
            </a:extLst>
          </p:cNvPr>
          <p:cNvPicPr>
            <a:picLocks noChangeAspect="1"/>
          </p:cNvPicPr>
          <p:nvPr/>
        </p:nvPicPr>
        <p:blipFill>
          <a:blip r:embed="rId3"/>
          <a:stretch>
            <a:fillRect/>
          </a:stretch>
        </p:blipFill>
        <p:spPr>
          <a:xfrm>
            <a:off x="208190" y="1660018"/>
            <a:ext cx="7218977" cy="4124962"/>
          </a:xfrm>
          <a:prstGeom prst="rect">
            <a:avLst/>
          </a:prstGeom>
        </p:spPr>
      </p:pic>
      <p:sp>
        <p:nvSpPr>
          <p:cNvPr id="2" name="Alt Bilgi Yer Tutucusu 4">
            <a:extLst>
              <a:ext uri="{FF2B5EF4-FFF2-40B4-BE49-F238E27FC236}">
                <a16:creationId xmlns:a16="http://schemas.microsoft.com/office/drawing/2014/main" id="{7E14EA88-32E6-9C56-5849-6CB4702B9E8E}"/>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3" name="Metin kutusu 2">
            <a:extLst>
              <a:ext uri="{FF2B5EF4-FFF2-40B4-BE49-F238E27FC236}">
                <a16:creationId xmlns:a16="http://schemas.microsoft.com/office/drawing/2014/main" id="{4AA39CD0-803C-0157-455F-8369FC028FF9}"/>
              </a:ext>
            </a:extLst>
          </p:cNvPr>
          <p:cNvSpPr txBox="1"/>
          <p:nvPr/>
        </p:nvSpPr>
        <p:spPr>
          <a:xfrm>
            <a:off x="7567799" y="1612506"/>
            <a:ext cx="4437717" cy="3093154"/>
          </a:xfrm>
          <a:prstGeom prst="rect">
            <a:avLst/>
          </a:prstGeom>
          <a:solidFill>
            <a:schemeClr val="bg1">
              <a:lumMod val="95000"/>
            </a:schemeClr>
          </a:solidFill>
        </p:spPr>
        <p:txBody>
          <a:bodyPr wrap="square">
            <a:spAutoFit/>
          </a:bodyPr>
          <a:lstStyle/>
          <a:p>
            <a:r>
              <a:rPr lang="tr-TR" sz="1300"/>
              <a:t>Fc’nin </a:t>
            </a:r>
            <a:r>
              <a:rPr lang="tr-TR" sz="1300" b="1"/>
              <a:t>500</a:t>
            </a:r>
            <a:r>
              <a:rPr lang="tr-TR" sz="1300"/>
              <a:t> olarak seçilmesi Frekans bileşenlerinin geçmesine izin verilen maksimum frekansı belirler. Burada </a:t>
            </a:r>
            <a:r>
              <a:rPr lang="tr-TR" sz="1300" b="1"/>
              <a:t>fc (kesme frekansı) </a:t>
            </a:r>
            <a:r>
              <a:rPr lang="tr-TR" sz="1300"/>
              <a:t>değerinin 500 olarak seçilmiştir. Kesme frekansı, bir düşük geçiren filtre (LPF) uygulamasında kullanılan bir parametredir. LPF, sinyaldeki yüksek frekans bileşenlerini baskılayarak düşük frekans bileşenlerini geçiren bir filtredir. Kesme frekansı, LPF'nin hangi frekans seviyesinde sinyali baskılamaya başlayacağını belirler. Bu durumda, fc = 500 olarak seçilmesi, LPF'nin sinyalin üzerindeki frekans bileşenlerini 500 Hz üzerinde baskılamaya başlayacağını ifade eder. Yani, 500 Hz üzerindeki frekanslara sahip bileşenler sinyalde daha az belirgin hale gelir veya tamamen baskılanırken, 500 Hz altındaki düşük frekans bileşenleri daha fazla korunur.</a:t>
            </a:r>
          </a:p>
        </p:txBody>
      </p:sp>
      <p:sp>
        <p:nvSpPr>
          <p:cNvPr id="5" name="Metin kutusu 4">
            <a:extLst>
              <a:ext uri="{FF2B5EF4-FFF2-40B4-BE49-F238E27FC236}">
                <a16:creationId xmlns:a16="http://schemas.microsoft.com/office/drawing/2014/main" id="{B28CB2B1-D654-89D6-8373-DB9D9426A4D5}"/>
              </a:ext>
            </a:extLst>
          </p:cNvPr>
          <p:cNvSpPr txBox="1"/>
          <p:nvPr/>
        </p:nvSpPr>
        <p:spPr>
          <a:xfrm>
            <a:off x="7567799" y="4798667"/>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500 Hz üzerindeki frekanslara sahip bileşenler sinyalde daha az belirgin hale gelip baskılanırken, 500 Hz altındaki düşük frekans bileşenleri daha fazla korunmuştur. </a:t>
            </a:r>
          </a:p>
        </p:txBody>
      </p:sp>
    </p:spTree>
    <p:extLst>
      <p:ext uri="{BB962C8B-B14F-4D97-AF65-F5344CB8AC3E}">
        <p14:creationId xmlns:p14="http://schemas.microsoft.com/office/powerpoint/2010/main" val="51075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79</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613662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Yüksek Geçiren Filtre (HPF)</a:t>
            </a:r>
          </a:p>
        </p:txBody>
      </p:sp>
      <p:pic>
        <p:nvPicPr>
          <p:cNvPr id="2" name="Picture 2" descr="What Is a Low Pass Filter? A Tutorial on the Basics of Passive RC Filters -  Technical Articles">
            <a:extLst>
              <a:ext uri="{FF2B5EF4-FFF2-40B4-BE49-F238E27FC236}">
                <a16:creationId xmlns:a16="http://schemas.microsoft.com/office/drawing/2014/main" id="{D3B95ECD-1CFE-AE80-0D32-3D0B4900E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8AB16D8-F212-CD38-59F2-6EA1F632BE59}"/>
              </a:ext>
            </a:extLst>
          </p:cNvPr>
          <p:cNvSpPr/>
          <p:nvPr/>
        </p:nvSpPr>
        <p:spPr>
          <a:xfrm>
            <a:off x="10612250" y="272323"/>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58814EE1-EB45-ADB8-FAB7-201A5736998D}"/>
              </a:ext>
            </a:extLst>
          </p:cNvPr>
          <p:cNvPicPr>
            <a:picLocks noChangeAspect="1"/>
          </p:cNvPicPr>
          <p:nvPr/>
        </p:nvPicPr>
        <p:blipFill rotWithShape="1">
          <a:blip r:embed="rId4"/>
          <a:srcRect r="7897"/>
          <a:stretch/>
        </p:blipFill>
        <p:spPr>
          <a:xfrm>
            <a:off x="208190" y="2126361"/>
            <a:ext cx="5175573" cy="3315553"/>
          </a:xfrm>
          <a:prstGeom prst="rect">
            <a:avLst/>
          </a:prstGeom>
        </p:spPr>
      </p:pic>
      <p:sp>
        <p:nvSpPr>
          <p:cNvPr id="7" name="Dikdörtgen 6">
            <a:extLst>
              <a:ext uri="{FF2B5EF4-FFF2-40B4-BE49-F238E27FC236}">
                <a16:creationId xmlns:a16="http://schemas.microsoft.com/office/drawing/2014/main" id="{070F1619-BF38-51C4-B16B-0CD54B6328A8}"/>
              </a:ext>
            </a:extLst>
          </p:cNvPr>
          <p:cNvSpPr/>
          <p:nvPr/>
        </p:nvSpPr>
        <p:spPr>
          <a:xfrm>
            <a:off x="5598161" y="1678389"/>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8" name="Dikdörtgen 7">
            <a:extLst>
              <a:ext uri="{FF2B5EF4-FFF2-40B4-BE49-F238E27FC236}">
                <a16:creationId xmlns:a16="http://schemas.microsoft.com/office/drawing/2014/main" id="{5BE59111-C18D-98D2-8E35-EABA62F819D4}"/>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10" name="Metin kutusu 9">
            <a:extLst>
              <a:ext uri="{FF2B5EF4-FFF2-40B4-BE49-F238E27FC236}">
                <a16:creationId xmlns:a16="http://schemas.microsoft.com/office/drawing/2014/main" id="{09033A53-344B-06AB-B357-14A87FFCF2FC}"/>
              </a:ext>
            </a:extLst>
          </p:cNvPr>
          <p:cNvSpPr txBox="1"/>
          <p:nvPr/>
        </p:nvSpPr>
        <p:spPr>
          <a:xfrm>
            <a:off x="5593956" y="3068578"/>
            <a:ext cx="6411560" cy="1323439"/>
          </a:xfrm>
          <a:prstGeom prst="rect">
            <a:avLst/>
          </a:prstGeom>
          <a:noFill/>
        </p:spPr>
        <p:txBody>
          <a:bodyPr wrap="square">
            <a:spAutoFit/>
          </a:bodyPr>
          <a:lstStyle/>
          <a:p>
            <a:r>
              <a:rPr lang="tr-TR" sz="1600" b="1"/>
              <a:t>O</a:t>
            </a:r>
            <a:r>
              <a:rPr lang="tr-TR" sz="1600" b="1">
                <a:solidFill>
                  <a:srgbClr val="B21BF9"/>
                </a:solidFill>
              </a:rPr>
              <a:t> </a:t>
            </a:r>
            <a:r>
              <a:rPr lang="tr-TR" sz="1600" b="1" err="1">
                <a:solidFill>
                  <a:srgbClr val="B21BF9"/>
                </a:solidFill>
              </a:rPr>
              <a:t>fc</a:t>
            </a:r>
            <a:r>
              <a:rPr lang="tr-TR" sz="1600" b="1">
                <a:solidFill>
                  <a:srgbClr val="B21BF9"/>
                </a:solidFill>
              </a:rPr>
              <a:t>: </a:t>
            </a:r>
            <a:r>
              <a:rPr lang="tr-TR" sz="1600"/>
              <a:t>kesme frekansı.</a:t>
            </a:r>
          </a:p>
          <a:p>
            <a:r>
              <a:rPr lang="tr-TR" sz="1600" b="1"/>
              <a:t>O</a:t>
            </a:r>
            <a:r>
              <a:rPr lang="tr-TR" sz="1600" b="1">
                <a:solidFill>
                  <a:srgbClr val="B21BF9"/>
                </a:solidFill>
              </a:rPr>
              <a:t> </a:t>
            </a:r>
            <a:r>
              <a:rPr lang="tr-TR" sz="1600" b="1" err="1">
                <a:solidFill>
                  <a:srgbClr val="B21BF9"/>
                </a:solidFill>
              </a:rPr>
              <a:t>fs</a:t>
            </a:r>
            <a:r>
              <a:rPr lang="tr-TR" sz="1600" b="1">
                <a:solidFill>
                  <a:srgbClr val="B21BF9"/>
                </a:solidFill>
              </a:rPr>
              <a:t>: </a:t>
            </a:r>
            <a:r>
              <a:rPr lang="tr-TR" sz="1600"/>
              <a:t>örneklem frekansı. </a:t>
            </a:r>
          </a:p>
          <a:p>
            <a:r>
              <a:rPr lang="tr-TR" sz="1600" b="1"/>
              <a:t>O</a:t>
            </a:r>
            <a:r>
              <a:rPr lang="tr-TR" sz="1600" b="1">
                <a:solidFill>
                  <a:srgbClr val="B21BF9"/>
                </a:solidFill>
              </a:rPr>
              <a:t> N: </a:t>
            </a:r>
            <a:r>
              <a:rPr lang="tr-TR" sz="1600"/>
              <a:t>filtre uzunluğu.</a:t>
            </a:r>
          </a:p>
          <a:p>
            <a:r>
              <a:rPr lang="tr-TR" sz="1600" b="1"/>
              <a:t>O</a:t>
            </a:r>
            <a:r>
              <a:rPr lang="tr-TR" sz="1600" b="1">
                <a:solidFill>
                  <a:srgbClr val="B21BF9"/>
                </a:solidFill>
              </a:rPr>
              <a:t> fir1: </a:t>
            </a:r>
            <a:r>
              <a:rPr lang="tr-TR" sz="1600"/>
              <a:t>FIR (</a:t>
            </a:r>
            <a:r>
              <a:rPr lang="tr-TR" sz="1600" b="1" err="1"/>
              <a:t>Finite</a:t>
            </a:r>
            <a:r>
              <a:rPr lang="tr-TR" sz="1600" b="1"/>
              <a:t> </a:t>
            </a:r>
            <a:r>
              <a:rPr lang="tr-TR" sz="1600" b="1" err="1"/>
              <a:t>Impulse</a:t>
            </a:r>
            <a:r>
              <a:rPr lang="tr-TR" sz="1600" b="1"/>
              <a:t> </a:t>
            </a:r>
            <a:r>
              <a:rPr lang="tr-TR" sz="1600" b="1" err="1"/>
              <a:t>Response</a:t>
            </a:r>
            <a:r>
              <a:rPr lang="tr-TR" sz="1600"/>
              <a:t>) filtre katsayıları hesaplanır. fir1 fonksiyonu kullanılarak FIR filtre katsayıları h elde edilir.</a:t>
            </a:r>
          </a:p>
        </p:txBody>
      </p:sp>
      <p:pic>
        <p:nvPicPr>
          <p:cNvPr id="11" name="Grafik 10" descr="Programcı dişi düz dolguyla">
            <a:extLst>
              <a:ext uri="{FF2B5EF4-FFF2-40B4-BE49-F238E27FC236}">
                <a16:creationId xmlns:a16="http://schemas.microsoft.com/office/drawing/2014/main" id="{2482638E-3475-44CE-0BE8-2380C01F64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770" y="5487504"/>
            <a:ext cx="848041" cy="848041"/>
          </a:xfrm>
          <a:prstGeom prst="rect">
            <a:avLst/>
          </a:prstGeom>
        </p:spPr>
      </p:pic>
      <p:pic>
        <p:nvPicPr>
          <p:cNvPr id="14" name="Grafik 13" descr="Programcı Male düz dolguyla">
            <a:extLst>
              <a:ext uri="{FF2B5EF4-FFF2-40B4-BE49-F238E27FC236}">
                <a16:creationId xmlns:a16="http://schemas.microsoft.com/office/drawing/2014/main" id="{5A01019D-91B8-70CA-B569-B7D413F5E5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5487505"/>
            <a:ext cx="848041" cy="848041"/>
          </a:xfrm>
          <a:prstGeom prst="rect">
            <a:avLst/>
          </a:prstGeom>
        </p:spPr>
      </p:pic>
      <p:pic>
        <p:nvPicPr>
          <p:cNvPr id="15" name="Resim 14" descr="raptiye, sabit, değişmeyen, muayyen içeren bir resim&#10;&#10;Açıklama otomatik olarak oluşturuldu">
            <a:extLst>
              <a:ext uri="{FF2B5EF4-FFF2-40B4-BE49-F238E27FC236}">
                <a16:creationId xmlns:a16="http://schemas.microsoft.com/office/drawing/2014/main" id="{9F5575BA-F451-F5E7-DC58-352468AA1FCA}"/>
              </a:ext>
            </a:extLst>
          </p:cNvPr>
          <p:cNvPicPr>
            <a:picLocks noChangeAspect="1"/>
          </p:cNvPicPr>
          <p:nvPr/>
        </p:nvPicPr>
        <p:blipFill>
          <a:blip r:embed="rId9">
            <a:duotone>
              <a:schemeClr val="accent1">
                <a:shade val="45000"/>
                <a:satMod val="135000"/>
              </a:schemeClr>
              <a:prstClr val="white"/>
            </a:duotone>
          </a:blip>
          <a:stretch>
            <a:fillRect/>
          </a:stretch>
        </p:blipFill>
        <p:spPr>
          <a:xfrm>
            <a:off x="10561407" y="24851"/>
            <a:ext cx="335870" cy="479814"/>
          </a:xfrm>
          <a:prstGeom prst="rect">
            <a:avLst/>
          </a:prstGeom>
        </p:spPr>
      </p:pic>
      <p:sp>
        <p:nvSpPr>
          <p:cNvPr id="4" name="Alt Bilgi Yer Tutucusu 4">
            <a:extLst>
              <a:ext uri="{FF2B5EF4-FFF2-40B4-BE49-F238E27FC236}">
                <a16:creationId xmlns:a16="http://schemas.microsoft.com/office/drawing/2014/main" id="{B5E3AFDE-7849-AB98-8516-CB39696B33F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48840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AMAÇ</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a:t>
            </a:r>
          </a:p>
        </p:txBody>
      </p:sp>
      <p:sp>
        <p:nvSpPr>
          <p:cNvPr id="3" name="Alt Bilgi Yer Tutucusu 4">
            <a:extLst>
              <a:ext uri="{FF2B5EF4-FFF2-40B4-BE49-F238E27FC236}">
                <a16:creationId xmlns:a16="http://schemas.microsoft.com/office/drawing/2014/main" id="{B9368ECC-E5D9-DEF4-2F40-D3BECC3C7CD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
        <p:nvSpPr>
          <p:cNvPr id="5" name="Metin kutusu 4">
            <a:extLst>
              <a:ext uri="{FF2B5EF4-FFF2-40B4-BE49-F238E27FC236}">
                <a16:creationId xmlns:a16="http://schemas.microsoft.com/office/drawing/2014/main" id="{FA38A4C8-86BD-0B01-2E73-D744B851A499}"/>
              </a:ext>
            </a:extLst>
          </p:cNvPr>
          <p:cNvSpPr txBox="1"/>
          <p:nvPr/>
        </p:nvSpPr>
        <p:spPr>
          <a:xfrm>
            <a:off x="453373" y="950446"/>
            <a:ext cx="5098401" cy="4247317"/>
          </a:xfrm>
          <a:prstGeom prst="rect">
            <a:avLst/>
          </a:prstGeom>
          <a:noFill/>
        </p:spPr>
        <p:txBody>
          <a:bodyPr wrap="square">
            <a:spAutoFit/>
          </a:bodyPr>
          <a:lstStyle/>
          <a:p>
            <a:r>
              <a:rPr lang="tr-TR" sz="1500" b="1">
                <a:highlight>
                  <a:srgbClr val="FFFF00"/>
                </a:highlight>
              </a:rPr>
              <a:t>DFT ve IDFT:</a:t>
            </a:r>
          </a:p>
          <a:p>
            <a:endParaRPr lang="tr-TR" sz="1200">
              <a:highlight>
                <a:srgbClr val="FFFF00"/>
              </a:highlight>
            </a:endParaRPr>
          </a:p>
          <a:p>
            <a:r>
              <a:rPr lang="tr-TR" sz="1200"/>
              <a:t>İlk olarak, orijinal sinyalinizin </a:t>
            </a:r>
            <a:r>
              <a:rPr lang="tr-TR" sz="1200" err="1"/>
              <a:t>Discrete</a:t>
            </a:r>
            <a:r>
              <a:rPr lang="tr-TR" sz="1200"/>
              <a:t> Fourier </a:t>
            </a:r>
            <a:r>
              <a:rPr lang="tr-TR" sz="1200" err="1"/>
              <a:t>Transform</a:t>
            </a:r>
            <a:r>
              <a:rPr lang="tr-TR" sz="1200"/>
              <a:t> (DFT) işlemi gerçekleştirilir.</a:t>
            </a:r>
          </a:p>
          <a:p>
            <a:r>
              <a:rPr lang="tr-TR" sz="1200"/>
              <a:t>DFT sonucunda, büyüklük (</a:t>
            </a:r>
            <a:r>
              <a:rPr lang="tr-TR" sz="1200" err="1"/>
              <a:t>magnitude</a:t>
            </a:r>
            <a:r>
              <a:rPr lang="tr-TR" sz="1200"/>
              <a:t>) ve faz (</a:t>
            </a:r>
            <a:r>
              <a:rPr lang="tr-TR" sz="1200" err="1"/>
              <a:t>phase</a:t>
            </a:r>
            <a:r>
              <a:rPr lang="tr-TR" sz="1200"/>
              <a:t>) spektrumları elde edilir.</a:t>
            </a:r>
          </a:p>
          <a:p>
            <a:r>
              <a:rPr lang="tr-TR" sz="1200"/>
              <a:t>IDFT, DFT sonucunun ters Fourier dönüşümünü alarak orijinal sinyali yeniden oluşturur.</a:t>
            </a:r>
          </a:p>
          <a:p>
            <a:r>
              <a:rPr lang="tr-TR" sz="1200"/>
              <a:t>DFT ve IDFT sonuçları, frekans ve zaman alanlarında sinyalin özelliklerini gösterir.</a:t>
            </a:r>
          </a:p>
          <a:p>
            <a:endParaRPr lang="tr-TR" sz="1200"/>
          </a:p>
          <a:p>
            <a:endParaRPr lang="tr-TR" sz="1200"/>
          </a:p>
          <a:p>
            <a:r>
              <a:rPr lang="tr-TR" sz="1500" b="1">
                <a:highlight>
                  <a:srgbClr val="FFFF00"/>
                </a:highlight>
              </a:rPr>
              <a:t>FIR Filtreler:</a:t>
            </a:r>
          </a:p>
          <a:p>
            <a:endParaRPr lang="tr-TR" sz="1200">
              <a:highlight>
                <a:srgbClr val="FFFF00"/>
              </a:highlight>
            </a:endParaRPr>
          </a:p>
          <a:p>
            <a:r>
              <a:rPr lang="tr-TR" sz="1200"/>
              <a:t>İki farklı FIR filtre tasarımı kullanılır: düşük geçiren (LPF) ve yüksek geçiren (HPF) filtreler.</a:t>
            </a:r>
          </a:p>
          <a:p>
            <a:r>
              <a:rPr lang="tr-TR" sz="1200"/>
              <a:t>LPF filtresi, belirtilen kesme frekansına göre sinyali düşük frekans bileşenlerine geçiren bir filtre olarak kullanılır.</a:t>
            </a:r>
          </a:p>
          <a:p>
            <a:r>
              <a:rPr lang="tr-TR" sz="1200"/>
              <a:t>HPF filtresi, belirtilen kesme frekansından yüksek frekans bileşenlerine izin vererek sinyali yüksek frekanslarda kesen bir filtre olarak kullanılır.</a:t>
            </a:r>
          </a:p>
          <a:p>
            <a:r>
              <a:rPr lang="tr-TR" sz="1200"/>
              <a:t>Her iki filtreleme işlemi de, orijinal sinyali filtrelenmiş sinyal olarak değiştirir ve belirtilen kesme frekanslarını yansıtır.</a:t>
            </a:r>
          </a:p>
        </p:txBody>
      </p:sp>
      <p:sp>
        <p:nvSpPr>
          <p:cNvPr id="8" name="Metin kutusu 7">
            <a:extLst>
              <a:ext uri="{FF2B5EF4-FFF2-40B4-BE49-F238E27FC236}">
                <a16:creationId xmlns:a16="http://schemas.microsoft.com/office/drawing/2014/main" id="{5B07F003-8C59-B0C8-4B52-4F02F37DA86C}"/>
              </a:ext>
            </a:extLst>
          </p:cNvPr>
          <p:cNvSpPr txBox="1"/>
          <p:nvPr/>
        </p:nvSpPr>
        <p:spPr>
          <a:xfrm>
            <a:off x="5637239" y="909517"/>
            <a:ext cx="4909331" cy="3508653"/>
          </a:xfrm>
          <a:prstGeom prst="rect">
            <a:avLst/>
          </a:prstGeom>
          <a:noFill/>
        </p:spPr>
        <p:txBody>
          <a:bodyPr wrap="square">
            <a:spAutoFit/>
          </a:bodyPr>
          <a:lstStyle/>
          <a:p>
            <a:r>
              <a:rPr lang="tr-TR" sz="1500" b="1" err="1">
                <a:highlight>
                  <a:srgbClr val="FFFF00"/>
                </a:highlight>
              </a:rPr>
              <a:t>Band</a:t>
            </a:r>
            <a:r>
              <a:rPr lang="tr-TR" sz="1500" b="1">
                <a:highlight>
                  <a:srgbClr val="FFFF00"/>
                </a:highlight>
              </a:rPr>
              <a:t> </a:t>
            </a:r>
            <a:r>
              <a:rPr lang="tr-TR" sz="1500" b="1" err="1">
                <a:highlight>
                  <a:srgbClr val="FFFF00"/>
                </a:highlight>
              </a:rPr>
              <a:t>Pass</a:t>
            </a:r>
            <a:r>
              <a:rPr lang="tr-TR" sz="1500" b="1">
                <a:highlight>
                  <a:srgbClr val="FFFF00"/>
                </a:highlight>
              </a:rPr>
              <a:t> Filtresi:</a:t>
            </a:r>
          </a:p>
          <a:p>
            <a:endParaRPr lang="tr-TR" sz="1200">
              <a:highlight>
                <a:srgbClr val="FFFF00"/>
              </a:highlight>
            </a:endParaRPr>
          </a:p>
          <a:p>
            <a:r>
              <a:rPr lang="tr-TR" sz="1200" err="1"/>
              <a:t>Band</a:t>
            </a:r>
            <a:r>
              <a:rPr lang="tr-TR" sz="1200"/>
              <a:t> </a:t>
            </a:r>
            <a:r>
              <a:rPr lang="tr-TR" sz="1200" err="1"/>
              <a:t>Pass</a:t>
            </a:r>
            <a:r>
              <a:rPr lang="tr-TR" sz="1200"/>
              <a:t> Filtresi (BPF), alt ve üst kesme frekansları arasında bant geçiren bir filtre olarak kullanılır.</a:t>
            </a:r>
          </a:p>
          <a:p>
            <a:r>
              <a:rPr lang="tr-TR" sz="1200"/>
              <a:t>İki farklı kesme frekansı belirlenir ve FIR filtre tasarımı kullanılarak BPF oluşturulur.</a:t>
            </a:r>
          </a:p>
          <a:p>
            <a:r>
              <a:rPr lang="tr-TR" sz="1200"/>
              <a:t>BPF, sinyalin belirtilen frekans aralığında kalmasını sağlar ve diğer frekans bileşenlerini bastırır.</a:t>
            </a:r>
          </a:p>
          <a:p>
            <a:endParaRPr lang="tr-TR" sz="1200"/>
          </a:p>
          <a:p>
            <a:endParaRPr lang="tr-TR" sz="1200"/>
          </a:p>
          <a:p>
            <a:r>
              <a:rPr lang="tr-TR" sz="1500" b="1" err="1">
                <a:highlight>
                  <a:srgbClr val="FFFF00"/>
                </a:highlight>
              </a:rPr>
              <a:t>Band</a:t>
            </a:r>
            <a:r>
              <a:rPr lang="tr-TR" sz="1500" b="1">
                <a:highlight>
                  <a:srgbClr val="FFFF00"/>
                </a:highlight>
              </a:rPr>
              <a:t> Stop Filtresi:</a:t>
            </a:r>
          </a:p>
          <a:p>
            <a:endParaRPr lang="tr-TR" sz="1200">
              <a:highlight>
                <a:srgbClr val="FFFF00"/>
              </a:highlight>
            </a:endParaRPr>
          </a:p>
          <a:p>
            <a:r>
              <a:rPr lang="tr-TR" sz="1200" err="1"/>
              <a:t>Band</a:t>
            </a:r>
            <a:r>
              <a:rPr lang="tr-TR" sz="1200"/>
              <a:t> Stop Filtresi (BSF), alt ve üst kesme frekansları arasında bant kesen bir filtre olarak kullanılır.</a:t>
            </a:r>
          </a:p>
          <a:p>
            <a:r>
              <a:rPr lang="tr-TR" sz="1200"/>
              <a:t>İki farklı kesme frekansı belirlenir ve FIR filtre tasarımı kullanılarak BSF oluşturulur.</a:t>
            </a:r>
          </a:p>
          <a:p>
            <a:r>
              <a:rPr lang="tr-TR" sz="1200"/>
              <a:t>BSF, sinyalin belirtilen frekans aralığında bastırılmasını sağlar ve diğer frekans bileşenlerini geçirir.</a:t>
            </a:r>
          </a:p>
        </p:txBody>
      </p:sp>
      <p:sp>
        <p:nvSpPr>
          <p:cNvPr id="14" name="Metin kutusu 13">
            <a:extLst>
              <a:ext uri="{FF2B5EF4-FFF2-40B4-BE49-F238E27FC236}">
                <a16:creationId xmlns:a16="http://schemas.microsoft.com/office/drawing/2014/main" id="{74171D9A-4B42-3707-CBC1-E16A61B4F52E}"/>
              </a:ext>
            </a:extLst>
          </p:cNvPr>
          <p:cNvSpPr txBox="1"/>
          <p:nvPr/>
        </p:nvSpPr>
        <p:spPr>
          <a:xfrm>
            <a:off x="5637239" y="4345835"/>
            <a:ext cx="5326230" cy="1615827"/>
          </a:xfrm>
          <a:prstGeom prst="rect">
            <a:avLst/>
          </a:prstGeom>
          <a:noFill/>
        </p:spPr>
        <p:txBody>
          <a:bodyPr wrap="square">
            <a:spAutoFit/>
          </a:bodyPr>
          <a:lstStyle/>
          <a:p>
            <a:r>
              <a:rPr lang="tr-TR" sz="1500" b="1">
                <a:highlight>
                  <a:srgbClr val="FFFF00"/>
                </a:highlight>
              </a:rPr>
              <a:t>Konvolüsyon:</a:t>
            </a:r>
          </a:p>
          <a:p>
            <a:r>
              <a:rPr lang="tr-TR" sz="1200"/>
              <a:t>Sinyal ve filtre arasındaki etkileşimi göstermek için konvolüsyon işlemi kullanılır.</a:t>
            </a:r>
          </a:p>
          <a:p>
            <a:r>
              <a:rPr lang="tr-TR" sz="1200"/>
              <a:t>Konvolüsyon, iki sinyalin birleşimini hesaplar ve çıkış sinyalini elde eder.</a:t>
            </a:r>
          </a:p>
          <a:p>
            <a:r>
              <a:rPr lang="tr-TR" sz="1200"/>
              <a:t>Konvolüsyon sonucunda, sinyal filtrelenir veya başka bir sinyalle etkileşime girer.</a:t>
            </a:r>
          </a:p>
          <a:p>
            <a:r>
              <a:rPr lang="tr-TR" sz="1200"/>
              <a:t>Bu kod parçaları, sinyal işleme tekniklerini uygulayarak sinyalleri filtrelemek, frekans bileşenlerini analiz etmek ve zaman/frekans domaininde</a:t>
            </a:r>
          </a:p>
        </p:txBody>
      </p:sp>
    </p:spTree>
    <p:extLst>
      <p:ext uri="{BB962C8B-B14F-4D97-AF65-F5344CB8AC3E}">
        <p14:creationId xmlns:p14="http://schemas.microsoft.com/office/powerpoint/2010/main" val="96805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80</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613662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Yüksek Geçiren Filtre (HPF)</a:t>
            </a:r>
          </a:p>
        </p:txBody>
      </p:sp>
      <p:pic>
        <p:nvPicPr>
          <p:cNvPr id="2" name="Picture 2" descr="What Is a Low Pass Filter? A Tutorial on the Basics of Passive RC Filters -  Technical Articles">
            <a:extLst>
              <a:ext uri="{FF2B5EF4-FFF2-40B4-BE49-F238E27FC236}">
                <a16:creationId xmlns:a16="http://schemas.microsoft.com/office/drawing/2014/main" id="{D3B95ECD-1CFE-AE80-0D32-3D0B4900E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18AB16D8-F212-CD38-59F2-6EA1F632BE59}"/>
              </a:ext>
            </a:extLst>
          </p:cNvPr>
          <p:cNvSpPr/>
          <p:nvPr/>
        </p:nvSpPr>
        <p:spPr>
          <a:xfrm>
            <a:off x="10612250" y="272323"/>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Grafik 10" descr="Programcı dişi düz dolguyla">
            <a:extLst>
              <a:ext uri="{FF2B5EF4-FFF2-40B4-BE49-F238E27FC236}">
                <a16:creationId xmlns:a16="http://schemas.microsoft.com/office/drawing/2014/main" id="{2482638E-3475-44CE-0BE8-2380C01F6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770" y="5487504"/>
            <a:ext cx="848041" cy="848041"/>
          </a:xfrm>
          <a:prstGeom prst="rect">
            <a:avLst/>
          </a:prstGeom>
        </p:spPr>
      </p:pic>
      <p:pic>
        <p:nvPicPr>
          <p:cNvPr id="14" name="Grafik 13" descr="Programcı Male düz dolguyla">
            <a:extLst>
              <a:ext uri="{FF2B5EF4-FFF2-40B4-BE49-F238E27FC236}">
                <a16:creationId xmlns:a16="http://schemas.microsoft.com/office/drawing/2014/main" id="{5A01019D-91B8-70CA-B569-B7D413F5E5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487505"/>
            <a:ext cx="848041" cy="848041"/>
          </a:xfrm>
          <a:prstGeom prst="rect">
            <a:avLst/>
          </a:prstGeom>
        </p:spPr>
      </p:pic>
      <p:sp>
        <p:nvSpPr>
          <p:cNvPr id="4" name="Metin kutusu 3">
            <a:extLst>
              <a:ext uri="{FF2B5EF4-FFF2-40B4-BE49-F238E27FC236}">
                <a16:creationId xmlns:a16="http://schemas.microsoft.com/office/drawing/2014/main" id="{451F9D5D-B68F-F5E8-8717-BA8272159908}"/>
              </a:ext>
            </a:extLst>
          </p:cNvPr>
          <p:cNvSpPr txBox="1"/>
          <p:nvPr/>
        </p:nvSpPr>
        <p:spPr>
          <a:xfrm>
            <a:off x="179889" y="2426856"/>
            <a:ext cx="11557946" cy="1477328"/>
          </a:xfrm>
          <a:prstGeom prst="rect">
            <a:avLst/>
          </a:prstGeom>
          <a:noFill/>
        </p:spPr>
        <p:txBody>
          <a:bodyPr wrap="square">
            <a:spAutoFit/>
          </a:bodyPr>
          <a:lstStyle/>
          <a:p>
            <a:pPr algn="ctr"/>
            <a:r>
              <a:rPr lang="tr-TR" sz="3000" b="1">
                <a:solidFill>
                  <a:srgbClr val="C00000"/>
                </a:solidFill>
                <a:latin typeface="Posterama (Başlıklar)"/>
              </a:rPr>
              <a:t>HADİ… LPF’DE UYGULADIĞIMIZ İŞLEMİN AYNISI BURADA YAPALIM VE FC KESME FREKANSINI AZALTIP, ARTIRARAK SONUÇLARI ANALİZ EDELİM.</a:t>
            </a:r>
            <a:endParaRPr lang="tr-TR" sz="3200" b="1">
              <a:latin typeface="Posterama (Başlıklar)"/>
            </a:endParaRPr>
          </a:p>
        </p:txBody>
      </p:sp>
      <p:pic>
        <p:nvPicPr>
          <p:cNvPr id="17" name="Resim 16" descr="raptiye, sabit, değişmeyen, muayyen içeren bir resim&#10;&#10;Açıklama otomatik olarak oluşturuldu">
            <a:extLst>
              <a:ext uri="{FF2B5EF4-FFF2-40B4-BE49-F238E27FC236}">
                <a16:creationId xmlns:a16="http://schemas.microsoft.com/office/drawing/2014/main" id="{B3786E31-F04E-4DF4-1F11-6862A57D732F}"/>
              </a:ext>
            </a:extLst>
          </p:cNvPr>
          <p:cNvPicPr>
            <a:picLocks noChangeAspect="1"/>
          </p:cNvPicPr>
          <p:nvPr/>
        </p:nvPicPr>
        <p:blipFill>
          <a:blip r:embed="rId8">
            <a:duotone>
              <a:schemeClr val="accent1">
                <a:shade val="45000"/>
                <a:satMod val="135000"/>
              </a:schemeClr>
              <a:prstClr val="white"/>
            </a:duotone>
          </a:blip>
          <a:stretch>
            <a:fillRect/>
          </a:stretch>
        </p:blipFill>
        <p:spPr>
          <a:xfrm>
            <a:off x="10561407" y="24851"/>
            <a:ext cx="335870" cy="479814"/>
          </a:xfrm>
          <a:prstGeom prst="rect">
            <a:avLst/>
          </a:prstGeom>
        </p:spPr>
      </p:pic>
      <p:pic>
        <p:nvPicPr>
          <p:cNvPr id="19" name="Grafik 18" descr="Ampul">
            <a:extLst>
              <a:ext uri="{FF2B5EF4-FFF2-40B4-BE49-F238E27FC236}">
                <a16:creationId xmlns:a16="http://schemas.microsoft.com/office/drawing/2014/main" id="{1036793A-3C8F-A587-AAB2-809833D3BE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22543" y="3472359"/>
            <a:ext cx="2585659" cy="2585659"/>
          </a:xfrm>
          <a:prstGeom prst="rect">
            <a:avLst/>
          </a:prstGeom>
        </p:spPr>
      </p:pic>
      <p:sp>
        <p:nvSpPr>
          <p:cNvPr id="5" name="Alt Bilgi Yer Tutucusu 4">
            <a:extLst>
              <a:ext uri="{FF2B5EF4-FFF2-40B4-BE49-F238E27FC236}">
                <a16:creationId xmlns:a16="http://schemas.microsoft.com/office/drawing/2014/main" id="{5F518D09-E94F-C86C-4F82-9E531A743F91}"/>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547631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81</a:t>
            </a:r>
          </a:p>
        </p:txBody>
      </p:sp>
      <p:sp>
        <p:nvSpPr>
          <p:cNvPr id="10" name="Metin kutusu 9">
            <a:extLst>
              <a:ext uri="{FF2B5EF4-FFF2-40B4-BE49-F238E27FC236}">
                <a16:creationId xmlns:a16="http://schemas.microsoft.com/office/drawing/2014/main" id="{788EC439-C058-906F-7EB8-75AD29120C03}"/>
              </a:ext>
            </a:extLst>
          </p:cNvPr>
          <p:cNvSpPr txBox="1"/>
          <p:nvPr/>
        </p:nvSpPr>
        <p:spPr>
          <a:xfrm>
            <a:off x="8901960" y="650348"/>
            <a:ext cx="1389709"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=15</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8AA1185C-1A9F-66D2-8C21-ED4414159F6E}"/>
              </a:ext>
            </a:extLst>
          </p:cNvPr>
          <p:cNvSpPr txBox="1"/>
          <p:nvPr/>
        </p:nvSpPr>
        <p:spPr>
          <a:xfrm>
            <a:off x="208190" y="981076"/>
            <a:ext cx="613662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Yüksek Geçiren Filtre (HPF)</a:t>
            </a:r>
          </a:p>
        </p:txBody>
      </p:sp>
      <p:pic>
        <p:nvPicPr>
          <p:cNvPr id="3" name="Resim 2">
            <a:extLst>
              <a:ext uri="{FF2B5EF4-FFF2-40B4-BE49-F238E27FC236}">
                <a16:creationId xmlns:a16="http://schemas.microsoft.com/office/drawing/2014/main" id="{AFF9A48D-BDF1-0291-0552-FFD5E76F95A5}"/>
              </a:ext>
            </a:extLst>
          </p:cNvPr>
          <p:cNvPicPr>
            <a:picLocks noChangeAspect="1"/>
          </p:cNvPicPr>
          <p:nvPr/>
        </p:nvPicPr>
        <p:blipFill>
          <a:blip r:embed="rId3"/>
          <a:stretch>
            <a:fillRect/>
          </a:stretch>
        </p:blipFill>
        <p:spPr>
          <a:xfrm>
            <a:off x="320508" y="1565851"/>
            <a:ext cx="7106659" cy="4200467"/>
          </a:xfrm>
          <a:prstGeom prst="rect">
            <a:avLst/>
          </a:prstGeom>
        </p:spPr>
      </p:pic>
      <p:sp>
        <p:nvSpPr>
          <p:cNvPr id="5" name="Alt Bilgi Yer Tutucusu 4">
            <a:extLst>
              <a:ext uri="{FF2B5EF4-FFF2-40B4-BE49-F238E27FC236}">
                <a16:creationId xmlns:a16="http://schemas.microsoft.com/office/drawing/2014/main" id="{50D25C98-096D-D07B-C7B3-29E1E0C1E9AB}"/>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9" name="Metin kutusu 8">
            <a:extLst>
              <a:ext uri="{FF2B5EF4-FFF2-40B4-BE49-F238E27FC236}">
                <a16:creationId xmlns:a16="http://schemas.microsoft.com/office/drawing/2014/main" id="{218AB422-C8EA-E412-2560-BE74BF851EE7}"/>
              </a:ext>
            </a:extLst>
          </p:cNvPr>
          <p:cNvSpPr txBox="1"/>
          <p:nvPr/>
        </p:nvSpPr>
        <p:spPr>
          <a:xfrm>
            <a:off x="7567799" y="1612506"/>
            <a:ext cx="4437717" cy="3093154"/>
          </a:xfrm>
          <a:prstGeom prst="rect">
            <a:avLst/>
          </a:prstGeom>
          <a:solidFill>
            <a:schemeClr val="bg1">
              <a:lumMod val="95000"/>
            </a:schemeClr>
          </a:solidFill>
        </p:spPr>
        <p:txBody>
          <a:bodyPr wrap="square">
            <a:spAutoFit/>
          </a:bodyPr>
          <a:lstStyle/>
          <a:p>
            <a:r>
              <a:rPr lang="tr-TR" sz="1300" b="1"/>
              <a:t>FC, </a:t>
            </a:r>
            <a:r>
              <a:rPr lang="tr-TR" sz="1300"/>
              <a:t>kesme frekansını temsil eder ve bir değer alır. Bu değer, filtreleme işleminde hangi frekansların yüksek geçirileceğini belirler. HPF, düşük frekanslardaki bileşenleri baskılayarak yüksek frekans bileşenlerini geçirmeyi amaçlar. Bu nedenle, </a:t>
            </a:r>
            <a:r>
              <a:rPr lang="tr-TR" sz="1300" b="1"/>
              <a:t>fc = 15 </a:t>
            </a:r>
            <a:r>
              <a:rPr lang="tr-TR" sz="1300"/>
              <a:t>olarak belirlendiğinde, sinyalin 15 Hz'den düşük frekans bileşenleri azaltılacak veya engellenecek ve yalnızca 15 Hz ve üzerindeki frekans bileşenleri korunacaktır. Grafikte, orijinal sinyal ve HPF uygulanmış sinyal arasındaki farkı gözlemliyoruz. HPF, düşük frekanslı bileşenleri ortadan kaldırarak sinyalin yüksek frekans bileşenlerini daha belirgin hale getirirken. Kesme frekansının seçimi, filtreleme işleminin hangi frekans aralığında etkili olacağını belirler ve uygulanan filtreleme sonucunu etkiler.</a:t>
            </a:r>
          </a:p>
        </p:txBody>
      </p:sp>
      <p:sp>
        <p:nvSpPr>
          <p:cNvPr id="12" name="Metin kutusu 11">
            <a:extLst>
              <a:ext uri="{FF2B5EF4-FFF2-40B4-BE49-F238E27FC236}">
                <a16:creationId xmlns:a16="http://schemas.microsoft.com/office/drawing/2014/main" id="{82B3EDF3-12B5-7EB0-0A3E-1AAD8AA4A175}"/>
              </a:ext>
            </a:extLst>
          </p:cNvPr>
          <p:cNvSpPr txBox="1"/>
          <p:nvPr/>
        </p:nvSpPr>
        <p:spPr>
          <a:xfrm>
            <a:off x="7567799" y="4798667"/>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15 Hz altındaki frekanslara sahip bileşenler sinyalde daha az belirgin hale gelip baskılanırken, 15 Hz üzerindeki yüksek frekans bileşenleri daha fazla korunmuştur.</a:t>
            </a:r>
          </a:p>
        </p:txBody>
      </p:sp>
    </p:spTree>
    <p:extLst>
      <p:ext uri="{BB962C8B-B14F-4D97-AF65-F5344CB8AC3E}">
        <p14:creationId xmlns:p14="http://schemas.microsoft.com/office/powerpoint/2010/main" val="26230864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82</a:t>
            </a:r>
          </a:p>
        </p:txBody>
      </p:sp>
      <p:sp>
        <p:nvSpPr>
          <p:cNvPr id="10" name="Metin kutusu 9">
            <a:extLst>
              <a:ext uri="{FF2B5EF4-FFF2-40B4-BE49-F238E27FC236}">
                <a16:creationId xmlns:a16="http://schemas.microsoft.com/office/drawing/2014/main" id="{788EC439-C058-906F-7EB8-75AD29120C03}"/>
              </a:ext>
            </a:extLst>
          </p:cNvPr>
          <p:cNvSpPr txBox="1"/>
          <p:nvPr/>
        </p:nvSpPr>
        <p:spPr>
          <a:xfrm>
            <a:off x="8976607" y="641017"/>
            <a:ext cx="1531483"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=150</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8AA1185C-1A9F-66D2-8C21-ED4414159F6E}"/>
              </a:ext>
            </a:extLst>
          </p:cNvPr>
          <p:cNvSpPr txBox="1"/>
          <p:nvPr/>
        </p:nvSpPr>
        <p:spPr>
          <a:xfrm>
            <a:off x="208190" y="981076"/>
            <a:ext cx="613662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Yüksek Geçiren Filtre (HPF)</a:t>
            </a:r>
          </a:p>
        </p:txBody>
      </p:sp>
      <p:pic>
        <p:nvPicPr>
          <p:cNvPr id="7" name="Resim 6">
            <a:extLst>
              <a:ext uri="{FF2B5EF4-FFF2-40B4-BE49-F238E27FC236}">
                <a16:creationId xmlns:a16="http://schemas.microsoft.com/office/drawing/2014/main" id="{1B177C1D-1888-7983-E975-6D38FD546F8C}"/>
              </a:ext>
            </a:extLst>
          </p:cNvPr>
          <p:cNvPicPr>
            <a:picLocks noChangeAspect="1"/>
          </p:cNvPicPr>
          <p:nvPr/>
        </p:nvPicPr>
        <p:blipFill>
          <a:blip r:embed="rId3"/>
          <a:stretch>
            <a:fillRect/>
          </a:stretch>
        </p:blipFill>
        <p:spPr>
          <a:xfrm>
            <a:off x="208191" y="1565852"/>
            <a:ext cx="7218976" cy="4217372"/>
          </a:xfrm>
          <a:prstGeom prst="rect">
            <a:avLst/>
          </a:prstGeom>
        </p:spPr>
      </p:pic>
      <p:sp>
        <p:nvSpPr>
          <p:cNvPr id="3" name="Alt Bilgi Yer Tutucusu 4">
            <a:extLst>
              <a:ext uri="{FF2B5EF4-FFF2-40B4-BE49-F238E27FC236}">
                <a16:creationId xmlns:a16="http://schemas.microsoft.com/office/drawing/2014/main" id="{74CAF506-DE05-2EC6-18A4-C983158EBC9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5" name="Metin kutusu 4">
            <a:extLst>
              <a:ext uri="{FF2B5EF4-FFF2-40B4-BE49-F238E27FC236}">
                <a16:creationId xmlns:a16="http://schemas.microsoft.com/office/drawing/2014/main" id="{651784D8-7433-7EEB-E350-79663F813FBA}"/>
              </a:ext>
            </a:extLst>
          </p:cNvPr>
          <p:cNvSpPr txBox="1"/>
          <p:nvPr/>
        </p:nvSpPr>
        <p:spPr>
          <a:xfrm>
            <a:off x="7567799" y="1612506"/>
            <a:ext cx="4437717" cy="3093154"/>
          </a:xfrm>
          <a:prstGeom prst="rect">
            <a:avLst/>
          </a:prstGeom>
          <a:solidFill>
            <a:schemeClr val="bg1">
              <a:lumMod val="95000"/>
            </a:schemeClr>
          </a:solidFill>
        </p:spPr>
        <p:txBody>
          <a:bodyPr wrap="square">
            <a:spAutoFit/>
          </a:bodyPr>
          <a:lstStyle/>
          <a:p>
            <a:r>
              <a:rPr lang="tr-TR" sz="1300" b="1"/>
              <a:t>FC, </a:t>
            </a:r>
            <a:r>
              <a:rPr lang="tr-TR" sz="1300"/>
              <a:t>kesme frekansını temsil eder ve bir değer alır. Bu değer, filtreleme işleminde hangi frekansların yüksek geçirileceğini belirler. HPF, düşük frekanslardaki bileşenleri baskılayarak yüksek frekans bileşenlerini geçirmeyi amaçlar. Bu nedenle, </a:t>
            </a:r>
            <a:r>
              <a:rPr lang="tr-TR" sz="1300" b="1"/>
              <a:t>fc = 150 </a:t>
            </a:r>
            <a:r>
              <a:rPr lang="tr-TR" sz="1300"/>
              <a:t>olarak belirlendiğinde, sinyalin 150 Hz'den düşük frekans bileşenleri azaltılacak veya engellenecek ve yalnızca 150 Hz ve üzerindeki frekans bileşenleri korunacaktır. Grafikte, orijinal sinyal ve HPF uygulanmış sinyal arasındaki farkı gözlemliyoruz. HPF, düşük frekanslı bileşenleri ortadan kaldırarak sinyalin yüksek frekans bileşenlerini daha belirgin hale getirirken. Kesme frekansının seçimi, filtreleme işleminin hangi frekans aralığında etkili olacağını belirler ve uygulanan filtreleme sonucunu etkiler.</a:t>
            </a:r>
          </a:p>
        </p:txBody>
      </p:sp>
      <p:sp>
        <p:nvSpPr>
          <p:cNvPr id="8" name="Metin kutusu 7">
            <a:extLst>
              <a:ext uri="{FF2B5EF4-FFF2-40B4-BE49-F238E27FC236}">
                <a16:creationId xmlns:a16="http://schemas.microsoft.com/office/drawing/2014/main" id="{F9145427-A286-D394-8098-1FF4F12E5185}"/>
              </a:ext>
            </a:extLst>
          </p:cNvPr>
          <p:cNvSpPr txBox="1"/>
          <p:nvPr/>
        </p:nvSpPr>
        <p:spPr>
          <a:xfrm>
            <a:off x="7567799" y="4798667"/>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150 Hz altındaki frekanslara sahip bileşenler sinyalde daha az belirgin hale gelip baskılanırken, 150 Hz üzerindeki yüksek frekans bileşenleri daha fazla korunmuştur.</a:t>
            </a:r>
          </a:p>
        </p:txBody>
      </p:sp>
    </p:spTree>
    <p:extLst>
      <p:ext uri="{BB962C8B-B14F-4D97-AF65-F5344CB8AC3E}">
        <p14:creationId xmlns:p14="http://schemas.microsoft.com/office/powerpoint/2010/main" val="1499123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83</a:t>
            </a:r>
          </a:p>
        </p:txBody>
      </p:sp>
      <p:sp>
        <p:nvSpPr>
          <p:cNvPr id="10" name="Metin kutusu 9">
            <a:extLst>
              <a:ext uri="{FF2B5EF4-FFF2-40B4-BE49-F238E27FC236}">
                <a16:creationId xmlns:a16="http://schemas.microsoft.com/office/drawing/2014/main" id="{788EC439-C058-906F-7EB8-75AD29120C03}"/>
              </a:ext>
            </a:extLst>
          </p:cNvPr>
          <p:cNvSpPr txBox="1"/>
          <p:nvPr/>
        </p:nvSpPr>
        <p:spPr>
          <a:xfrm>
            <a:off x="8827312" y="641017"/>
            <a:ext cx="1912220" cy="553998"/>
          </a:xfrm>
          <a:prstGeom prst="rect">
            <a:avLst/>
          </a:prstGeom>
          <a:noFill/>
        </p:spPr>
        <p:txBody>
          <a:bodyPr wrap="square">
            <a:spAutoFit/>
          </a:bodyPr>
          <a:lstStyle/>
          <a:p>
            <a:pPr algn="ctr"/>
            <a:r>
              <a:rPr lang="tr-TR" sz="3000" b="1" err="1">
                <a:solidFill>
                  <a:srgbClr val="C00000"/>
                </a:solidFill>
                <a:latin typeface="Posterama (Başlıklar)"/>
              </a:rPr>
              <a:t>fc</a:t>
            </a:r>
            <a:r>
              <a:rPr lang="tr-TR" sz="3000" b="1">
                <a:solidFill>
                  <a:srgbClr val="C00000"/>
                </a:solidFill>
                <a:latin typeface="Posterama (Başlıklar)"/>
              </a:rPr>
              <a:t>=500</a:t>
            </a:r>
            <a:endParaRPr lang="tr-TR" sz="3000" b="1">
              <a:latin typeface="Posterama (Başlıklar)"/>
            </a:endParaRPr>
          </a:p>
        </p:txBody>
      </p:sp>
      <p:sp>
        <p:nvSpPr>
          <p:cNvPr id="11" name="Serbest Form: Şekil 10">
            <a:extLst>
              <a:ext uri="{FF2B5EF4-FFF2-40B4-BE49-F238E27FC236}">
                <a16:creationId xmlns:a16="http://schemas.microsoft.com/office/drawing/2014/main" id="{AAB851BB-C9D7-B34E-FF50-0180954F83C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Metin kutusu 1">
            <a:extLst>
              <a:ext uri="{FF2B5EF4-FFF2-40B4-BE49-F238E27FC236}">
                <a16:creationId xmlns:a16="http://schemas.microsoft.com/office/drawing/2014/main" id="{8AA1185C-1A9F-66D2-8C21-ED4414159F6E}"/>
              </a:ext>
            </a:extLst>
          </p:cNvPr>
          <p:cNvSpPr txBox="1"/>
          <p:nvPr/>
        </p:nvSpPr>
        <p:spPr>
          <a:xfrm>
            <a:off x="208190" y="981076"/>
            <a:ext cx="613662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Yüksek Geçiren Filtre (HPF)</a:t>
            </a:r>
          </a:p>
        </p:txBody>
      </p:sp>
      <p:pic>
        <p:nvPicPr>
          <p:cNvPr id="7" name="Resim 6">
            <a:extLst>
              <a:ext uri="{FF2B5EF4-FFF2-40B4-BE49-F238E27FC236}">
                <a16:creationId xmlns:a16="http://schemas.microsoft.com/office/drawing/2014/main" id="{C7B087A8-6DB9-3B66-1BFC-FB5621E421C9}"/>
              </a:ext>
            </a:extLst>
          </p:cNvPr>
          <p:cNvPicPr>
            <a:picLocks noChangeAspect="1"/>
          </p:cNvPicPr>
          <p:nvPr/>
        </p:nvPicPr>
        <p:blipFill>
          <a:blip r:embed="rId3"/>
          <a:stretch>
            <a:fillRect/>
          </a:stretch>
        </p:blipFill>
        <p:spPr>
          <a:xfrm>
            <a:off x="192639" y="1565851"/>
            <a:ext cx="7234528" cy="4228459"/>
          </a:xfrm>
          <a:prstGeom prst="rect">
            <a:avLst/>
          </a:prstGeom>
        </p:spPr>
      </p:pic>
      <p:sp>
        <p:nvSpPr>
          <p:cNvPr id="3" name="Alt Bilgi Yer Tutucusu 4">
            <a:extLst>
              <a:ext uri="{FF2B5EF4-FFF2-40B4-BE49-F238E27FC236}">
                <a16:creationId xmlns:a16="http://schemas.microsoft.com/office/drawing/2014/main" id="{92E734C7-8E87-7AD4-6730-3FBF186B9E8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5" name="Metin kutusu 4">
            <a:extLst>
              <a:ext uri="{FF2B5EF4-FFF2-40B4-BE49-F238E27FC236}">
                <a16:creationId xmlns:a16="http://schemas.microsoft.com/office/drawing/2014/main" id="{BFE19BB6-907A-85AB-CEF4-DF5C5F1B2ADE}"/>
              </a:ext>
            </a:extLst>
          </p:cNvPr>
          <p:cNvSpPr txBox="1"/>
          <p:nvPr/>
        </p:nvSpPr>
        <p:spPr>
          <a:xfrm>
            <a:off x="7567799" y="1612506"/>
            <a:ext cx="4437717" cy="3093154"/>
          </a:xfrm>
          <a:prstGeom prst="rect">
            <a:avLst/>
          </a:prstGeom>
          <a:solidFill>
            <a:schemeClr val="bg1">
              <a:lumMod val="95000"/>
            </a:schemeClr>
          </a:solidFill>
        </p:spPr>
        <p:txBody>
          <a:bodyPr wrap="square">
            <a:spAutoFit/>
          </a:bodyPr>
          <a:lstStyle/>
          <a:p>
            <a:r>
              <a:rPr lang="tr-TR" sz="1300" b="1"/>
              <a:t>FC, </a:t>
            </a:r>
            <a:r>
              <a:rPr lang="tr-TR" sz="1300"/>
              <a:t>kesme frekansını temsil eder ve bir değer alır. Bu değer, filtreleme işleminde hangi frekansların yüksek geçirileceğini belirler. HPF, düşük frekanslardaki bileşenleri baskılayarak yüksek frekans bileşenlerini geçirmeyi amaçlar. Bu nedenle, </a:t>
            </a:r>
            <a:r>
              <a:rPr lang="tr-TR" sz="1300" b="1"/>
              <a:t>fc = 500 </a:t>
            </a:r>
            <a:r>
              <a:rPr lang="tr-TR" sz="1300"/>
              <a:t>olarak belirlendiğinde, sinyalin 500 Hz'den düşük frekans bileşenleri azaltılacak veya engellenecek ve yalnızca 500 Hz ve üzerindeki frekans bileşenleri korunacaktır. Grafikte, orijinal sinyal ve HPF uygulanmış sinyal arasındaki farkı gözlemliyoruz. HPF, düşük frekanslı bileşenleri ortadan kaldırarak sinyalin yüksek frekans bileşenlerini daha belirgin hale getirirken. Kesme frekansının seçimi, filtreleme işleminin hangi frekans aralığında etkili olacağını belirler ve uygulanan filtreleme sonucunu etkiler.</a:t>
            </a:r>
          </a:p>
        </p:txBody>
      </p:sp>
      <p:sp>
        <p:nvSpPr>
          <p:cNvPr id="8" name="Metin kutusu 7">
            <a:extLst>
              <a:ext uri="{FF2B5EF4-FFF2-40B4-BE49-F238E27FC236}">
                <a16:creationId xmlns:a16="http://schemas.microsoft.com/office/drawing/2014/main" id="{BF8EA6A7-E055-6334-FFAE-8E41FB1A4611}"/>
              </a:ext>
            </a:extLst>
          </p:cNvPr>
          <p:cNvSpPr txBox="1"/>
          <p:nvPr/>
        </p:nvSpPr>
        <p:spPr>
          <a:xfrm>
            <a:off x="7567799" y="4798667"/>
            <a:ext cx="4437717" cy="1092607"/>
          </a:xfrm>
          <a:prstGeom prst="rect">
            <a:avLst/>
          </a:prstGeom>
          <a:solidFill>
            <a:schemeClr val="bg1">
              <a:lumMod val="95000"/>
            </a:schemeClr>
          </a:solidFill>
        </p:spPr>
        <p:txBody>
          <a:bodyPr wrap="square">
            <a:spAutoFit/>
          </a:bodyPr>
          <a:lstStyle/>
          <a:p>
            <a:r>
              <a:rPr lang="tr-TR" sz="1300" b="1"/>
              <a:t>Tüm bunlar yandaki şekilde açık bir şekilde gözlemliyoruz. 500 Hz altındaki frekanslara sahip bileşenler sinyalde daha az belirgin hale gelip baskılanırken, 500 Hz üzerindeki yüksek frekans bileşenleri daha fazla korunmuştur.</a:t>
            </a:r>
          </a:p>
        </p:txBody>
      </p:sp>
    </p:spTree>
    <p:extLst>
      <p:ext uri="{BB962C8B-B14F-4D97-AF65-F5344CB8AC3E}">
        <p14:creationId xmlns:p14="http://schemas.microsoft.com/office/powerpoint/2010/main" val="13224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84</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1343468" y="1654878"/>
            <a:ext cx="9021597" cy="477054"/>
          </a:xfrm>
          <a:prstGeom prst="rect">
            <a:avLst/>
          </a:prstGeom>
          <a:noFill/>
        </p:spPr>
        <p:txBody>
          <a:bodyPr wrap="square">
            <a:spAutoFit/>
          </a:bodyPr>
          <a:lstStyle/>
          <a:p>
            <a:pPr algn="ctr"/>
            <a:r>
              <a:rPr lang="tr-TR" sz="2500" b="1">
                <a:latin typeface="Posterama (Başlıklar)"/>
              </a:rPr>
              <a:t>Alçak Geçiren Filtre (LPF) </a:t>
            </a:r>
            <a:r>
              <a:rPr lang="tr-TR" sz="2500" b="1">
                <a:solidFill>
                  <a:srgbClr val="C00000"/>
                </a:solidFill>
                <a:latin typeface="Posterama (Başlıklar)"/>
              </a:rPr>
              <a:t>&amp; </a:t>
            </a:r>
            <a:r>
              <a:rPr lang="tr-TR" sz="2500" b="1">
                <a:latin typeface="Posterama (Başlıklar)"/>
              </a:rPr>
              <a:t>Yüksek Geçiren Filtre (HPF)</a:t>
            </a:r>
          </a:p>
        </p:txBody>
      </p:sp>
      <p:pic>
        <p:nvPicPr>
          <p:cNvPr id="10" name="Grafik 9" descr="Programcı dişi düz dolguyla">
            <a:extLst>
              <a:ext uri="{FF2B5EF4-FFF2-40B4-BE49-F238E27FC236}">
                <a16:creationId xmlns:a16="http://schemas.microsoft.com/office/drawing/2014/main" id="{2D7F3D9A-FC5C-7E6F-FC6D-976198CAF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1" name="Grafik 10" descr="Programcı Male düz dolguyla">
            <a:extLst>
              <a:ext uri="{FF2B5EF4-FFF2-40B4-BE49-F238E27FC236}">
                <a16:creationId xmlns:a16="http://schemas.microsoft.com/office/drawing/2014/main" id="{A1E0CCC0-897C-1EAE-3399-81006672B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5" name="Metin kutusu 4">
            <a:extLst>
              <a:ext uri="{FF2B5EF4-FFF2-40B4-BE49-F238E27FC236}">
                <a16:creationId xmlns:a16="http://schemas.microsoft.com/office/drawing/2014/main" id="{1D47D18C-8536-DDE4-4A73-46C8D354D9CB}"/>
              </a:ext>
            </a:extLst>
          </p:cNvPr>
          <p:cNvSpPr txBox="1"/>
          <p:nvPr/>
        </p:nvSpPr>
        <p:spPr>
          <a:xfrm>
            <a:off x="3435122" y="2102826"/>
            <a:ext cx="4932978" cy="338554"/>
          </a:xfrm>
          <a:prstGeom prst="rect">
            <a:avLst/>
          </a:prstGeom>
          <a:noFill/>
        </p:spPr>
        <p:txBody>
          <a:bodyPr wrap="square">
            <a:spAutoFit/>
          </a:bodyPr>
          <a:lstStyle/>
          <a:p>
            <a:r>
              <a:rPr lang="tr-TR" sz="1600">
                <a:latin typeface="Posterama (Başlıklar)"/>
              </a:rPr>
              <a:t>Her iki filtrede de kesme frekansının </a:t>
            </a:r>
            <a:r>
              <a:rPr lang="tr-TR" sz="1600" b="1">
                <a:latin typeface="Posterama (Başlıklar)"/>
              </a:rPr>
              <a:t>(</a:t>
            </a:r>
            <a:r>
              <a:rPr lang="tr-TR" sz="1600" b="1" err="1">
                <a:latin typeface="Posterama (Başlıklar)"/>
              </a:rPr>
              <a:t>fc</a:t>
            </a:r>
            <a:r>
              <a:rPr lang="tr-TR" sz="1600" b="1">
                <a:latin typeface="Posterama (Başlıklar)"/>
              </a:rPr>
              <a:t>) </a:t>
            </a:r>
            <a:r>
              <a:rPr lang="tr-TR" sz="1600">
                <a:latin typeface="Posterama (Başlıklar)"/>
              </a:rPr>
              <a:t>kullanımı: </a:t>
            </a:r>
          </a:p>
        </p:txBody>
      </p:sp>
      <p:sp>
        <p:nvSpPr>
          <p:cNvPr id="18" name="Metin kutusu 17">
            <a:extLst>
              <a:ext uri="{FF2B5EF4-FFF2-40B4-BE49-F238E27FC236}">
                <a16:creationId xmlns:a16="http://schemas.microsoft.com/office/drawing/2014/main" id="{4DA3765A-DB3E-9D5B-E165-B50C93290636}"/>
              </a:ext>
            </a:extLst>
          </p:cNvPr>
          <p:cNvSpPr txBox="1"/>
          <p:nvPr/>
        </p:nvSpPr>
        <p:spPr>
          <a:xfrm>
            <a:off x="208189" y="2614447"/>
            <a:ext cx="11797327" cy="2677656"/>
          </a:xfrm>
          <a:prstGeom prst="rect">
            <a:avLst/>
          </a:prstGeom>
          <a:noFill/>
        </p:spPr>
        <p:txBody>
          <a:bodyPr wrap="square">
            <a:spAutoFit/>
          </a:bodyPr>
          <a:lstStyle/>
          <a:p>
            <a:r>
              <a:rPr lang="tr-TR" sz="1400" err="1"/>
              <a:t>Kesm</a:t>
            </a:r>
            <a:r>
              <a:rPr lang="tr-TR" sz="1400"/>
              <a:t> frekansı, hem LPF (Alçak Geçiren Filtre) hem de HPF (Yüksek Geçiren Filtre) için kullanılan bir terimdir, ancak anlamları ve etkileri filtre tipine bağlı olarak farklıdır. LPF için "</a:t>
            </a:r>
            <a:r>
              <a:rPr lang="tr-TR" sz="1400" err="1"/>
              <a:t>fc</a:t>
            </a:r>
            <a:r>
              <a:rPr lang="tr-TR" sz="1400"/>
              <a:t>" (kesme frekansı) değeri, filtrenin geçiş bölgesinin başlangıç noktasını temsil eder. Bu değer, </a:t>
            </a:r>
            <a:r>
              <a:rPr lang="tr-TR" sz="1400" err="1"/>
              <a:t>LPF'nin</a:t>
            </a:r>
            <a:r>
              <a:rPr lang="tr-TR" sz="1400"/>
              <a:t> yüksek frekans bileşenlerini bastırmaya başladığı frekansı belirler. Yani, </a:t>
            </a:r>
            <a:r>
              <a:rPr lang="tr-TR" sz="1400" err="1"/>
              <a:t>LPF'de</a:t>
            </a:r>
            <a:r>
              <a:rPr lang="tr-TR" sz="1400"/>
              <a:t> </a:t>
            </a:r>
            <a:r>
              <a:rPr lang="tr-TR" sz="1400" err="1"/>
              <a:t>fc</a:t>
            </a:r>
            <a:r>
              <a:rPr lang="tr-TR" sz="1400"/>
              <a:t> değeri arttıkça, daha yüksek frekanslardaki bileşenlerin bastırılması daha geç başlar ve bu nedenle daha geniş bir geçiş bölgesi ortaya çıkar. Aynı şekilde, </a:t>
            </a:r>
            <a:r>
              <a:rPr lang="tr-TR" sz="1400" err="1"/>
              <a:t>fc</a:t>
            </a:r>
            <a:r>
              <a:rPr lang="tr-TR" sz="1400"/>
              <a:t> değeri azaldıkça, daha yüksek frekanslardaki bileşenlerin bastırılması daha erken başlar ve geçiş bölgesi daha dar olur.</a:t>
            </a:r>
          </a:p>
          <a:p>
            <a:r>
              <a:rPr lang="tr-TR" sz="1400"/>
              <a:t>HPF için ise "</a:t>
            </a:r>
            <a:r>
              <a:rPr lang="tr-TR" sz="1400" err="1"/>
              <a:t>fc</a:t>
            </a:r>
            <a:r>
              <a:rPr lang="tr-TR" sz="1400"/>
              <a:t>" değeri, filtrenin geçiş bölgesinin başlangıç noktasını temsil eder, ancak bu sefer düşük frekans bileşenlerinin bastırılmasını kontrol eder. Yani, </a:t>
            </a:r>
            <a:r>
              <a:rPr lang="tr-TR" sz="1400" err="1"/>
              <a:t>HPF'de</a:t>
            </a:r>
            <a:r>
              <a:rPr lang="tr-TR" sz="1400"/>
              <a:t> </a:t>
            </a:r>
            <a:r>
              <a:rPr lang="tr-TR" sz="1400" err="1"/>
              <a:t>fc</a:t>
            </a:r>
            <a:r>
              <a:rPr lang="tr-TR" sz="1400"/>
              <a:t> değeri arttıkça, daha düşük frekanslardaki bileşenlerin bastırılması daha geç </a:t>
            </a:r>
            <a:r>
              <a:rPr lang="tr-TR" sz="1400" err="1"/>
              <a:t>başlr</a:t>
            </a:r>
            <a:r>
              <a:rPr lang="tr-TR" sz="1400"/>
              <a:t> ve bu nedenle daha geniş bir geçiş bölgesi oluşur. Aynı şekilde, </a:t>
            </a:r>
            <a:r>
              <a:rPr lang="tr-TR" sz="1400" err="1"/>
              <a:t>fc</a:t>
            </a:r>
            <a:r>
              <a:rPr lang="tr-TR" sz="1400"/>
              <a:t> değeri azaldıkça, daha düşük frekanslardaki bileşenlerin bastırılması daha erken başlar ve geçiş bölgesi daha dar olur.</a:t>
            </a:r>
          </a:p>
          <a:p>
            <a:r>
              <a:rPr lang="tr-TR" sz="1400"/>
              <a:t>Sonuç olarak, LPF ve HPF filtrelerinde </a:t>
            </a:r>
            <a:r>
              <a:rPr lang="tr-TR" sz="1400" err="1"/>
              <a:t>fc</a:t>
            </a:r>
            <a:r>
              <a:rPr lang="tr-TR" sz="1400"/>
              <a:t> değeri, geçiş bölgesinin başlangıç noktasını belirler ve bu değerin değiştirilmesi filtre tepkisini etkiler. </a:t>
            </a:r>
            <a:r>
              <a:rPr lang="tr-TR" sz="1400" err="1"/>
              <a:t>LPF'de</a:t>
            </a:r>
            <a:r>
              <a:rPr lang="tr-TR" sz="1400"/>
              <a:t> </a:t>
            </a:r>
            <a:r>
              <a:rPr lang="tr-TR" sz="1400" err="1"/>
              <a:t>fc</a:t>
            </a:r>
            <a:r>
              <a:rPr lang="tr-TR" sz="1400"/>
              <a:t> değerinin artması geniş bir geçiş bölgesine neden olurken, </a:t>
            </a:r>
            <a:r>
              <a:rPr lang="tr-TR" sz="1400" err="1"/>
              <a:t>HPF'de</a:t>
            </a:r>
            <a:r>
              <a:rPr lang="tr-TR" sz="1400"/>
              <a:t> </a:t>
            </a:r>
            <a:r>
              <a:rPr lang="tr-TR" sz="1400" err="1"/>
              <a:t>fc</a:t>
            </a:r>
            <a:r>
              <a:rPr lang="tr-TR" sz="1400"/>
              <a:t> değerinin artması da geniş bir geçiş bölgesine neden olur ancak bu sefer düşük frekans bileşenlerini bastırma etkisi oluşur.</a:t>
            </a:r>
          </a:p>
        </p:txBody>
      </p:sp>
      <p:sp>
        <p:nvSpPr>
          <p:cNvPr id="14" name="Metin kutusu 13">
            <a:extLst>
              <a:ext uri="{FF2B5EF4-FFF2-40B4-BE49-F238E27FC236}">
                <a16:creationId xmlns:a16="http://schemas.microsoft.com/office/drawing/2014/main" id="{F925E629-C602-F2EB-BEDC-F7D2BC7C1D5A}"/>
              </a:ext>
            </a:extLst>
          </p:cNvPr>
          <p:cNvSpPr txBox="1"/>
          <p:nvPr/>
        </p:nvSpPr>
        <p:spPr>
          <a:xfrm>
            <a:off x="4159205" y="885875"/>
            <a:ext cx="3873589" cy="784830"/>
          </a:xfrm>
          <a:prstGeom prst="rect">
            <a:avLst/>
          </a:prstGeom>
          <a:noFill/>
        </p:spPr>
        <p:txBody>
          <a:bodyPr wrap="square">
            <a:spAutoFit/>
          </a:bodyPr>
          <a:lstStyle/>
          <a:p>
            <a:r>
              <a:rPr lang="tr-TR" sz="4500" b="1">
                <a:solidFill>
                  <a:srgbClr val="C00000"/>
                </a:solidFill>
                <a:latin typeface="Posterama (Başlıklar)"/>
              </a:rPr>
              <a:t>FARK VAR! </a:t>
            </a:r>
            <a:endParaRPr lang="tr-TR" sz="4500">
              <a:solidFill>
                <a:srgbClr val="C00000"/>
              </a:solidFill>
            </a:endParaRPr>
          </a:p>
        </p:txBody>
      </p:sp>
      <p:cxnSp>
        <p:nvCxnSpPr>
          <p:cNvPr id="17" name="Düz Bağlayıcı 16">
            <a:extLst>
              <a:ext uri="{FF2B5EF4-FFF2-40B4-BE49-F238E27FC236}">
                <a16:creationId xmlns:a16="http://schemas.microsoft.com/office/drawing/2014/main" id="{6E796FC1-E338-CDB0-C404-BC5DA1E086B3}"/>
              </a:ext>
            </a:extLst>
          </p:cNvPr>
          <p:cNvCxnSpPr>
            <a:cxnSpLocks/>
          </p:cNvCxnSpPr>
          <p:nvPr/>
        </p:nvCxnSpPr>
        <p:spPr>
          <a:xfrm>
            <a:off x="3517639" y="2441380"/>
            <a:ext cx="476794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Alt Bilgi Yer Tutucusu 4">
            <a:extLst>
              <a:ext uri="{FF2B5EF4-FFF2-40B4-BE49-F238E27FC236}">
                <a16:creationId xmlns:a16="http://schemas.microsoft.com/office/drawing/2014/main" id="{D1772AED-60E1-3EB1-A164-63C4ABE6383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7004003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85</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Geçiren Filtre (BPF)</a:t>
            </a:r>
          </a:p>
          <a:p>
            <a:pPr algn="ctr"/>
            <a:r>
              <a:rPr lang="tr-TR" sz="3200" b="1">
                <a:latin typeface="Posterama (Başlıklar)"/>
              </a:rPr>
              <a:t> </a:t>
            </a:r>
            <a:endParaRPr lang="tr-TR" sz="3000" b="1">
              <a:latin typeface="Posterama (Başlıklar)"/>
            </a:endParaRPr>
          </a:p>
        </p:txBody>
      </p:sp>
      <p:pic>
        <p:nvPicPr>
          <p:cNvPr id="2" name="Picture 2" descr="What Is a Low Pass Filter? A Tutorial on the Basics of Passive RC Filters -  Technical Articles">
            <a:extLst>
              <a:ext uri="{FF2B5EF4-FFF2-40B4-BE49-F238E27FC236}">
                <a16:creationId xmlns:a16="http://schemas.microsoft.com/office/drawing/2014/main" id="{7D9C29B0-E5B8-0B4D-9511-37AC5723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AFF2DEE-5721-9A13-9DB1-D1D478BD09F2}"/>
              </a:ext>
            </a:extLst>
          </p:cNvPr>
          <p:cNvSpPr/>
          <p:nvPr/>
        </p:nvSpPr>
        <p:spPr>
          <a:xfrm>
            <a:off x="9361948" y="1130740"/>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Grafik 3" descr="Programcı dişi düz dolguyla">
            <a:extLst>
              <a:ext uri="{FF2B5EF4-FFF2-40B4-BE49-F238E27FC236}">
                <a16:creationId xmlns:a16="http://schemas.microsoft.com/office/drawing/2014/main" id="{4B677B74-70C1-8F40-8D89-461C87E62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770" y="5487504"/>
            <a:ext cx="848041" cy="848041"/>
          </a:xfrm>
          <a:prstGeom prst="rect">
            <a:avLst/>
          </a:prstGeom>
        </p:spPr>
      </p:pic>
      <p:pic>
        <p:nvPicPr>
          <p:cNvPr id="5" name="Grafik 4" descr="Programcı Male düz dolguyla">
            <a:extLst>
              <a:ext uri="{FF2B5EF4-FFF2-40B4-BE49-F238E27FC236}">
                <a16:creationId xmlns:a16="http://schemas.microsoft.com/office/drawing/2014/main" id="{E1DD1E6F-3678-2C4E-87B9-3CCBA4C7A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487505"/>
            <a:ext cx="848041" cy="848041"/>
          </a:xfrm>
          <a:prstGeom prst="rect">
            <a:avLst/>
          </a:prstGeom>
        </p:spPr>
      </p:pic>
      <p:pic>
        <p:nvPicPr>
          <p:cNvPr id="10" name="Resim 9" descr="raptiye, sabit, değişmeyen, muayyen içeren bir resim&#10;&#10;Açıklama otomatik olarak oluşturuldu">
            <a:extLst>
              <a:ext uri="{FF2B5EF4-FFF2-40B4-BE49-F238E27FC236}">
                <a16:creationId xmlns:a16="http://schemas.microsoft.com/office/drawing/2014/main" id="{8BEB152D-5EDD-E4CE-ABC1-CC451EE21B23}"/>
              </a:ext>
            </a:extLst>
          </p:cNvPr>
          <p:cNvPicPr>
            <a:picLocks noChangeAspect="1"/>
          </p:cNvPicPr>
          <p:nvPr/>
        </p:nvPicPr>
        <p:blipFill>
          <a:blip r:embed="rId8">
            <a:duotone>
              <a:schemeClr val="accent1">
                <a:shade val="45000"/>
                <a:satMod val="135000"/>
              </a:schemeClr>
              <a:prstClr val="white"/>
            </a:duotone>
          </a:blip>
          <a:stretch>
            <a:fillRect/>
          </a:stretch>
        </p:blipFill>
        <p:spPr>
          <a:xfrm>
            <a:off x="10561407" y="24851"/>
            <a:ext cx="335870" cy="479814"/>
          </a:xfrm>
          <a:prstGeom prst="rect">
            <a:avLst/>
          </a:prstGeom>
        </p:spPr>
      </p:pic>
      <p:sp>
        <p:nvSpPr>
          <p:cNvPr id="7" name="Dikdörtgen 6">
            <a:extLst>
              <a:ext uri="{FF2B5EF4-FFF2-40B4-BE49-F238E27FC236}">
                <a16:creationId xmlns:a16="http://schemas.microsoft.com/office/drawing/2014/main" id="{73BB0AE0-6721-CF50-3ABB-485A9B4DECF4}"/>
              </a:ext>
            </a:extLst>
          </p:cNvPr>
          <p:cNvSpPr/>
          <p:nvPr/>
        </p:nvSpPr>
        <p:spPr>
          <a:xfrm>
            <a:off x="5495241" y="1659742"/>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8" name="Dikdörtgen 7">
            <a:extLst>
              <a:ext uri="{FF2B5EF4-FFF2-40B4-BE49-F238E27FC236}">
                <a16:creationId xmlns:a16="http://schemas.microsoft.com/office/drawing/2014/main" id="{5CAA8A75-872A-184A-FA86-972732C871BF}"/>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11" name="Metin kutusu 10">
            <a:extLst>
              <a:ext uri="{FF2B5EF4-FFF2-40B4-BE49-F238E27FC236}">
                <a16:creationId xmlns:a16="http://schemas.microsoft.com/office/drawing/2014/main" id="{36EAB8AD-8AF8-527E-5E58-AF82DE47D51B}"/>
              </a:ext>
            </a:extLst>
          </p:cNvPr>
          <p:cNvSpPr txBox="1"/>
          <p:nvPr/>
        </p:nvSpPr>
        <p:spPr>
          <a:xfrm>
            <a:off x="5551774" y="3146152"/>
            <a:ext cx="6411560" cy="1569660"/>
          </a:xfrm>
          <a:prstGeom prst="rect">
            <a:avLst/>
          </a:prstGeom>
          <a:noFill/>
        </p:spPr>
        <p:txBody>
          <a:bodyPr wrap="square">
            <a:spAutoFit/>
          </a:bodyPr>
          <a:lstStyle/>
          <a:p>
            <a:r>
              <a:rPr lang="tr-TR" sz="1600" b="1"/>
              <a:t>O</a:t>
            </a:r>
            <a:r>
              <a:rPr lang="tr-TR" sz="1600" b="1">
                <a:solidFill>
                  <a:srgbClr val="B21BF9"/>
                </a:solidFill>
              </a:rPr>
              <a:t> fc1: </a:t>
            </a:r>
            <a:r>
              <a:rPr lang="tr-TR" sz="1600"/>
              <a:t>alt</a:t>
            </a:r>
            <a:r>
              <a:rPr lang="tr-TR" sz="1600" b="1">
                <a:solidFill>
                  <a:srgbClr val="B21BF9"/>
                </a:solidFill>
              </a:rPr>
              <a:t> </a:t>
            </a:r>
            <a:r>
              <a:rPr lang="tr-TR" sz="1600"/>
              <a:t>kesme frekansı.</a:t>
            </a:r>
          </a:p>
          <a:p>
            <a:r>
              <a:rPr lang="tr-TR" sz="1600" b="1"/>
              <a:t>O</a:t>
            </a:r>
            <a:r>
              <a:rPr lang="tr-TR" sz="1600" b="1">
                <a:solidFill>
                  <a:srgbClr val="B21BF9"/>
                </a:solidFill>
              </a:rPr>
              <a:t> fc2: </a:t>
            </a:r>
            <a:r>
              <a:rPr lang="tr-TR" sz="1600"/>
              <a:t>üst kesme frekansı.</a:t>
            </a:r>
          </a:p>
          <a:p>
            <a:r>
              <a:rPr lang="tr-TR" sz="1600" b="1"/>
              <a:t>O</a:t>
            </a:r>
            <a:r>
              <a:rPr lang="tr-TR" sz="1600" b="1">
                <a:solidFill>
                  <a:srgbClr val="B21BF9"/>
                </a:solidFill>
              </a:rPr>
              <a:t> </a:t>
            </a:r>
            <a:r>
              <a:rPr lang="tr-TR" sz="1600" b="1" err="1">
                <a:solidFill>
                  <a:srgbClr val="B21BF9"/>
                </a:solidFill>
              </a:rPr>
              <a:t>fs</a:t>
            </a:r>
            <a:r>
              <a:rPr lang="tr-TR" sz="1600" b="1">
                <a:solidFill>
                  <a:srgbClr val="B21BF9"/>
                </a:solidFill>
              </a:rPr>
              <a:t>: </a:t>
            </a:r>
            <a:r>
              <a:rPr lang="tr-TR" sz="1600"/>
              <a:t>örneklem frekansı. </a:t>
            </a:r>
          </a:p>
          <a:p>
            <a:r>
              <a:rPr lang="tr-TR" sz="1600" b="1"/>
              <a:t>O</a:t>
            </a:r>
            <a:r>
              <a:rPr lang="tr-TR" sz="1600" b="1">
                <a:solidFill>
                  <a:srgbClr val="B21BF9"/>
                </a:solidFill>
              </a:rPr>
              <a:t> N: </a:t>
            </a:r>
            <a:r>
              <a:rPr lang="tr-TR" sz="1600"/>
              <a:t>filtre uzunluğu.</a:t>
            </a:r>
          </a:p>
          <a:p>
            <a:r>
              <a:rPr lang="tr-TR" sz="1600" b="1"/>
              <a:t>O</a:t>
            </a:r>
            <a:r>
              <a:rPr lang="tr-TR" sz="1600" b="1">
                <a:solidFill>
                  <a:srgbClr val="B21BF9"/>
                </a:solidFill>
              </a:rPr>
              <a:t> fir1: </a:t>
            </a:r>
            <a:r>
              <a:rPr lang="tr-TR" sz="1600"/>
              <a:t>FIR (</a:t>
            </a:r>
            <a:r>
              <a:rPr lang="tr-TR" sz="1600" b="1" err="1"/>
              <a:t>Finite</a:t>
            </a:r>
            <a:r>
              <a:rPr lang="tr-TR" sz="1600" b="1"/>
              <a:t> </a:t>
            </a:r>
            <a:r>
              <a:rPr lang="tr-TR" sz="1600" b="1" err="1"/>
              <a:t>Impulse</a:t>
            </a:r>
            <a:r>
              <a:rPr lang="tr-TR" sz="1600" b="1"/>
              <a:t> </a:t>
            </a:r>
            <a:r>
              <a:rPr lang="tr-TR" sz="1600" b="1" err="1"/>
              <a:t>Response</a:t>
            </a:r>
            <a:r>
              <a:rPr lang="tr-TR" sz="1600"/>
              <a:t>) filtre katsayıları hesaplanır. fir1 fonksiyonu kullanılarak FIR filtre katsayıları h elde edilir.</a:t>
            </a:r>
          </a:p>
        </p:txBody>
      </p:sp>
      <p:pic>
        <p:nvPicPr>
          <p:cNvPr id="17" name="Resim 16">
            <a:extLst>
              <a:ext uri="{FF2B5EF4-FFF2-40B4-BE49-F238E27FC236}">
                <a16:creationId xmlns:a16="http://schemas.microsoft.com/office/drawing/2014/main" id="{516CD3D2-8E0C-9F9F-A1D7-ED5E734E63AE}"/>
              </a:ext>
            </a:extLst>
          </p:cNvPr>
          <p:cNvPicPr>
            <a:picLocks noChangeAspect="1"/>
          </p:cNvPicPr>
          <p:nvPr/>
        </p:nvPicPr>
        <p:blipFill rotWithShape="1">
          <a:blip r:embed="rId9"/>
          <a:srcRect r="10964"/>
          <a:stretch/>
        </p:blipFill>
        <p:spPr>
          <a:xfrm>
            <a:off x="152288" y="2103762"/>
            <a:ext cx="5190664" cy="3315552"/>
          </a:xfrm>
          <a:prstGeom prst="rect">
            <a:avLst/>
          </a:prstGeom>
        </p:spPr>
      </p:pic>
      <p:sp>
        <p:nvSpPr>
          <p:cNvPr id="18" name="Alt Bilgi Yer Tutucusu 4">
            <a:extLst>
              <a:ext uri="{FF2B5EF4-FFF2-40B4-BE49-F238E27FC236}">
                <a16:creationId xmlns:a16="http://schemas.microsoft.com/office/drawing/2014/main" id="{82528709-987A-858C-A025-364DFD0FCC4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84267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86</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Geçiren Filtre (BPF)</a:t>
            </a:r>
          </a:p>
          <a:p>
            <a:pPr algn="ctr"/>
            <a:r>
              <a:rPr lang="tr-TR" sz="3200" b="1">
                <a:latin typeface="Posterama (Başlıklar)"/>
              </a:rPr>
              <a:t> </a:t>
            </a:r>
            <a:endParaRPr lang="tr-TR" sz="3000" b="1">
              <a:latin typeface="Posterama (Başlıklar)"/>
            </a:endParaRPr>
          </a:p>
        </p:txBody>
      </p:sp>
      <p:pic>
        <p:nvPicPr>
          <p:cNvPr id="2" name="Picture 2" descr="What Is a Low Pass Filter? A Tutorial on the Basics of Passive RC Filters -  Technical Articles">
            <a:extLst>
              <a:ext uri="{FF2B5EF4-FFF2-40B4-BE49-F238E27FC236}">
                <a16:creationId xmlns:a16="http://schemas.microsoft.com/office/drawing/2014/main" id="{7D9C29B0-E5B8-0B4D-9511-37AC57231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AFF2DEE-5721-9A13-9DB1-D1D478BD09F2}"/>
              </a:ext>
            </a:extLst>
          </p:cNvPr>
          <p:cNvSpPr/>
          <p:nvPr/>
        </p:nvSpPr>
        <p:spPr>
          <a:xfrm>
            <a:off x="9361948" y="1130740"/>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Grafik 3" descr="Programcı dişi düz dolguyla">
            <a:extLst>
              <a:ext uri="{FF2B5EF4-FFF2-40B4-BE49-F238E27FC236}">
                <a16:creationId xmlns:a16="http://schemas.microsoft.com/office/drawing/2014/main" id="{4B677B74-70C1-8F40-8D89-461C87E624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770" y="5487504"/>
            <a:ext cx="848041" cy="848041"/>
          </a:xfrm>
          <a:prstGeom prst="rect">
            <a:avLst/>
          </a:prstGeom>
        </p:spPr>
      </p:pic>
      <p:pic>
        <p:nvPicPr>
          <p:cNvPr id="5" name="Grafik 4" descr="Programcı Male düz dolguyla">
            <a:extLst>
              <a:ext uri="{FF2B5EF4-FFF2-40B4-BE49-F238E27FC236}">
                <a16:creationId xmlns:a16="http://schemas.microsoft.com/office/drawing/2014/main" id="{E1DD1E6F-3678-2C4E-87B9-3CCBA4C7A4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487505"/>
            <a:ext cx="848041" cy="848041"/>
          </a:xfrm>
          <a:prstGeom prst="rect">
            <a:avLst/>
          </a:prstGeom>
        </p:spPr>
      </p:pic>
      <p:pic>
        <p:nvPicPr>
          <p:cNvPr id="10" name="Resim 9" descr="raptiye, sabit, değişmeyen, muayyen içeren bir resim&#10;&#10;Açıklama otomatik olarak oluşturuldu">
            <a:extLst>
              <a:ext uri="{FF2B5EF4-FFF2-40B4-BE49-F238E27FC236}">
                <a16:creationId xmlns:a16="http://schemas.microsoft.com/office/drawing/2014/main" id="{8BEB152D-5EDD-E4CE-ABC1-CC451EE21B23}"/>
              </a:ext>
            </a:extLst>
          </p:cNvPr>
          <p:cNvPicPr>
            <a:picLocks noChangeAspect="1"/>
          </p:cNvPicPr>
          <p:nvPr/>
        </p:nvPicPr>
        <p:blipFill>
          <a:blip r:embed="rId8">
            <a:duotone>
              <a:schemeClr val="accent1">
                <a:shade val="45000"/>
                <a:satMod val="135000"/>
              </a:schemeClr>
              <a:prstClr val="white"/>
            </a:duotone>
          </a:blip>
          <a:stretch>
            <a:fillRect/>
          </a:stretch>
        </p:blipFill>
        <p:spPr>
          <a:xfrm>
            <a:off x="10561407" y="24851"/>
            <a:ext cx="335870" cy="479814"/>
          </a:xfrm>
          <a:prstGeom prst="rect">
            <a:avLst/>
          </a:prstGeom>
        </p:spPr>
      </p:pic>
      <p:sp>
        <p:nvSpPr>
          <p:cNvPr id="14" name="Metin kutusu 13">
            <a:extLst>
              <a:ext uri="{FF2B5EF4-FFF2-40B4-BE49-F238E27FC236}">
                <a16:creationId xmlns:a16="http://schemas.microsoft.com/office/drawing/2014/main" id="{8B618803-A038-47C5-872D-057AEB1B5D78}"/>
              </a:ext>
            </a:extLst>
          </p:cNvPr>
          <p:cNvSpPr txBox="1"/>
          <p:nvPr/>
        </p:nvSpPr>
        <p:spPr>
          <a:xfrm>
            <a:off x="208189" y="1856632"/>
            <a:ext cx="9196049" cy="677108"/>
          </a:xfrm>
          <a:prstGeom prst="rect">
            <a:avLst/>
          </a:prstGeom>
          <a:noFill/>
        </p:spPr>
        <p:txBody>
          <a:bodyPr wrap="square">
            <a:spAutoFit/>
          </a:bodyPr>
          <a:lstStyle/>
          <a:p>
            <a:r>
              <a:rPr lang="tr-TR" sz="2200" b="1">
                <a:solidFill>
                  <a:srgbClr val="C00000"/>
                </a:solidFill>
                <a:latin typeface="Posterama (Başlıklar)"/>
              </a:rPr>
              <a:t>Soru: </a:t>
            </a:r>
            <a:r>
              <a:rPr lang="tr-TR" sz="1600">
                <a:latin typeface="Posterama (Başlıklar)"/>
              </a:rPr>
              <a:t>Bir önceki sayfa da yer alan kod da </a:t>
            </a:r>
            <a:r>
              <a:rPr lang="tr-TR" sz="1600">
                <a:solidFill>
                  <a:srgbClr val="C00000"/>
                </a:solidFill>
                <a:latin typeface="Posterama (Başlıklar)"/>
              </a:rPr>
              <a:t>«fc1» ve «fc2» </a:t>
            </a:r>
            <a:r>
              <a:rPr lang="tr-TR" sz="1600">
                <a:latin typeface="Posterama (Başlıklar)"/>
              </a:rPr>
              <a:t>değişkenleri ne anlama geliyor? Eğer bu değişkenleri artırırsak veya azaltırsak ne elde ederiz?</a:t>
            </a:r>
          </a:p>
        </p:txBody>
      </p:sp>
      <p:sp>
        <p:nvSpPr>
          <p:cNvPr id="15" name="Metin kutusu 14">
            <a:extLst>
              <a:ext uri="{FF2B5EF4-FFF2-40B4-BE49-F238E27FC236}">
                <a16:creationId xmlns:a16="http://schemas.microsoft.com/office/drawing/2014/main" id="{30AAF0E5-A519-632A-501D-3458C01D0F9A}"/>
              </a:ext>
            </a:extLst>
          </p:cNvPr>
          <p:cNvSpPr txBox="1"/>
          <p:nvPr/>
        </p:nvSpPr>
        <p:spPr>
          <a:xfrm>
            <a:off x="208189" y="2479476"/>
            <a:ext cx="11797327" cy="1661993"/>
          </a:xfrm>
          <a:prstGeom prst="rect">
            <a:avLst/>
          </a:prstGeom>
          <a:noFill/>
        </p:spPr>
        <p:txBody>
          <a:bodyPr wrap="square">
            <a:spAutoFit/>
          </a:bodyPr>
          <a:lstStyle/>
          <a:p>
            <a:r>
              <a:rPr lang="tr-TR" sz="2200" b="1">
                <a:solidFill>
                  <a:srgbClr val="C00000"/>
                </a:solidFill>
                <a:latin typeface="Posterama (Başlıklar)"/>
              </a:rPr>
              <a:t>Cevap: </a:t>
            </a:r>
            <a:r>
              <a:rPr lang="tr-TR" sz="1600">
                <a:solidFill>
                  <a:srgbClr val="C00000"/>
                </a:solidFill>
                <a:latin typeface="Posterama (Başlıklar)"/>
              </a:rPr>
              <a:t>fc1</a:t>
            </a:r>
            <a:r>
              <a:rPr lang="tr-TR" sz="1600">
                <a:latin typeface="Posterama (Başlıklar)"/>
              </a:rPr>
              <a:t> alt kesme frekansını, </a:t>
            </a:r>
            <a:r>
              <a:rPr lang="tr-TR" sz="1600">
                <a:solidFill>
                  <a:srgbClr val="C00000"/>
                </a:solidFill>
                <a:latin typeface="Posterama (Başlıklar)"/>
              </a:rPr>
              <a:t>fc2</a:t>
            </a:r>
            <a:r>
              <a:rPr lang="tr-TR" sz="1600">
                <a:latin typeface="Posterama (Başlıklar)"/>
              </a:rPr>
              <a:t> ise üst frekansını temsil eder. Yani </a:t>
            </a:r>
            <a:r>
              <a:rPr lang="tr-TR" sz="1600">
                <a:solidFill>
                  <a:srgbClr val="C00000"/>
                </a:solidFill>
                <a:latin typeface="Posterama (Başlıklar)"/>
              </a:rPr>
              <a:t>fc1</a:t>
            </a:r>
            <a:r>
              <a:rPr lang="tr-TR" sz="1600">
                <a:latin typeface="Posterama (Başlıklar)"/>
              </a:rPr>
              <a:t> ve </a:t>
            </a:r>
            <a:r>
              <a:rPr lang="tr-TR" sz="1600">
                <a:solidFill>
                  <a:srgbClr val="C00000"/>
                </a:solidFill>
                <a:latin typeface="Posterama (Başlıklar)"/>
              </a:rPr>
              <a:t>fc2</a:t>
            </a:r>
            <a:r>
              <a:rPr lang="tr-TR" sz="1600">
                <a:latin typeface="Posterama (Başlıklar)"/>
              </a:rPr>
              <a:t>, bant geçiş bölgesinin alt ve üst kesme frekanslarını belirler. Bu parametreleri azaltıp veya yükseltmek, filtrenin bant geçiş bölgesinin frekans aralığını değiştirir. Eğer fc1 ve fc2 değerlerini azaltırsak, bant geçiş bölgesi frekans aralığı daralır. Bu durumda, BPF daha dar bir frekans aralığında sinyali geçirirken, diğer frekanslarda daha fazla bastırma yapar. Öte yandan, </a:t>
            </a:r>
            <a:r>
              <a:rPr lang="tr-TR" sz="1600">
                <a:solidFill>
                  <a:srgbClr val="C00000"/>
                </a:solidFill>
                <a:latin typeface="Posterama (Başlıklar)"/>
              </a:rPr>
              <a:t>fc1</a:t>
            </a:r>
            <a:r>
              <a:rPr lang="tr-TR" sz="1600">
                <a:latin typeface="Posterama (Başlıklar)"/>
              </a:rPr>
              <a:t> ve </a:t>
            </a:r>
            <a:r>
              <a:rPr lang="tr-TR" sz="1600">
                <a:solidFill>
                  <a:srgbClr val="C00000"/>
                </a:solidFill>
                <a:latin typeface="Posterama (Başlıklar)"/>
              </a:rPr>
              <a:t>fc2</a:t>
            </a:r>
            <a:r>
              <a:rPr lang="tr-TR" sz="1600">
                <a:latin typeface="Posterama (Başlıklar)"/>
              </a:rPr>
              <a:t> değerlerini yükseltirsek, bant geçiş bölgesi frekans aralığı genişler. BPF, daha geniş bir frekans aralığında sinyali geçirirken, diğer frekanslarda daha az bastırma yapar.</a:t>
            </a:r>
          </a:p>
        </p:txBody>
      </p:sp>
      <p:sp>
        <p:nvSpPr>
          <p:cNvPr id="18" name="Metin kutusu 17">
            <a:extLst>
              <a:ext uri="{FF2B5EF4-FFF2-40B4-BE49-F238E27FC236}">
                <a16:creationId xmlns:a16="http://schemas.microsoft.com/office/drawing/2014/main" id="{1538498B-7240-0FAC-4A9D-B01E663A86EB}"/>
              </a:ext>
            </a:extLst>
          </p:cNvPr>
          <p:cNvSpPr txBox="1"/>
          <p:nvPr/>
        </p:nvSpPr>
        <p:spPr>
          <a:xfrm>
            <a:off x="208188" y="4119554"/>
            <a:ext cx="11983811" cy="1138773"/>
          </a:xfrm>
          <a:prstGeom prst="rect">
            <a:avLst/>
          </a:prstGeom>
          <a:noFill/>
        </p:spPr>
        <p:txBody>
          <a:bodyPr wrap="square">
            <a:spAutoFit/>
          </a:bodyPr>
          <a:lstStyle/>
          <a:p>
            <a:r>
              <a:rPr lang="tr-TR" sz="1700" b="1">
                <a:solidFill>
                  <a:srgbClr val="C00000"/>
                </a:solidFill>
                <a:latin typeface="Posterama (Başlıklar)"/>
              </a:rPr>
              <a:t>Örneğin; </a:t>
            </a:r>
            <a:r>
              <a:rPr lang="tr-TR" sz="1700" b="1">
                <a:solidFill>
                  <a:srgbClr val="468C8A"/>
                </a:solidFill>
                <a:latin typeface="Posterama (Başlıklar)"/>
              </a:rPr>
              <a:t>diyelim ki </a:t>
            </a:r>
            <a:r>
              <a:rPr lang="tr-TR" sz="1700" b="1">
                <a:solidFill>
                  <a:srgbClr val="DD1013"/>
                </a:solidFill>
                <a:latin typeface="Posterama (Başlıklar)"/>
              </a:rPr>
              <a:t>fc1=1</a:t>
            </a:r>
            <a:r>
              <a:rPr lang="tr-TR" sz="1700" b="1">
                <a:solidFill>
                  <a:srgbClr val="468C8A"/>
                </a:solidFill>
                <a:latin typeface="Posterama (Başlıklar)"/>
              </a:rPr>
              <a:t>, </a:t>
            </a:r>
            <a:r>
              <a:rPr lang="tr-TR" sz="1700" b="1">
                <a:solidFill>
                  <a:srgbClr val="DD1013"/>
                </a:solidFill>
                <a:latin typeface="Posterama (Başlıklar)"/>
              </a:rPr>
              <a:t>fc2 = 10 </a:t>
            </a:r>
            <a:r>
              <a:rPr lang="tr-TR" sz="1700" b="1">
                <a:solidFill>
                  <a:srgbClr val="468C8A"/>
                </a:solidFill>
                <a:latin typeface="Posterama (Başlıklar)"/>
              </a:rPr>
              <a:t>olarak ayarlanmış olsun. Bant Geçiren Filtre (BPF) bant geçiş bölgesini </a:t>
            </a:r>
            <a:r>
              <a:rPr lang="tr-TR" sz="1700" b="1">
                <a:solidFill>
                  <a:srgbClr val="DD1013"/>
                </a:solidFill>
                <a:latin typeface="Posterama (Başlıklar)"/>
              </a:rPr>
              <a:t>1 Hz ile 10 Hz </a:t>
            </a:r>
            <a:r>
              <a:rPr lang="tr-TR" sz="1700" b="1">
                <a:solidFill>
                  <a:srgbClr val="468C8A"/>
                </a:solidFill>
                <a:latin typeface="Posterama (Başlıklar)"/>
              </a:rPr>
              <a:t>arasında tutacak şekilde ayarlanmış demektir. Bu durumda, BPF sinyalleri 1 Hz ile 10 Hz frekans aralığında geçirirken, bu aralığın dışındaki frekanslarda sinyalleri bastırır. Yani, filtre girişine uygulanan sinyallerin 1 Hz ile 10 Hz arasındaki frekans bileşenleri geçerli bir şekilde korunurken, diğer frekans bileşenleri filtre tarafından engellenir veya azaltılır.</a:t>
            </a:r>
          </a:p>
        </p:txBody>
      </p:sp>
      <p:sp>
        <p:nvSpPr>
          <p:cNvPr id="19" name="Alt Bilgi Yer Tutucusu 4">
            <a:extLst>
              <a:ext uri="{FF2B5EF4-FFF2-40B4-BE49-F238E27FC236}">
                <a16:creationId xmlns:a16="http://schemas.microsoft.com/office/drawing/2014/main" id="{F1A77F3D-A891-25EC-AEC3-0CB050385C4D}"/>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075385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87</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Geçiren Filtre (BPF)</a:t>
            </a:r>
          </a:p>
          <a:p>
            <a:pPr algn="ctr"/>
            <a:r>
              <a:rPr lang="tr-TR" sz="3200" b="1">
                <a:latin typeface="Posterama (Başlıklar)"/>
              </a:rPr>
              <a:t> </a:t>
            </a:r>
            <a:endParaRPr lang="tr-TR" sz="3000" b="1">
              <a:latin typeface="Posterama (Başlıklar)"/>
            </a:endParaRP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fc1=5</a:t>
            </a:r>
          </a:p>
          <a:p>
            <a:r>
              <a:rPr lang="tr-TR" sz="3000" b="1">
                <a:solidFill>
                  <a:srgbClr val="C00000"/>
                </a:solidFill>
                <a:latin typeface="Posterama (Başlıklar)"/>
              </a:rPr>
              <a:t>fc2=15</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F7BAAA5B-5686-F9E1-6578-941009B83CD2}"/>
              </a:ext>
            </a:extLst>
          </p:cNvPr>
          <p:cNvPicPr>
            <a:picLocks noChangeAspect="1"/>
          </p:cNvPicPr>
          <p:nvPr/>
        </p:nvPicPr>
        <p:blipFill>
          <a:blip r:embed="rId3"/>
          <a:stretch>
            <a:fillRect/>
          </a:stretch>
        </p:blipFill>
        <p:spPr>
          <a:xfrm>
            <a:off x="208190" y="1565852"/>
            <a:ext cx="7218977" cy="4200466"/>
          </a:xfrm>
          <a:prstGeom prst="rect">
            <a:avLst/>
          </a:prstGeom>
        </p:spPr>
      </p:pic>
      <p:sp>
        <p:nvSpPr>
          <p:cNvPr id="15" name="Metin kutusu 14">
            <a:extLst>
              <a:ext uri="{FF2B5EF4-FFF2-40B4-BE49-F238E27FC236}">
                <a16:creationId xmlns:a16="http://schemas.microsoft.com/office/drawing/2014/main" id="{D2764C13-2C28-8384-B921-6F241F7E5866}"/>
              </a:ext>
            </a:extLst>
          </p:cNvPr>
          <p:cNvSpPr txBox="1"/>
          <p:nvPr/>
        </p:nvSpPr>
        <p:spPr>
          <a:xfrm>
            <a:off x="7577129" y="1773259"/>
            <a:ext cx="4248298" cy="3785652"/>
          </a:xfrm>
          <a:prstGeom prst="rect">
            <a:avLst/>
          </a:prstGeom>
          <a:solidFill>
            <a:schemeClr val="bg1">
              <a:lumMod val="95000"/>
            </a:schemeClr>
          </a:solidFill>
        </p:spPr>
        <p:txBody>
          <a:bodyPr wrap="square">
            <a:spAutoFit/>
          </a:bodyPr>
          <a:lstStyle/>
          <a:p>
            <a:r>
              <a:rPr lang="tr-TR" sz="2000"/>
              <a:t>Bant Geçiren Filtre (</a:t>
            </a:r>
            <a:r>
              <a:rPr lang="tr-TR" sz="2000" b="1"/>
              <a:t>BPF</a:t>
            </a:r>
            <a:r>
              <a:rPr lang="tr-TR" sz="2000"/>
              <a:t>) bant geçiş bölgesini 5 Hz ile 15 Hz arasında tutacak şekilde ayarlamış olduk. Bu durumda, BPF sinyalleri 1 Hz ile 10 Hz frekans aralığında geçirirken, bu aralığın dışındaki frekanslarda sinyal bastırıldı. Yani, filtre girişine uygulanan sinyallerin 5 Hz ile 15 Hz arasındaki frekans bileşenleri geçerli bir şekilde korunurken, diğer frekans bileşenleri filtre tarafından engellenip, azaltıldı.</a:t>
            </a:r>
          </a:p>
        </p:txBody>
      </p:sp>
      <p:sp>
        <p:nvSpPr>
          <p:cNvPr id="16" name="Alt Bilgi Yer Tutucusu 4">
            <a:extLst>
              <a:ext uri="{FF2B5EF4-FFF2-40B4-BE49-F238E27FC236}">
                <a16:creationId xmlns:a16="http://schemas.microsoft.com/office/drawing/2014/main" id="{D94B1FF0-2610-B1C2-9852-CCB6BC27C4F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41159816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88</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Geçiren Filtre (BPF)</a:t>
            </a:r>
          </a:p>
          <a:p>
            <a:pPr algn="ctr"/>
            <a:r>
              <a:rPr lang="tr-TR" sz="3200" b="1">
                <a:latin typeface="Posterama (Başlıklar)"/>
              </a:rPr>
              <a:t> </a:t>
            </a:r>
            <a:endParaRPr lang="tr-TR" sz="3000" b="1">
              <a:latin typeface="Posterama (Başlıklar)"/>
            </a:endParaRP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fc1=100</a:t>
            </a:r>
          </a:p>
          <a:p>
            <a:r>
              <a:rPr lang="tr-TR" sz="3000" b="1">
                <a:solidFill>
                  <a:srgbClr val="C00000"/>
                </a:solidFill>
                <a:latin typeface="Posterama (Başlıklar)"/>
              </a:rPr>
              <a:t>fc2=500</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 name="Resim 2">
            <a:extLst>
              <a:ext uri="{FF2B5EF4-FFF2-40B4-BE49-F238E27FC236}">
                <a16:creationId xmlns:a16="http://schemas.microsoft.com/office/drawing/2014/main" id="{C8040A03-BBEC-6F92-D811-1492B0A7E07C}"/>
              </a:ext>
            </a:extLst>
          </p:cNvPr>
          <p:cNvPicPr>
            <a:picLocks noChangeAspect="1"/>
          </p:cNvPicPr>
          <p:nvPr/>
        </p:nvPicPr>
        <p:blipFill>
          <a:blip r:embed="rId3"/>
          <a:stretch>
            <a:fillRect/>
          </a:stretch>
        </p:blipFill>
        <p:spPr>
          <a:xfrm>
            <a:off x="208190" y="1565852"/>
            <a:ext cx="7218977" cy="4151898"/>
          </a:xfrm>
          <a:prstGeom prst="rect">
            <a:avLst/>
          </a:prstGeom>
        </p:spPr>
      </p:pic>
      <p:sp>
        <p:nvSpPr>
          <p:cNvPr id="4" name="Metin kutusu 3">
            <a:extLst>
              <a:ext uri="{FF2B5EF4-FFF2-40B4-BE49-F238E27FC236}">
                <a16:creationId xmlns:a16="http://schemas.microsoft.com/office/drawing/2014/main" id="{027EC2BB-60AF-033F-747D-F1FB65AD3451}"/>
              </a:ext>
            </a:extLst>
          </p:cNvPr>
          <p:cNvSpPr txBox="1"/>
          <p:nvPr/>
        </p:nvSpPr>
        <p:spPr>
          <a:xfrm>
            <a:off x="7577128" y="1773259"/>
            <a:ext cx="4406681" cy="3308598"/>
          </a:xfrm>
          <a:prstGeom prst="rect">
            <a:avLst/>
          </a:prstGeom>
          <a:solidFill>
            <a:schemeClr val="bg1">
              <a:lumMod val="95000"/>
            </a:schemeClr>
          </a:solidFill>
        </p:spPr>
        <p:txBody>
          <a:bodyPr wrap="square">
            <a:spAutoFit/>
          </a:bodyPr>
          <a:lstStyle/>
          <a:p>
            <a:r>
              <a:rPr lang="tr-TR" sz="1900"/>
              <a:t>Bant Geçiren Filtre (</a:t>
            </a:r>
            <a:r>
              <a:rPr lang="tr-TR" sz="1900" b="1"/>
              <a:t>BPF</a:t>
            </a:r>
            <a:r>
              <a:rPr lang="tr-TR" sz="1900"/>
              <a:t>) bant geçiş bölgesini 100 Hz ile 500 Hz arasında tutacak şekilde ayarlamış olduk. Bu durumda, BPF sinyalleri 100 Hz ile 500 Hz frekans aralığında geçirirken, bu aralığın dışındaki frekanslarda sinyal bastırıldı. Yani, filtre girişine uygulanan sinyallerin 100 Hz ile 500 Hz arasındaki frekans bileşenleri geçerli bir şekilde korunurken, diğer frekans bileşenleri filtre tarafından engellenip, azaltıldı.</a:t>
            </a:r>
          </a:p>
        </p:txBody>
      </p:sp>
      <p:sp>
        <p:nvSpPr>
          <p:cNvPr id="5" name="Alt Bilgi Yer Tutucusu 4">
            <a:extLst>
              <a:ext uri="{FF2B5EF4-FFF2-40B4-BE49-F238E27FC236}">
                <a16:creationId xmlns:a16="http://schemas.microsoft.com/office/drawing/2014/main" id="{26B7F776-993B-4718-5481-C3F03B6865B4}"/>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41070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89</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Geçiren Filtre (BPF)</a:t>
            </a:r>
          </a:p>
          <a:p>
            <a:pPr algn="ctr"/>
            <a:r>
              <a:rPr lang="tr-TR" sz="3200" b="1">
                <a:latin typeface="Posterama (Başlıklar)"/>
              </a:rPr>
              <a:t> </a:t>
            </a:r>
            <a:endParaRPr lang="tr-TR" sz="3000" b="1">
              <a:latin typeface="Posterama (Başlıklar)"/>
            </a:endParaRP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fc1=1000</a:t>
            </a:r>
          </a:p>
          <a:p>
            <a:r>
              <a:rPr lang="tr-TR" sz="3000" b="1">
                <a:solidFill>
                  <a:srgbClr val="C00000"/>
                </a:solidFill>
                <a:latin typeface="Posterama (Başlıklar)"/>
              </a:rPr>
              <a:t>fc2=2500</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 name="Resim 2">
            <a:extLst>
              <a:ext uri="{FF2B5EF4-FFF2-40B4-BE49-F238E27FC236}">
                <a16:creationId xmlns:a16="http://schemas.microsoft.com/office/drawing/2014/main" id="{D394EE97-14F8-2D55-87CC-9EBE6544AC2E}"/>
              </a:ext>
            </a:extLst>
          </p:cNvPr>
          <p:cNvPicPr>
            <a:picLocks noChangeAspect="1"/>
          </p:cNvPicPr>
          <p:nvPr/>
        </p:nvPicPr>
        <p:blipFill>
          <a:blip r:embed="rId3"/>
          <a:stretch>
            <a:fillRect/>
          </a:stretch>
        </p:blipFill>
        <p:spPr>
          <a:xfrm>
            <a:off x="208190" y="1519685"/>
            <a:ext cx="7218977" cy="4250549"/>
          </a:xfrm>
          <a:prstGeom prst="rect">
            <a:avLst/>
          </a:prstGeom>
        </p:spPr>
      </p:pic>
      <p:sp>
        <p:nvSpPr>
          <p:cNvPr id="4" name="Metin kutusu 3">
            <a:extLst>
              <a:ext uri="{FF2B5EF4-FFF2-40B4-BE49-F238E27FC236}">
                <a16:creationId xmlns:a16="http://schemas.microsoft.com/office/drawing/2014/main" id="{C4E2EA94-9D9E-4F71-0BED-40AC9E4DC127}"/>
              </a:ext>
            </a:extLst>
          </p:cNvPr>
          <p:cNvSpPr txBox="1"/>
          <p:nvPr/>
        </p:nvSpPr>
        <p:spPr>
          <a:xfrm>
            <a:off x="7577128" y="1773259"/>
            <a:ext cx="4428388" cy="3600986"/>
          </a:xfrm>
          <a:prstGeom prst="rect">
            <a:avLst/>
          </a:prstGeom>
          <a:solidFill>
            <a:schemeClr val="bg1">
              <a:lumMod val="95000"/>
            </a:schemeClr>
          </a:solidFill>
        </p:spPr>
        <p:txBody>
          <a:bodyPr wrap="square">
            <a:spAutoFit/>
          </a:bodyPr>
          <a:lstStyle/>
          <a:p>
            <a:r>
              <a:rPr lang="tr-TR" sz="1900"/>
              <a:t>Bant Geçiren Filtre (</a:t>
            </a:r>
            <a:r>
              <a:rPr lang="tr-TR" sz="1900" b="1"/>
              <a:t>BPF</a:t>
            </a:r>
            <a:r>
              <a:rPr lang="tr-TR" sz="1900"/>
              <a:t>) bant geçiş bölgesini 1000 Hz ile 2500 Hz arasında tutacak şekilde ayarlamış olduk. Bu durumda, BPF sinyalleri 1000 Hz ile 2500 Hz frekans aralığında geçirirken, bu aralığın dışındaki frekanslarda sinyal bastırıldı. Yani, filtre girişine uygulanan sinyallerin 1000 Hz ile 2500 Hz arasındaki frekans bileşenleri geçerli bir şekilde korunurken, diğer frekans bileşenleri filtre tarafından engellenip, azaltıldı.</a:t>
            </a:r>
          </a:p>
        </p:txBody>
      </p:sp>
      <p:sp>
        <p:nvSpPr>
          <p:cNvPr id="5" name="Alt Bilgi Yer Tutucusu 4">
            <a:extLst>
              <a:ext uri="{FF2B5EF4-FFF2-40B4-BE49-F238E27FC236}">
                <a16:creationId xmlns:a16="http://schemas.microsoft.com/office/drawing/2014/main" id="{9C1B3193-4E91-3E10-5AE8-A1775AD3F7A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687814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AMAÇ</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a:t>
            </a:r>
          </a:p>
        </p:txBody>
      </p:sp>
      <p:sp>
        <p:nvSpPr>
          <p:cNvPr id="3" name="Alt Bilgi Yer Tutucusu 4">
            <a:extLst>
              <a:ext uri="{FF2B5EF4-FFF2-40B4-BE49-F238E27FC236}">
                <a16:creationId xmlns:a16="http://schemas.microsoft.com/office/drawing/2014/main" id="{B9368ECC-E5D9-DEF4-2F40-D3BECC3C7CDC}"/>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Behçet MUHAMMMED &amp; </a:t>
            </a:r>
            <a:r>
              <a:rPr lang="tr-TR" sz="1200" b="0" i="0" err="1">
                <a:solidFill>
                  <a:srgbClr val="212529"/>
                </a:solidFill>
                <a:effectLst/>
                <a:latin typeface="Avenir Next LT Pro Light (Gövde)"/>
              </a:rPr>
              <a:t>Hazem</a:t>
            </a:r>
            <a:r>
              <a:rPr lang="tr-TR" sz="1200" b="0" i="0">
                <a:solidFill>
                  <a:srgbClr val="212529"/>
                </a:solidFill>
                <a:effectLst/>
                <a:latin typeface="Avenir Next LT Pro Light (Gövde)"/>
              </a:rPr>
              <a:t> KATAIE</a:t>
            </a:r>
          </a:p>
        </p:txBody>
      </p:sp>
      <p:sp>
        <p:nvSpPr>
          <p:cNvPr id="10" name="Metin kutusu 9">
            <a:extLst>
              <a:ext uri="{FF2B5EF4-FFF2-40B4-BE49-F238E27FC236}">
                <a16:creationId xmlns:a16="http://schemas.microsoft.com/office/drawing/2014/main" id="{3F091B4F-437A-52AD-CD49-A152A506AF78}"/>
              </a:ext>
            </a:extLst>
          </p:cNvPr>
          <p:cNvSpPr txBox="1"/>
          <p:nvPr/>
        </p:nvSpPr>
        <p:spPr>
          <a:xfrm>
            <a:off x="318401" y="2750940"/>
            <a:ext cx="11687115" cy="2400657"/>
          </a:xfrm>
          <a:prstGeom prst="rect">
            <a:avLst/>
          </a:prstGeom>
          <a:noFill/>
        </p:spPr>
        <p:txBody>
          <a:bodyPr wrap="square">
            <a:spAutoFit/>
          </a:bodyPr>
          <a:lstStyle/>
          <a:p>
            <a:r>
              <a:rPr lang="tr-TR" sz="1500"/>
              <a:t>Bu kod parçaları, sinyal işleme tekniklerini kullanarak çeşitli işlemler gerçekleştirir. İlk olarak, sinyallerin frekans domaininde temsil edilmesi için Fourier dönüşümü (DFT ve IDFT) kullanılır. Bu dönüşüm sayesinde, sinyallerin frekans bileşenleri elde edilir ve büyüklük/faz spektrumları görselleştirilebilir. Daha sonra, sinyallerin filtrelenmesi için FIR (</a:t>
            </a:r>
            <a:r>
              <a:rPr lang="tr-TR" sz="1500" err="1"/>
              <a:t>Finite</a:t>
            </a:r>
            <a:r>
              <a:rPr lang="tr-TR" sz="1500"/>
              <a:t> </a:t>
            </a:r>
            <a:r>
              <a:rPr lang="tr-TR" sz="1500" err="1"/>
              <a:t>Impulse</a:t>
            </a:r>
            <a:r>
              <a:rPr lang="tr-TR" sz="1500"/>
              <a:t> </a:t>
            </a:r>
            <a:r>
              <a:rPr lang="tr-TR" sz="1500" err="1"/>
              <a:t>Response</a:t>
            </a:r>
            <a:r>
              <a:rPr lang="tr-TR" sz="1500"/>
              <a:t>) filtreler kullanılır. LPF (</a:t>
            </a:r>
            <a:r>
              <a:rPr lang="tr-TR" sz="1500" err="1"/>
              <a:t>Low-Pass</a:t>
            </a:r>
            <a:r>
              <a:rPr lang="tr-TR" sz="1500"/>
              <a:t> </a:t>
            </a:r>
            <a:r>
              <a:rPr lang="tr-TR" sz="1500" err="1"/>
              <a:t>Filter</a:t>
            </a:r>
            <a:r>
              <a:rPr lang="tr-TR" sz="1500"/>
              <a:t>), HPF (High-</a:t>
            </a:r>
            <a:r>
              <a:rPr lang="tr-TR" sz="1500" err="1"/>
              <a:t>Pass</a:t>
            </a:r>
            <a:r>
              <a:rPr lang="tr-TR" sz="1500"/>
              <a:t> </a:t>
            </a:r>
            <a:r>
              <a:rPr lang="tr-TR" sz="1500" err="1"/>
              <a:t>Filter</a:t>
            </a:r>
            <a:r>
              <a:rPr lang="tr-TR" sz="1500"/>
              <a:t>), BPF (</a:t>
            </a:r>
            <a:r>
              <a:rPr lang="tr-TR" sz="1500" err="1"/>
              <a:t>Band-Pass</a:t>
            </a:r>
            <a:r>
              <a:rPr lang="tr-TR" sz="1500"/>
              <a:t> </a:t>
            </a:r>
            <a:r>
              <a:rPr lang="tr-TR" sz="1500" err="1"/>
              <a:t>Filter</a:t>
            </a:r>
            <a:r>
              <a:rPr lang="tr-TR" sz="1500"/>
              <a:t>) ve BSF (</a:t>
            </a:r>
            <a:r>
              <a:rPr lang="tr-TR" sz="1500" err="1"/>
              <a:t>Band</a:t>
            </a:r>
            <a:r>
              <a:rPr lang="tr-TR" sz="1500"/>
              <a:t>-Stop </a:t>
            </a:r>
            <a:r>
              <a:rPr lang="tr-TR" sz="1500" err="1"/>
              <a:t>Filter</a:t>
            </a:r>
            <a:r>
              <a:rPr lang="tr-TR" sz="1500"/>
              <a:t>) gibi filtre tipleriyle sinyallerin istenilen frekans aralıklarındaki bileşenleri geçirilir veya bastırılır. Konvolüsyon işlemi, sinyallerin birleştirilmesi veya etkileşimlerinin hesaplanması için kullanılır. Bu sayede, sinyaller arasındaki ilişkiler veya filtrelenmiş sinyaller elde edilebilir. Ayrıca, örnekleme, kaydırma (</a:t>
            </a:r>
            <a:r>
              <a:rPr lang="tr-TR" sz="1500" err="1"/>
              <a:t>shift</a:t>
            </a:r>
            <a:r>
              <a:rPr lang="tr-TR" sz="1500"/>
              <a:t>), alt-örnekleme (</a:t>
            </a:r>
            <a:r>
              <a:rPr lang="tr-TR" sz="1500" err="1"/>
              <a:t>downsampling</a:t>
            </a:r>
            <a:r>
              <a:rPr lang="tr-TR" sz="1500"/>
              <a:t>) ve üst-örnekleme (</a:t>
            </a:r>
            <a:r>
              <a:rPr lang="tr-TR" sz="1500" err="1"/>
              <a:t>upsampling</a:t>
            </a:r>
            <a:r>
              <a:rPr lang="tr-TR" sz="1500"/>
              <a:t>) gibi sinyal işleme işlemleri de kod parçalarında yer alır. Bu işlemlerle sinyallerin zaman içindeki değişimleri analiz edilebilir ve sinyallerin örnekleme oranları değiştirilebilir. Sonuç olarak, bu kod parçaları sinyal işleme ve spektral analiz alanında çeşitli işlemleri gerçekleştirmek için kullanılır. Bu işlemler sayesinde sinyallerin frekans, zaman ve genlik bilgileri analiz edilebilir, filtrelenir ve işlenir.</a:t>
            </a:r>
          </a:p>
        </p:txBody>
      </p:sp>
      <p:pic>
        <p:nvPicPr>
          <p:cNvPr id="4" name="Resim 3">
            <a:extLst>
              <a:ext uri="{FF2B5EF4-FFF2-40B4-BE49-F238E27FC236}">
                <a16:creationId xmlns:a16="http://schemas.microsoft.com/office/drawing/2014/main" id="{32FBF5CB-DF42-C94B-C8B4-16A478336F22}"/>
              </a:ext>
            </a:extLst>
          </p:cNvPr>
          <p:cNvPicPr>
            <a:picLocks noChangeAspect="1"/>
          </p:cNvPicPr>
          <p:nvPr/>
        </p:nvPicPr>
        <p:blipFill>
          <a:blip r:embed="rId7"/>
          <a:stretch>
            <a:fillRect/>
          </a:stretch>
        </p:blipFill>
        <p:spPr>
          <a:xfrm>
            <a:off x="616770" y="1124957"/>
            <a:ext cx="10719924" cy="1331462"/>
          </a:xfrm>
          <a:prstGeom prst="rect">
            <a:avLst/>
          </a:prstGeom>
          <a:ln w="57150">
            <a:solidFill>
              <a:srgbClr val="F9AA19"/>
            </a:solidFill>
            <a:extLst>
              <a:ext uri="{C807C97D-BFC1-408E-A445-0C87EB9F89A2}">
                <ask:lineSketchStyleProps xmlns:ask="http://schemas.microsoft.com/office/drawing/2018/sketchyshapes" sd="4095730276">
                  <a:custGeom>
                    <a:avLst/>
                    <a:gdLst>
                      <a:gd name="connsiteX0" fmla="*/ 0 w 10719924"/>
                      <a:gd name="connsiteY0" fmla="*/ 0 h 1331462"/>
                      <a:gd name="connsiteX1" fmla="*/ 488352 w 10719924"/>
                      <a:gd name="connsiteY1" fmla="*/ 0 h 1331462"/>
                      <a:gd name="connsiteX2" fmla="*/ 869505 w 10719924"/>
                      <a:gd name="connsiteY2" fmla="*/ 0 h 1331462"/>
                      <a:gd name="connsiteX3" fmla="*/ 1357857 w 10719924"/>
                      <a:gd name="connsiteY3" fmla="*/ 0 h 1331462"/>
                      <a:gd name="connsiteX4" fmla="*/ 1631811 w 10719924"/>
                      <a:gd name="connsiteY4" fmla="*/ 0 h 1331462"/>
                      <a:gd name="connsiteX5" fmla="*/ 2334561 w 10719924"/>
                      <a:gd name="connsiteY5" fmla="*/ 0 h 1331462"/>
                      <a:gd name="connsiteX6" fmla="*/ 2715714 w 10719924"/>
                      <a:gd name="connsiteY6" fmla="*/ 0 h 1331462"/>
                      <a:gd name="connsiteX7" fmla="*/ 3311265 w 10719924"/>
                      <a:gd name="connsiteY7" fmla="*/ 0 h 1331462"/>
                      <a:gd name="connsiteX8" fmla="*/ 4121215 w 10719924"/>
                      <a:gd name="connsiteY8" fmla="*/ 0 h 1331462"/>
                      <a:gd name="connsiteX9" fmla="*/ 4502368 w 10719924"/>
                      <a:gd name="connsiteY9" fmla="*/ 0 h 1331462"/>
                      <a:gd name="connsiteX10" fmla="*/ 5097919 w 10719924"/>
                      <a:gd name="connsiteY10" fmla="*/ 0 h 1331462"/>
                      <a:gd name="connsiteX11" fmla="*/ 5800670 w 10719924"/>
                      <a:gd name="connsiteY11" fmla="*/ 0 h 1331462"/>
                      <a:gd name="connsiteX12" fmla="*/ 6289022 w 10719924"/>
                      <a:gd name="connsiteY12" fmla="*/ 0 h 1331462"/>
                      <a:gd name="connsiteX13" fmla="*/ 6884573 w 10719924"/>
                      <a:gd name="connsiteY13" fmla="*/ 0 h 1331462"/>
                      <a:gd name="connsiteX14" fmla="*/ 7694523 w 10719924"/>
                      <a:gd name="connsiteY14" fmla="*/ 0 h 1331462"/>
                      <a:gd name="connsiteX15" fmla="*/ 8182875 w 10719924"/>
                      <a:gd name="connsiteY15" fmla="*/ 0 h 1331462"/>
                      <a:gd name="connsiteX16" fmla="*/ 8885626 w 10719924"/>
                      <a:gd name="connsiteY16" fmla="*/ 0 h 1331462"/>
                      <a:gd name="connsiteX17" fmla="*/ 9266779 w 10719924"/>
                      <a:gd name="connsiteY17" fmla="*/ 0 h 1331462"/>
                      <a:gd name="connsiteX18" fmla="*/ 9540732 w 10719924"/>
                      <a:gd name="connsiteY18" fmla="*/ 0 h 1331462"/>
                      <a:gd name="connsiteX19" fmla="*/ 9921885 w 10719924"/>
                      <a:gd name="connsiteY19" fmla="*/ 0 h 1331462"/>
                      <a:gd name="connsiteX20" fmla="*/ 10719924 w 10719924"/>
                      <a:gd name="connsiteY20" fmla="*/ 0 h 1331462"/>
                      <a:gd name="connsiteX21" fmla="*/ 10719924 w 10719924"/>
                      <a:gd name="connsiteY21" fmla="*/ 417191 h 1331462"/>
                      <a:gd name="connsiteX22" fmla="*/ 10719924 w 10719924"/>
                      <a:gd name="connsiteY22" fmla="*/ 887641 h 1331462"/>
                      <a:gd name="connsiteX23" fmla="*/ 10719924 w 10719924"/>
                      <a:gd name="connsiteY23" fmla="*/ 1331462 h 1331462"/>
                      <a:gd name="connsiteX24" fmla="*/ 10017173 w 10719924"/>
                      <a:gd name="connsiteY24" fmla="*/ 1331462 h 1331462"/>
                      <a:gd name="connsiteX25" fmla="*/ 9743220 w 10719924"/>
                      <a:gd name="connsiteY25" fmla="*/ 1331462 h 1331462"/>
                      <a:gd name="connsiteX26" fmla="*/ 9362067 w 10719924"/>
                      <a:gd name="connsiteY26" fmla="*/ 1331462 h 1331462"/>
                      <a:gd name="connsiteX27" fmla="*/ 8659316 w 10719924"/>
                      <a:gd name="connsiteY27" fmla="*/ 1331462 h 1331462"/>
                      <a:gd name="connsiteX28" fmla="*/ 7956566 w 10719924"/>
                      <a:gd name="connsiteY28" fmla="*/ 1331462 h 1331462"/>
                      <a:gd name="connsiteX29" fmla="*/ 7361014 w 10719924"/>
                      <a:gd name="connsiteY29" fmla="*/ 1331462 h 1331462"/>
                      <a:gd name="connsiteX30" fmla="*/ 6765463 w 10719924"/>
                      <a:gd name="connsiteY30" fmla="*/ 1331462 h 1331462"/>
                      <a:gd name="connsiteX31" fmla="*/ 6169912 w 10719924"/>
                      <a:gd name="connsiteY31" fmla="*/ 1331462 h 1331462"/>
                      <a:gd name="connsiteX32" fmla="*/ 5574360 w 10719924"/>
                      <a:gd name="connsiteY32" fmla="*/ 1331462 h 1331462"/>
                      <a:gd name="connsiteX33" fmla="*/ 5193208 w 10719924"/>
                      <a:gd name="connsiteY33" fmla="*/ 1331462 h 1331462"/>
                      <a:gd name="connsiteX34" fmla="*/ 4704856 w 10719924"/>
                      <a:gd name="connsiteY34" fmla="*/ 1331462 h 1331462"/>
                      <a:gd name="connsiteX35" fmla="*/ 4216503 w 10719924"/>
                      <a:gd name="connsiteY35" fmla="*/ 1331462 h 1331462"/>
                      <a:gd name="connsiteX36" fmla="*/ 3513753 w 10719924"/>
                      <a:gd name="connsiteY36" fmla="*/ 1331462 h 1331462"/>
                      <a:gd name="connsiteX37" fmla="*/ 3025401 w 10719924"/>
                      <a:gd name="connsiteY37" fmla="*/ 1331462 h 1331462"/>
                      <a:gd name="connsiteX38" fmla="*/ 2322650 w 10719924"/>
                      <a:gd name="connsiteY38" fmla="*/ 1331462 h 1331462"/>
                      <a:gd name="connsiteX39" fmla="*/ 1941497 w 10719924"/>
                      <a:gd name="connsiteY39" fmla="*/ 1331462 h 1331462"/>
                      <a:gd name="connsiteX40" fmla="*/ 1345946 w 10719924"/>
                      <a:gd name="connsiteY40" fmla="*/ 1331462 h 1331462"/>
                      <a:gd name="connsiteX41" fmla="*/ 535996 w 10719924"/>
                      <a:gd name="connsiteY41" fmla="*/ 1331462 h 1331462"/>
                      <a:gd name="connsiteX42" fmla="*/ 0 w 10719924"/>
                      <a:gd name="connsiteY42" fmla="*/ 1331462 h 1331462"/>
                      <a:gd name="connsiteX43" fmla="*/ 0 w 10719924"/>
                      <a:gd name="connsiteY43" fmla="*/ 887641 h 1331462"/>
                      <a:gd name="connsiteX44" fmla="*/ 0 w 10719924"/>
                      <a:gd name="connsiteY44" fmla="*/ 430506 h 1331462"/>
                      <a:gd name="connsiteX45" fmla="*/ 0 w 10719924"/>
                      <a:gd name="connsiteY45" fmla="*/ 0 h 133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19924" h="1331462" fill="none" extrusionOk="0">
                        <a:moveTo>
                          <a:pt x="0" y="0"/>
                        </a:moveTo>
                        <a:cubicBezTo>
                          <a:pt x="123322" y="-38082"/>
                          <a:pt x="363709" y="47137"/>
                          <a:pt x="488352" y="0"/>
                        </a:cubicBezTo>
                        <a:cubicBezTo>
                          <a:pt x="612995" y="-47137"/>
                          <a:pt x="725377" y="27197"/>
                          <a:pt x="869505" y="0"/>
                        </a:cubicBezTo>
                        <a:cubicBezTo>
                          <a:pt x="1013633" y="-27197"/>
                          <a:pt x="1257659" y="29736"/>
                          <a:pt x="1357857" y="0"/>
                        </a:cubicBezTo>
                        <a:cubicBezTo>
                          <a:pt x="1458055" y="-29736"/>
                          <a:pt x="1536014" y="1654"/>
                          <a:pt x="1631811" y="0"/>
                        </a:cubicBezTo>
                        <a:cubicBezTo>
                          <a:pt x="1727608" y="-1654"/>
                          <a:pt x="2123248" y="56280"/>
                          <a:pt x="2334561" y="0"/>
                        </a:cubicBezTo>
                        <a:cubicBezTo>
                          <a:pt x="2545874" y="-56280"/>
                          <a:pt x="2639069" y="21016"/>
                          <a:pt x="2715714" y="0"/>
                        </a:cubicBezTo>
                        <a:cubicBezTo>
                          <a:pt x="2792359" y="-21016"/>
                          <a:pt x="3075272" y="35433"/>
                          <a:pt x="3311265" y="0"/>
                        </a:cubicBezTo>
                        <a:cubicBezTo>
                          <a:pt x="3547258" y="-35433"/>
                          <a:pt x="3758139" y="44678"/>
                          <a:pt x="4121215" y="0"/>
                        </a:cubicBezTo>
                        <a:cubicBezTo>
                          <a:pt x="4484291" y="-44678"/>
                          <a:pt x="4369685" y="18013"/>
                          <a:pt x="4502368" y="0"/>
                        </a:cubicBezTo>
                        <a:cubicBezTo>
                          <a:pt x="4635051" y="-18013"/>
                          <a:pt x="4897069" y="24627"/>
                          <a:pt x="5097919" y="0"/>
                        </a:cubicBezTo>
                        <a:cubicBezTo>
                          <a:pt x="5298769" y="-24627"/>
                          <a:pt x="5552855" y="80709"/>
                          <a:pt x="5800670" y="0"/>
                        </a:cubicBezTo>
                        <a:cubicBezTo>
                          <a:pt x="6048485" y="-80709"/>
                          <a:pt x="6183535" y="48959"/>
                          <a:pt x="6289022" y="0"/>
                        </a:cubicBezTo>
                        <a:cubicBezTo>
                          <a:pt x="6394509" y="-48959"/>
                          <a:pt x="6631385" y="54827"/>
                          <a:pt x="6884573" y="0"/>
                        </a:cubicBezTo>
                        <a:cubicBezTo>
                          <a:pt x="7137761" y="-54827"/>
                          <a:pt x="7355892" y="42348"/>
                          <a:pt x="7694523" y="0"/>
                        </a:cubicBezTo>
                        <a:cubicBezTo>
                          <a:pt x="8033154" y="-42348"/>
                          <a:pt x="7967724" y="15794"/>
                          <a:pt x="8182875" y="0"/>
                        </a:cubicBezTo>
                        <a:cubicBezTo>
                          <a:pt x="8398026" y="-15794"/>
                          <a:pt x="8650644" y="82794"/>
                          <a:pt x="8885626" y="0"/>
                        </a:cubicBezTo>
                        <a:cubicBezTo>
                          <a:pt x="9120608" y="-82794"/>
                          <a:pt x="9165698" y="31030"/>
                          <a:pt x="9266779" y="0"/>
                        </a:cubicBezTo>
                        <a:cubicBezTo>
                          <a:pt x="9367860" y="-31030"/>
                          <a:pt x="9479923" y="30504"/>
                          <a:pt x="9540732" y="0"/>
                        </a:cubicBezTo>
                        <a:cubicBezTo>
                          <a:pt x="9601541" y="-30504"/>
                          <a:pt x="9784688" y="37392"/>
                          <a:pt x="9921885" y="0"/>
                        </a:cubicBezTo>
                        <a:cubicBezTo>
                          <a:pt x="10059082" y="-37392"/>
                          <a:pt x="10419860" y="30000"/>
                          <a:pt x="10719924" y="0"/>
                        </a:cubicBezTo>
                        <a:cubicBezTo>
                          <a:pt x="10751382" y="105687"/>
                          <a:pt x="10698532" y="241582"/>
                          <a:pt x="10719924" y="417191"/>
                        </a:cubicBezTo>
                        <a:cubicBezTo>
                          <a:pt x="10741316" y="592800"/>
                          <a:pt x="10679834" y="783725"/>
                          <a:pt x="10719924" y="887641"/>
                        </a:cubicBezTo>
                        <a:cubicBezTo>
                          <a:pt x="10760014" y="991557"/>
                          <a:pt x="10714761" y="1111404"/>
                          <a:pt x="10719924" y="1331462"/>
                        </a:cubicBezTo>
                        <a:cubicBezTo>
                          <a:pt x="10394416" y="1411139"/>
                          <a:pt x="10275114" y="1301849"/>
                          <a:pt x="10017173" y="1331462"/>
                        </a:cubicBezTo>
                        <a:cubicBezTo>
                          <a:pt x="9759232" y="1361075"/>
                          <a:pt x="9810070" y="1311878"/>
                          <a:pt x="9743220" y="1331462"/>
                        </a:cubicBezTo>
                        <a:cubicBezTo>
                          <a:pt x="9676370" y="1351046"/>
                          <a:pt x="9466413" y="1291662"/>
                          <a:pt x="9362067" y="1331462"/>
                        </a:cubicBezTo>
                        <a:cubicBezTo>
                          <a:pt x="9257721" y="1371262"/>
                          <a:pt x="8978841" y="1269278"/>
                          <a:pt x="8659316" y="1331462"/>
                        </a:cubicBezTo>
                        <a:cubicBezTo>
                          <a:pt x="8339791" y="1393646"/>
                          <a:pt x="8285803" y="1325831"/>
                          <a:pt x="7956566" y="1331462"/>
                        </a:cubicBezTo>
                        <a:cubicBezTo>
                          <a:pt x="7627329" y="1337093"/>
                          <a:pt x="7633978" y="1260919"/>
                          <a:pt x="7361014" y="1331462"/>
                        </a:cubicBezTo>
                        <a:cubicBezTo>
                          <a:pt x="7088050" y="1402005"/>
                          <a:pt x="6922107" y="1261851"/>
                          <a:pt x="6765463" y="1331462"/>
                        </a:cubicBezTo>
                        <a:cubicBezTo>
                          <a:pt x="6608819" y="1401073"/>
                          <a:pt x="6300078" y="1287011"/>
                          <a:pt x="6169912" y="1331462"/>
                        </a:cubicBezTo>
                        <a:cubicBezTo>
                          <a:pt x="6039746" y="1375913"/>
                          <a:pt x="5840738" y="1295660"/>
                          <a:pt x="5574360" y="1331462"/>
                        </a:cubicBezTo>
                        <a:cubicBezTo>
                          <a:pt x="5307982" y="1367264"/>
                          <a:pt x="5365864" y="1309938"/>
                          <a:pt x="5193208" y="1331462"/>
                        </a:cubicBezTo>
                        <a:cubicBezTo>
                          <a:pt x="5020552" y="1352986"/>
                          <a:pt x="4908471" y="1299632"/>
                          <a:pt x="4704856" y="1331462"/>
                        </a:cubicBezTo>
                        <a:cubicBezTo>
                          <a:pt x="4501241" y="1363292"/>
                          <a:pt x="4389744" y="1299532"/>
                          <a:pt x="4216503" y="1331462"/>
                        </a:cubicBezTo>
                        <a:cubicBezTo>
                          <a:pt x="4043262" y="1363392"/>
                          <a:pt x="3798145" y="1283281"/>
                          <a:pt x="3513753" y="1331462"/>
                        </a:cubicBezTo>
                        <a:cubicBezTo>
                          <a:pt x="3229361" y="1379643"/>
                          <a:pt x="3190242" y="1329257"/>
                          <a:pt x="3025401" y="1331462"/>
                        </a:cubicBezTo>
                        <a:cubicBezTo>
                          <a:pt x="2860560" y="1333667"/>
                          <a:pt x="2567074" y="1295042"/>
                          <a:pt x="2322650" y="1331462"/>
                        </a:cubicBezTo>
                        <a:cubicBezTo>
                          <a:pt x="2078226" y="1367882"/>
                          <a:pt x="2088985" y="1306397"/>
                          <a:pt x="1941497" y="1331462"/>
                        </a:cubicBezTo>
                        <a:cubicBezTo>
                          <a:pt x="1794009" y="1356527"/>
                          <a:pt x="1511644" y="1321249"/>
                          <a:pt x="1345946" y="1331462"/>
                        </a:cubicBezTo>
                        <a:cubicBezTo>
                          <a:pt x="1180248" y="1341675"/>
                          <a:pt x="751537" y="1317974"/>
                          <a:pt x="535996" y="1331462"/>
                        </a:cubicBezTo>
                        <a:cubicBezTo>
                          <a:pt x="320455" y="1344950"/>
                          <a:pt x="210243" y="1311943"/>
                          <a:pt x="0" y="1331462"/>
                        </a:cubicBezTo>
                        <a:cubicBezTo>
                          <a:pt x="-20599" y="1136765"/>
                          <a:pt x="1215" y="1100737"/>
                          <a:pt x="0" y="887641"/>
                        </a:cubicBezTo>
                        <a:cubicBezTo>
                          <a:pt x="-1215" y="674545"/>
                          <a:pt x="29180" y="619922"/>
                          <a:pt x="0" y="430506"/>
                        </a:cubicBezTo>
                        <a:cubicBezTo>
                          <a:pt x="-29180" y="241091"/>
                          <a:pt x="10065" y="173093"/>
                          <a:pt x="0" y="0"/>
                        </a:cubicBezTo>
                        <a:close/>
                      </a:path>
                      <a:path w="10719924" h="1331462" stroke="0" extrusionOk="0">
                        <a:moveTo>
                          <a:pt x="0" y="0"/>
                        </a:moveTo>
                        <a:cubicBezTo>
                          <a:pt x="102966" y="-12430"/>
                          <a:pt x="153775" y="18621"/>
                          <a:pt x="273954" y="0"/>
                        </a:cubicBezTo>
                        <a:cubicBezTo>
                          <a:pt x="394133" y="-18621"/>
                          <a:pt x="826255" y="60823"/>
                          <a:pt x="976704" y="0"/>
                        </a:cubicBezTo>
                        <a:cubicBezTo>
                          <a:pt x="1127153" y="-60823"/>
                          <a:pt x="1171696" y="19474"/>
                          <a:pt x="1250658" y="0"/>
                        </a:cubicBezTo>
                        <a:cubicBezTo>
                          <a:pt x="1329620" y="-19474"/>
                          <a:pt x="1542977" y="15930"/>
                          <a:pt x="1631811" y="0"/>
                        </a:cubicBezTo>
                        <a:cubicBezTo>
                          <a:pt x="1720645" y="-15930"/>
                          <a:pt x="1836070" y="8251"/>
                          <a:pt x="2012964" y="0"/>
                        </a:cubicBezTo>
                        <a:cubicBezTo>
                          <a:pt x="2189858" y="-8251"/>
                          <a:pt x="2364992" y="46435"/>
                          <a:pt x="2608515" y="0"/>
                        </a:cubicBezTo>
                        <a:cubicBezTo>
                          <a:pt x="2852038" y="-46435"/>
                          <a:pt x="3144638" y="24540"/>
                          <a:pt x="3418465" y="0"/>
                        </a:cubicBezTo>
                        <a:cubicBezTo>
                          <a:pt x="3692292" y="-24540"/>
                          <a:pt x="3629229" y="12102"/>
                          <a:pt x="3692418" y="0"/>
                        </a:cubicBezTo>
                        <a:cubicBezTo>
                          <a:pt x="3755607" y="-12102"/>
                          <a:pt x="4052747" y="12845"/>
                          <a:pt x="4395169" y="0"/>
                        </a:cubicBezTo>
                        <a:cubicBezTo>
                          <a:pt x="4737591" y="-12845"/>
                          <a:pt x="4679032" y="17077"/>
                          <a:pt x="4883521" y="0"/>
                        </a:cubicBezTo>
                        <a:cubicBezTo>
                          <a:pt x="5088010" y="-17077"/>
                          <a:pt x="5167544" y="40850"/>
                          <a:pt x="5371873" y="0"/>
                        </a:cubicBezTo>
                        <a:cubicBezTo>
                          <a:pt x="5576202" y="-40850"/>
                          <a:pt x="5593773" y="8173"/>
                          <a:pt x="5753026" y="0"/>
                        </a:cubicBezTo>
                        <a:cubicBezTo>
                          <a:pt x="5912279" y="-8173"/>
                          <a:pt x="6202453" y="49344"/>
                          <a:pt x="6348577" y="0"/>
                        </a:cubicBezTo>
                        <a:cubicBezTo>
                          <a:pt x="6494701" y="-49344"/>
                          <a:pt x="6493430" y="6339"/>
                          <a:pt x="6622531" y="0"/>
                        </a:cubicBezTo>
                        <a:cubicBezTo>
                          <a:pt x="6751632" y="-6339"/>
                          <a:pt x="6907240" y="36675"/>
                          <a:pt x="7110883" y="0"/>
                        </a:cubicBezTo>
                        <a:cubicBezTo>
                          <a:pt x="7314526" y="-36675"/>
                          <a:pt x="7406248" y="12762"/>
                          <a:pt x="7492036" y="0"/>
                        </a:cubicBezTo>
                        <a:cubicBezTo>
                          <a:pt x="7577824" y="-12762"/>
                          <a:pt x="7662884" y="15285"/>
                          <a:pt x="7765989" y="0"/>
                        </a:cubicBezTo>
                        <a:cubicBezTo>
                          <a:pt x="7869094" y="-15285"/>
                          <a:pt x="8247650" y="61198"/>
                          <a:pt x="8468740" y="0"/>
                        </a:cubicBezTo>
                        <a:cubicBezTo>
                          <a:pt x="8689830" y="-61198"/>
                          <a:pt x="8729761" y="10162"/>
                          <a:pt x="8957092" y="0"/>
                        </a:cubicBezTo>
                        <a:cubicBezTo>
                          <a:pt x="9184423" y="-10162"/>
                          <a:pt x="9145275" y="10503"/>
                          <a:pt x="9231046" y="0"/>
                        </a:cubicBezTo>
                        <a:cubicBezTo>
                          <a:pt x="9316817" y="-10503"/>
                          <a:pt x="9622878" y="84188"/>
                          <a:pt x="9933796" y="0"/>
                        </a:cubicBezTo>
                        <a:cubicBezTo>
                          <a:pt x="10244714" y="-84188"/>
                          <a:pt x="10513729" y="75187"/>
                          <a:pt x="10719924" y="0"/>
                        </a:cubicBezTo>
                        <a:cubicBezTo>
                          <a:pt x="10726229" y="203828"/>
                          <a:pt x="10702372" y="277985"/>
                          <a:pt x="10719924" y="470450"/>
                        </a:cubicBezTo>
                        <a:cubicBezTo>
                          <a:pt x="10737476" y="662915"/>
                          <a:pt x="10689264" y="801878"/>
                          <a:pt x="10719924" y="887641"/>
                        </a:cubicBezTo>
                        <a:cubicBezTo>
                          <a:pt x="10750584" y="973404"/>
                          <a:pt x="10674277" y="1185397"/>
                          <a:pt x="10719924" y="1331462"/>
                        </a:cubicBezTo>
                        <a:cubicBezTo>
                          <a:pt x="10389862" y="1364950"/>
                          <a:pt x="10111502" y="1254080"/>
                          <a:pt x="9909974" y="1331462"/>
                        </a:cubicBezTo>
                        <a:cubicBezTo>
                          <a:pt x="9708446" y="1408844"/>
                          <a:pt x="9655511" y="1319280"/>
                          <a:pt x="9528821" y="1331462"/>
                        </a:cubicBezTo>
                        <a:cubicBezTo>
                          <a:pt x="9402131" y="1343644"/>
                          <a:pt x="9088499" y="1319270"/>
                          <a:pt x="8718872" y="1331462"/>
                        </a:cubicBezTo>
                        <a:cubicBezTo>
                          <a:pt x="8349245" y="1343654"/>
                          <a:pt x="8481245" y="1286828"/>
                          <a:pt x="8337719" y="1331462"/>
                        </a:cubicBezTo>
                        <a:cubicBezTo>
                          <a:pt x="8194193" y="1376096"/>
                          <a:pt x="7985258" y="1316253"/>
                          <a:pt x="7634968" y="1331462"/>
                        </a:cubicBezTo>
                        <a:cubicBezTo>
                          <a:pt x="7284678" y="1346671"/>
                          <a:pt x="7448084" y="1306610"/>
                          <a:pt x="7361014" y="1331462"/>
                        </a:cubicBezTo>
                        <a:cubicBezTo>
                          <a:pt x="7273944" y="1356314"/>
                          <a:pt x="7059187" y="1286967"/>
                          <a:pt x="6872662" y="1331462"/>
                        </a:cubicBezTo>
                        <a:cubicBezTo>
                          <a:pt x="6686137" y="1375957"/>
                          <a:pt x="6507477" y="1249008"/>
                          <a:pt x="6169912" y="1331462"/>
                        </a:cubicBezTo>
                        <a:cubicBezTo>
                          <a:pt x="5832347" y="1413916"/>
                          <a:pt x="5577707" y="1278893"/>
                          <a:pt x="5359962" y="1331462"/>
                        </a:cubicBezTo>
                        <a:cubicBezTo>
                          <a:pt x="5142217" y="1384031"/>
                          <a:pt x="4968505" y="1321844"/>
                          <a:pt x="4764411" y="1331462"/>
                        </a:cubicBezTo>
                        <a:cubicBezTo>
                          <a:pt x="4560317" y="1341080"/>
                          <a:pt x="4513327" y="1330458"/>
                          <a:pt x="4383258" y="1331462"/>
                        </a:cubicBezTo>
                        <a:cubicBezTo>
                          <a:pt x="4253189" y="1332466"/>
                          <a:pt x="4017819" y="1313657"/>
                          <a:pt x="3787706" y="1331462"/>
                        </a:cubicBezTo>
                        <a:cubicBezTo>
                          <a:pt x="3557593" y="1349267"/>
                          <a:pt x="3541112" y="1296603"/>
                          <a:pt x="3299354" y="1331462"/>
                        </a:cubicBezTo>
                        <a:cubicBezTo>
                          <a:pt x="3057596" y="1366321"/>
                          <a:pt x="2857928" y="1316211"/>
                          <a:pt x="2489405" y="1331462"/>
                        </a:cubicBezTo>
                        <a:cubicBezTo>
                          <a:pt x="2120882" y="1346713"/>
                          <a:pt x="2140424" y="1301170"/>
                          <a:pt x="1893853" y="1331462"/>
                        </a:cubicBezTo>
                        <a:cubicBezTo>
                          <a:pt x="1647282" y="1361754"/>
                          <a:pt x="1557418" y="1298385"/>
                          <a:pt x="1298302" y="1331462"/>
                        </a:cubicBezTo>
                        <a:cubicBezTo>
                          <a:pt x="1039186" y="1364539"/>
                          <a:pt x="1106040" y="1329683"/>
                          <a:pt x="1024348" y="1331462"/>
                        </a:cubicBezTo>
                        <a:cubicBezTo>
                          <a:pt x="942656" y="1333241"/>
                          <a:pt x="468787" y="1275883"/>
                          <a:pt x="0" y="1331462"/>
                        </a:cubicBezTo>
                        <a:cubicBezTo>
                          <a:pt x="-23993" y="1208234"/>
                          <a:pt x="9919" y="1021800"/>
                          <a:pt x="0" y="887641"/>
                        </a:cubicBezTo>
                        <a:cubicBezTo>
                          <a:pt x="-9919" y="753482"/>
                          <a:pt x="20503" y="634252"/>
                          <a:pt x="0" y="417191"/>
                        </a:cubicBezTo>
                        <a:cubicBezTo>
                          <a:pt x="-20503" y="200130"/>
                          <a:pt x="48194" y="130356"/>
                          <a:pt x="0" y="0"/>
                        </a:cubicBezTo>
                        <a:close/>
                      </a:path>
                    </a:pathLst>
                  </a:custGeom>
                  <ask:type>
                    <ask:lineSketchNone/>
                  </ask:type>
                </ask:lineSketchStyleProps>
              </a:ext>
            </a:extLst>
          </a:ln>
        </p:spPr>
      </p:pic>
    </p:spTree>
    <p:extLst>
      <p:ext uri="{BB962C8B-B14F-4D97-AF65-F5344CB8AC3E}">
        <p14:creationId xmlns:p14="http://schemas.microsoft.com/office/powerpoint/2010/main" val="2495124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90</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1077218"/>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Durduran Filtre (BSF)</a:t>
            </a:r>
          </a:p>
          <a:p>
            <a:pPr algn="ctr"/>
            <a:r>
              <a:rPr lang="tr-TR" sz="3200" b="1">
                <a:latin typeface="Posterama (Başlıklar)"/>
              </a:rPr>
              <a:t> </a:t>
            </a:r>
            <a:endParaRPr lang="tr-TR" sz="3000" b="1">
              <a:latin typeface="Posterama (Başlıklar)"/>
            </a:endParaRPr>
          </a:p>
        </p:txBody>
      </p:sp>
      <p:pic>
        <p:nvPicPr>
          <p:cNvPr id="2" name="Picture 2" descr="What Is a Low Pass Filter? A Tutorial on the Basics of Passive RC Filters -  Technical Articles">
            <a:extLst>
              <a:ext uri="{FF2B5EF4-FFF2-40B4-BE49-F238E27FC236}">
                <a16:creationId xmlns:a16="http://schemas.microsoft.com/office/drawing/2014/main" id="{A46A3A58-D231-200E-1D8F-63E7B987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39A56A8-3006-B785-4567-C122CD58256A}"/>
              </a:ext>
            </a:extLst>
          </p:cNvPr>
          <p:cNvSpPr/>
          <p:nvPr/>
        </p:nvSpPr>
        <p:spPr>
          <a:xfrm>
            <a:off x="10574324" y="1168062"/>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Grafik 3" descr="Programcı dişi düz dolguyla">
            <a:extLst>
              <a:ext uri="{FF2B5EF4-FFF2-40B4-BE49-F238E27FC236}">
                <a16:creationId xmlns:a16="http://schemas.microsoft.com/office/drawing/2014/main" id="{92DE3414-29DC-4D8D-99F4-3214A28CDB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770" y="5487504"/>
            <a:ext cx="848041" cy="848041"/>
          </a:xfrm>
          <a:prstGeom prst="rect">
            <a:avLst/>
          </a:prstGeom>
        </p:spPr>
      </p:pic>
      <p:pic>
        <p:nvPicPr>
          <p:cNvPr id="5" name="Grafik 4" descr="Programcı Male düz dolguyla">
            <a:extLst>
              <a:ext uri="{FF2B5EF4-FFF2-40B4-BE49-F238E27FC236}">
                <a16:creationId xmlns:a16="http://schemas.microsoft.com/office/drawing/2014/main" id="{BB0E382C-63B2-9731-61F7-2B55992A79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5487505"/>
            <a:ext cx="848041" cy="848041"/>
          </a:xfrm>
          <a:prstGeom prst="rect">
            <a:avLst/>
          </a:prstGeom>
        </p:spPr>
      </p:pic>
      <p:pic>
        <p:nvPicPr>
          <p:cNvPr id="7" name="Resim 6" descr="raptiye, sabit, değişmeyen, muayyen içeren bir resim&#10;&#10;Açıklama otomatik olarak oluşturuldu">
            <a:extLst>
              <a:ext uri="{FF2B5EF4-FFF2-40B4-BE49-F238E27FC236}">
                <a16:creationId xmlns:a16="http://schemas.microsoft.com/office/drawing/2014/main" id="{5F4FC628-D9B4-3AC2-48C9-05902ECA783E}"/>
              </a:ext>
            </a:extLst>
          </p:cNvPr>
          <p:cNvPicPr>
            <a:picLocks noChangeAspect="1"/>
          </p:cNvPicPr>
          <p:nvPr/>
        </p:nvPicPr>
        <p:blipFill>
          <a:blip r:embed="rId8">
            <a:duotone>
              <a:schemeClr val="accent1">
                <a:shade val="45000"/>
                <a:satMod val="135000"/>
              </a:schemeClr>
              <a:prstClr val="white"/>
            </a:duotone>
          </a:blip>
          <a:stretch>
            <a:fillRect/>
          </a:stretch>
        </p:blipFill>
        <p:spPr>
          <a:xfrm>
            <a:off x="10561407" y="24851"/>
            <a:ext cx="335870" cy="479814"/>
          </a:xfrm>
          <a:prstGeom prst="rect">
            <a:avLst/>
          </a:prstGeom>
        </p:spPr>
      </p:pic>
      <p:sp>
        <p:nvSpPr>
          <p:cNvPr id="15" name="Dikdörtgen 14">
            <a:extLst>
              <a:ext uri="{FF2B5EF4-FFF2-40B4-BE49-F238E27FC236}">
                <a16:creationId xmlns:a16="http://schemas.microsoft.com/office/drawing/2014/main" id="{A03AD678-D018-71DF-7ED7-FBBDDFE57C46}"/>
              </a:ext>
            </a:extLst>
          </p:cNvPr>
          <p:cNvSpPr/>
          <p:nvPr/>
        </p:nvSpPr>
        <p:spPr>
          <a:xfrm>
            <a:off x="5495241" y="1659742"/>
            <a:ext cx="269090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b="1">
                <a:solidFill>
                  <a:schemeClr val="tx1">
                    <a:lumMod val="95000"/>
                    <a:lumOff val="5000"/>
                  </a:schemeClr>
                </a:solidFill>
              </a:rPr>
              <a:t>Matlab</a:t>
            </a:r>
            <a:r>
              <a:rPr lang="tr-TR" sz="1600">
                <a:solidFill>
                  <a:schemeClr val="tx1">
                    <a:lumMod val="95000"/>
                    <a:lumOff val="5000"/>
                  </a:schemeClr>
                </a:solidFill>
              </a:rPr>
              <a:t> kod açıklaması:</a:t>
            </a:r>
          </a:p>
        </p:txBody>
      </p:sp>
      <p:sp>
        <p:nvSpPr>
          <p:cNvPr id="16" name="Dikdörtgen 15">
            <a:extLst>
              <a:ext uri="{FF2B5EF4-FFF2-40B4-BE49-F238E27FC236}">
                <a16:creationId xmlns:a16="http://schemas.microsoft.com/office/drawing/2014/main" id="{6189E066-33FC-4030-729B-91E293A6DC8D}"/>
              </a:ext>
            </a:extLst>
          </p:cNvPr>
          <p:cNvSpPr/>
          <p:nvPr/>
        </p:nvSpPr>
        <p:spPr>
          <a:xfrm>
            <a:off x="208190" y="1678389"/>
            <a:ext cx="3666265" cy="355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tr-TR" sz="1600">
                <a:solidFill>
                  <a:schemeClr val="tx1">
                    <a:lumMod val="95000"/>
                    <a:lumOff val="5000"/>
                  </a:schemeClr>
                </a:solidFill>
              </a:rPr>
              <a:t>BSPp1.m </a:t>
            </a:r>
            <a:r>
              <a:rPr lang="tr-TR" sz="1600" b="1">
                <a:solidFill>
                  <a:schemeClr val="tx1">
                    <a:lumMod val="95000"/>
                    <a:lumOff val="5000"/>
                  </a:schemeClr>
                </a:solidFill>
              </a:rPr>
              <a:t>Matlab</a:t>
            </a:r>
            <a:r>
              <a:rPr lang="tr-TR" sz="1600">
                <a:solidFill>
                  <a:schemeClr val="tx1">
                    <a:lumMod val="95000"/>
                    <a:lumOff val="5000"/>
                  </a:schemeClr>
                </a:solidFill>
              </a:rPr>
              <a:t> kodu (devamı):</a:t>
            </a:r>
          </a:p>
        </p:txBody>
      </p:sp>
      <p:sp>
        <p:nvSpPr>
          <p:cNvPr id="17" name="Metin kutusu 16">
            <a:extLst>
              <a:ext uri="{FF2B5EF4-FFF2-40B4-BE49-F238E27FC236}">
                <a16:creationId xmlns:a16="http://schemas.microsoft.com/office/drawing/2014/main" id="{DA59D69A-291E-3740-F1ED-5715387ABAE7}"/>
              </a:ext>
            </a:extLst>
          </p:cNvPr>
          <p:cNvSpPr txBox="1"/>
          <p:nvPr/>
        </p:nvSpPr>
        <p:spPr>
          <a:xfrm>
            <a:off x="5551774" y="3146152"/>
            <a:ext cx="6411560" cy="1569660"/>
          </a:xfrm>
          <a:prstGeom prst="rect">
            <a:avLst/>
          </a:prstGeom>
          <a:noFill/>
        </p:spPr>
        <p:txBody>
          <a:bodyPr wrap="square">
            <a:spAutoFit/>
          </a:bodyPr>
          <a:lstStyle/>
          <a:p>
            <a:r>
              <a:rPr lang="tr-TR" sz="1600" b="1"/>
              <a:t>O</a:t>
            </a:r>
            <a:r>
              <a:rPr lang="tr-TR" sz="1600" b="1">
                <a:solidFill>
                  <a:srgbClr val="B21BF9"/>
                </a:solidFill>
              </a:rPr>
              <a:t> f1: </a:t>
            </a:r>
            <a:r>
              <a:rPr lang="tr-TR" sz="1600"/>
              <a:t>alt</a:t>
            </a:r>
            <a:r>
              <a:rPr lang="tr-TR" sz="1600" b="1">
                <a:solidFill>
                  <a:srgbClr val="B21BF9"/>
                </a:solidFill>
              </a:rPr>
              <a:t> </a:t>
            </a:r>
            <a:r>
              <a:rPr lang="tr-TR" sz="1600"/>
              <a:t>kesme frekansı.</a:t>
            </a:r>
          </a:p>
          <a:p>
            <a:r>
              <a:rPr lang="tr-TR" sz="1600" b="1"/>
              <a:t>O</a:t>
            </a:r>
            <a:r>
              <a:rPr lang="tr-TR" sz="1600" b="1">
                <a:solidFill>
                  <a:srgbClr val="B21BF9"/>
                </a:solidFill>
              </a:rPr>
              <a:t> f2: </a:t>
            </a:r>
            <a:r>
              <a:rPr lang="tr-TR" sz="1600"/>
              <a:t>üst kesme frekansı.</a:t>
            </a:r>
          </a:p>
          <a:p>
            <a:r>
              <a:rPr lang="tr-TR" sz="1600" b="1"/>
              <a:t>O</a:t>
            </a:r>
            <a:r>
              <a:rPr lang="tr-TR" sz="1600" b="1">
                <a:solidFill>
                  <a:srgbClr val="B21BF9"/>
                </a:solidFill>
              </a:rPr>
              <a:t> </a:t>
            </a:r>
            <a:r>
              <a:rPr lang="tr-TR" sz="1600" b="1" err="1">
                <a:solidFill>
                  <a:srgbClr val="B21BF9"/>
                </a:solidFill>
              </a:rPr>
              <a:t>fs</a:t>
            </a:r>
            <a:r>
              <a:rPr lang="tr-TR" sz="1600" b="1">
                <a:solidFill>
                  <a:srgbClr val="B21BF9"/>
                </a:solidFill>
              </a:rPr>
              <a:t>: </a:t>
            </a:r>
            <a:r>
              <a:rPr lang="tr-TR" sz="1600"/>
              <a:t>örneklem frekansı. </a:t>
            </a:r>
          </a:p>
          <a:p>
            <a:r>
              <a:rPr lang="tr-TR" sz="1600" b="1"/>
              <a:t>O</a:t>
            </a:r>
            <a:r>
              <a:rPr lang="tr-TR" sz="1600" b="1">
                <a:solidFill>
                  <a:srgbClr val="B21BF9"/>
                </a:solidFill>
              </a:rPr>
              <a:t> N: </a:t>
            </a:r>
            <a:r>
              <a:rPr lang="tr-TR" sz="1600"/>
              <a:t>filtre uzunluğu.</a:t>
            </a:r>
          </a:p>
          <a:p>
            <a:r>
              <a:rPr lang="tr-TR" sz="1600" b="1"/>
              <a:t>O</a:t>
            </a:r>
            <a:r>
              <a:rPr lang="tr-TR" sz="1600" b="1">
                <a:solidFill>
                  <a:srgbClr val="B21BF9"/>
                </a:solidFill>
              </a:rPr>
              <a:t> fir1: </a:t>
            </a:r>
            <a:r>
              <a:rPr lang="tr-TR" sz="1600"/>
              <a:t>FIR (</a:t>
            </a:r>
            <a:r>
              <a:rPr lang="tr-TR" sz="1600" b="1" err="1"/>
              <a:t>Finite</a:t>
            </a:r>
            <a:r>
              <a:rPr lang="tr-TR" sz="1600" b="1"/>
              <a:t> </a:t>
            </a:r>
            <a:r>
              <a:rPr lang="tr-TR" sz="1600" b="1" err="1"/>
              <a:t>Impulse</a:t>
            </a:r>
            <a:r>
              <a:rPr lang="tr-TR" sz="1600" b="1"/>
              <a:t> </a:t>
            </a:r>
            <a:r>
              <a:rPr lang="tr-TR" sz="1600" b="1" err="1"/>
              <a:t>Response</a:t>
            </a:r>
            <a:r>
              <a:rPr lang="tr-TR" sz="1600"/>
              <a:t>) filtre katsayıları hesaplanır. fir1 fonksiyonu kullanılarak FIR filtre katsayıları h elde edilir.</a:t>
            </a:r>
          </a:p>
        </p:txBody>
      </p:sp>
      <p:pic>
        <p:nvPicPr>
          <p:cNvPr id="20" name="Resim 19">
            <a:extLst>
              <a:ext uri="{FF2B5EF4-FFF2-40B4-BE49-F238E27FC236}">
                <a16:creationId xmlns:a16="http://schemas.microsoft.com/office/drawing/2014/main" id="{8E71779B-6351-AAFB-F4B4-495E8562EAB6}"/>
              </a:ext>
            </a:extLst>
          </p:cNvPr>
          <p:cNvPicPr>
            <a:picLocks noChangeAspect="1"/>
          </p:cNvPicPr>
          <p:nvPr/>
        </p:nvPicPr>
        <p:blipFill rotWithShape="1">
          <a:blip r:embed="rId9"/>
          <a:srcRect r="6105"/>
          <a:stretch/>
        </p:blipFill>
        <p:spPr>
          <a:xfrm>
            <a:off x="208190" y="2126362"/>
            <a:ext cx="5147581" cy="3315552"/>
          </a:xfrm>
          <a:prstGeom prst="rect">
            <a:avLst/>
          </a:prstGeom>
        </p:spPr>
      </p:pic>
      <p:sp>
        <p:nvSpPr>
          <p:cNvPr id="21" name="Alt Bilgi Yer Tutucusu 4">
            <a:extLst>
              <a:ext uri="{FF2B5EF4-FFF2-40B4-BE49-F238E27FC236}">
                <a16:creationId xmlns:a16="http://schemas.microsoft.com/office/drawing/2014/main" id="{02F915CF-F6DB-176E-7B89-301EA3D30FB5}"/>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08482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91</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208190" y="981076"/>
            <a:ext cx="597800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Durduran Filtre (BSF)</a:t>
            </a:r>
          </a:p>
        </p:txBody>
      </p:sp>
      <p:pic>
        <p:nvPicPr>
          <p:cNvPr id="2" name="Picture 2" descr="What Is a Low Pass Filter? A Tutorial on the Basics of Passive RC Filters -  Technical Articles">
            <a:extLst>
              <a:ext uri="{FF2B5EF4-FFF2-40B4-BE49-F238E27FC236}">
                <a16:creationId xmlns:a16="http://schemas.microsoft.com/office/drawing/2014/main" id="{A46A3A58-D231-200E-1D8F-63E7B9873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665" y="437984"/>
            <a:ext cx="2251170" cy="1688378"/>
          </a:xfrm>
          <a:prstGeom prst="rect">
            <a:avLst/>
          </a:prstGeom>
          <a:noFill/>
          <a:ln w="76200">
            <a:solidFill>
              <a:schemeClr val="accent6">
                <a:lumMod val="60000"/>
                <a:lumOff val="40000"/>
              </a:schemeClr>
            </a:solidFill>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39A56A8-3006-B785-4567-C122CD58256A}"/>
              </a:ext>
            </a:extLst>
          </p:cNvPr>
          <p:cNvSpPr/>
          <p:nvPr/>
        </p:nvSpPr>
        <p:spPr>
          <a:xfrm>
            <a:off x="10574324" y="1168062"/>
            <a:ext cx="1250302" cy="1146646"/>
          </a:xfrm>
          <a:prstGeom prst="ellipse">
            <a:avLst/>
          </a:prstGeom>
          <a:noFill/>
          <a:ln w="38100">
            <a:solidFill>
              <a:srgbClr val="F9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raptiye, sabit, değişmeyen, muayyen içeren bir resim&#10;&#10;Açıklama otomatik olarak oluşturuldu">
            <a:extLst>
              <a:ext uri="{FF2B5EF4-FFF2-40B4-BE49-F238E27FC236}">
                <a16:creationId xmlns:a16="http://schemas.microsoft.com/office/drawing/2014/main" id="{5F4FC628-D9B4-3AC2-48C9-05902ECA783E}"/>
              </a:ext>
            </a:extLst>
          </p:cNvPr>
          <p:cNvPicPr>
            <a:picLocks noChangeAspect="1"/>
          </p:cNvPicPr>
          <p:nvPr/>
        </p:nvPicPr>
        <p:blipFill>
          <a:blip r:embed="rId4">
            <a:duotone>
              <a:schemeClr val="accent1">
                <a:shade val="45000"/>
                <a:satMod val="135000"/>
              </a:schemeClr>
              <a:prstClr val="white"/>
            </a:duotone>
          </a:blip>
          <a:stretch>
            <a:fillRect/>
          </a:stretch>
        </p:blipFill>
        <p:spPr>
          <a:xfrm>
            <a:off x="10561407" y="24851"/>
            <a:ext cx="335870" cy="479814"/>
          </a:xfrm>
          <a:prstGeom prst="rect">
            <a:avLst/>
          </a:prstGeom>
        </p:spPr>
      </p:pic>
      <p:sp>
        <p:nvSpPr>
          <p:cNvPr id="8" name="Metin kutusu 7">
            <a:extLst>
              <a:ext uri="{FF2B5EF4-FFF2-40B4-BE49-F238E27FC236}">
                <a16:creationId xmlns:a16="http://schemas.microsoft.com/office/drawing/2014/main" id="{06221D26-25F2-587B-A22B-66E33D81D28F}"/>
              </a:ext>
            </a:extLst>
          </p:cNvPr>
          <p:cNvSpPr txBox="1"/>
          <p:nvPr/>
        </p:nvSpPr>
        <p:spPr>
          <a:xfrm>
            <a:off x="208189" y="1856632"/>
            <a:ext cx="9196049" cy="677108"/>
          </a:xfrm>
          <a:prstGeom prst="rect">
            <a:avLst/>
          </a:prstGeom>
          <a:noFill/>
        </p:spPr>
        <p:txBody>
          <a:bodyPr wrap="square">
            <a:spAutoFit/>
          </a:bodyPr>
          <a:lstStyle/>
          <a:p>
            <a:r>
              <a:rPr lang="tr-TR" sz="2200" b="1">
                <a:solidFill>
                  <a:srgbClr val="C00000"/>
                </a:solidFill>
                <a:latin typeface="Posterama (Başlıklar)"/>
              </a:rPr>
              <a:t>Soru: </a:t>
            </a:r>
            <a:r>
              <a:rPr lang="tr-TR" sz="1600">
                <a:latin typeface="Posterama (Başlıklar)"/>
              </a:rPr>
              <a:t>Bir önceki sayfa da yer alan kod da </a:t>
            </a:r>
            <a:r>
              <a:rPr lang="tr-TR" sz="1600">
                <a:solidFill>
                  <a:srgbClr val="C00000"/>
                </a:solidFill>
                <a:latin typeface="Posterama (Başlıklar)"/>
              </a:rPr>
              <a:t>«f1» ve «f2» </a:t>
            </a:r>
            <a:r>
              <a:rPr lang="tr-TR" sz="1600">
                <a:latin typeface="Posterama (Başlıklar)"/>
              </a:rPr>
              <a:t>değişkenleri ne anlama geliyor? Eğer bu değişkenleri artırırsak veya azaltırsak ne elde ederiz?</a:t>
            </a:r>
          </a:p>
        </p:txBody>
      </p:sp>
      <p:sp>
        <p:nvSpPr>
          <p:cNvPr id="10" name="Metin kutusu 9">
            <a:extLst>
              <a:ext uri="{FF2B5EF4-FFF2-40B4-BE49-F238E27FC236}">
                <a16:creationId xmlns:a16="http://schemas.microsoft.com/office/drawing/2014/main" id="{C52A23F1-EBD2-74C3-FF03-5F31FAC465FC}"/>
              </a:ext>
            </a:extLst>
          </p:cNvPr>
          <p:cNvSpPr txBox="1"/>
          <p:nvPr/>
        </p:nvSpPr>
        <p:spPr>
          <a:xfrm>
            <a:off x="198858" y="2432821"/>
            <a:ext cx="11797327" cy="1661993"/>
          </a:xfrm>
          <a:prstGeom prst="rect">
            <a:avLst/>
          </a:prstGeom>
          <a:noFill/>
        </p:spPr>
        <p:txBody>
          <a:bodyPr wrap="square">
            <a:spAutoFit/>
          </a:bodyPr>
          <a:lstStyle/>
          <a:p>
            <a:r>
              <a:rPr lang="tr-TR" sz="2200" b="1">
                <a:solidFill>
                  <a:srgbClr val="C00000"/>
                </a:solidFill>
                <a:latin typeface="Posterama (Başlıklar)"/>
              </a:rPr>
              <a:t>Cevap: </a:t>
            </a:r>
            <a:r>
              <a:rPr lang="tr-TR" sz="1600">
                <a:solidFill>
                  <a:srgbClr val="C00000"/>
                </a:solidFill>
                <a:latin typeface="Posterama (Başlıklar)"/>
              </a:rPr>
              <a:t>f1 </a:t>
            </a:r>
            <a:r>
              <a:rPr lang="tr-TR" sz="1600">
                <a:latin typeface="Posterama (Başlıklar)"/>
              </a:rPr>
              <a:t>ve</a:t>
            </a:r>
            <a:r>
              <a:rPr lang="tr-TR" sz="1600">
                <a:solidFill>
                  <a:srgbClr val="C00000"/>
                </a:solidFill>
                <a:latin typeface="Posterama (Başlıklar)"/>
              </a:rPr>
              <a:t> f2 </a:t>
            </a:r>
            <a:r>
              <a:rPr lang="tr-TR" sz="1600">
                <a:latin typeface="Posterama (Başlıklar)"/>
              </a:rPr>
              <a:t>değerleri Bant Durduran Filtre (BSF) için alt kesme frekansı ve üst kesme frekansını belirtir. Bu değerler arasındaki frekans aralığındaki bileşenler filtreden engellenir. Filtrenin frekans tepkisi, </a:t>
            </a:r>
            <a:r>
              <a:rPr lang="tr-TR" sz="1600">
                <a:solidFill>
                  <a:srgbClr val="C00000"/>
                </a:solidFill>
                <a:latin typeface="Posterama (Başlıklar)"/>
              </a:rPr>
              <a:t>f1</a:t>
            </a:r>
            <a:r>
              <a:rPr lang="tr-TR" sz="1600">
                <a:latin typeface="Posterama (Başlıklar)"/>
              </a:rPr>
              <a:t> ile </a:t>
            </a:r>
            <a:r>
              <a:rPr lang="tr-TR" sz="1600">
                <a:solidFill>
                  <a:srgbClr val="C00000"/>
                </a:solidFill>
                <a:latin typeface="Posterama (Başlıklar)"/>
              </a:rPr>
              <a:t>f2</a:t>
            </a:r>
            <a:r>
              <a:rPr lang="tr-TR" sz="1600">
                <a:latin typeface="Posterama (Başlıklar)"/>
              </a:rPr>
              <a:t> arasındaki frekanslara göre belirlenir. Yani, </a:t>
            </a:r>
            <a:r>
              <a:rPr lang="tr-TR" sz="1600">
                <a:solidFill>
                  <a:srgbClr val="C00000"/>
                </a:solidFill>
                <a:latin typeface="Posterama (Başlıklar)"/>
              </a:rPr>
              <a:t>f1</a:t>
            </a:r>
            <a:r>
              <a:rPr lang="tr-TR" sz="1600">
                <a:latin typeface="Posterama (Başlıklar)"/>
              </a:rPr>
              <a:t> değeri alt kesme frekansını temsil eder ve bu frekans altındaki bileşenler filtreden engellenir. </a:t>
            </a:r>
            <a:r>
              <a:rPr lang="tr-TR" sz="1600">
                <a:solidFill>
                  <a:srgbClr val="C00000"/>
                </a:solidFill>
                <a:latin typeface="Posterama (Başlıklar)"/>
              </a:rPr>
              <a:t>f2</a:t>
            </a:r>
            <a:r>
              <a:rPr lang="tr-TR" sz="1600">
                <a:latin typeface="Posterama (Başlıklar)"/>
              </a:rPr>
              <a:t> ise üst kesme frekansını temsil eder ve bu frekansın üstündeki bileşenler de filtreden engellenir. Bu değer aralığındaki frekanslara filtre uygulandığında, bu frekanslara karşılık gelen bileşenlerin genlikleri azalır veya sıfıra yakın değerlere düşer. Filtrenin tepki karakteristiği, belirtilen frekans aralığındaki frekanslarda zayıflama veya engelleme sağlar.</a:t>
            </a:r>
          </a:p>
        </p:txBody>
      </p:sp>
      <p:sp>
        <p:nvSpPr>
          <p:cNvPr id="11" name="Metin kutusu 10">
            <a:extLst>
              <a:ext uri="{FF2B5EF4-FFF2-40B4-BE49-F238E27FC236}">
                <a16:creationId xmlns:a16="http://schemas.microsoft.com/office/drawing/2014/main" id="{B252EDD3-848C-A11D-0CE3-59F51C5C00EB}"/>
              </a:ext>
            </a:extLst>
          </p:cNvPr>
          <p:cNvSpPr txBox="1"/>
          <p:nvPr/>
        </p:nvSpPr>
        <p:spPr>
          <a:xfrm>
            <a:off x="208188" y="4054237"/>
            <a:ext cx="11983811" cy="1846659"/>
          </a:xfrm>
          <a:prstGeom prst="rect">
            <a:avLst/>
          </a:prstGeom>
          <a:noFill/>
        </p:spPr>
        <p:txBody>
          <a:bodyPr wrap="square">
            <a:spAutoFit/>
          </a:bodyPr>
          <a:lstStyle/>
          <a:p>
            <a:r>
              <a:rPr lang="tr-TR" sz="1700" b="1">
                <a:solidFill>
                  <a:srgbClr val="C00000"/>
                </a:solidFill>
                <a:latin typeface="Posterama (Başlıklar)"/>
              </a:rPr>
              <a:t>Örneğin; </a:t>
            </a:r>
            <a:r>
              <a:rPr lang="tr-TR" sz="1700" b="1">
                <a:solidFill>
                  <a:srgbClr val="468C8A"/>
                </a:solidFill>
                <a:latin typeface="Posterama (Başlıklar)"/>
              </a:rPr>
              <a:t>diyelim ki </a:t>
            </a:r>
            <a:r>
              <a:rPr lang="tr-TR" sz="1700" b="1">
                <a:solidFill>
                  <a:srgbClr val="DD1013"/>
                </a:solidFill>
                <a:latin typeface="Posterama (Başlıklar)"/>
              </a:rPr>
              <a:t>f1=1</a:t>
            </a:r>
            <a:r>
              <a:rPr lang="tr-TR" sz="1700" b="1">
                <a:solidFill>
                  <a:srgbClr val="468C8A"/>
                </a:solidFill>
                <a:latin typeface="Posterama (Başlıklar)"/>
              </a:rPr>
              <a:t>, </a:t>
            </a:r>
            <a:r>
              <a:rPr lang="tr-TR" sz="1700" b="1">
                <a:solidFill>
                  <a:srgbClr val="DD1013"/>
                </a:solidFill>
                <a:latin typeface="Posterama (Başlıklar)"/>
              </a:rPr>
              <a:t>f2 = 10 </a:t>
            </a:r>
            <a:r>
              <a:rPr lang="tr-TR" sz="1700" b="1">
                <a:solidFill>
                  <a:srgbClr val="468C8A"/>
                </a:solidFill>
                <a:latin typeface="Posterama (Başlıklar)"/>
              </a:rPr>
              <a:t>olarak ayarlanmış olsun. </a:t>
            </a:r>
            <a:r>
              <a:rPr lang="tr-TR" sz="1600" b="1">
                <a:solidFill>
                  <a:srgbClr val="468C8A"/>
                </a:solidFill>
                <a:latin typeface="Posterama (Başlıklar)"/>
              </a:rPr>
              <a:t>Bant Durduran Filtre (BSF) belirtilen frekans aralığı olan 1 Hz ile 10 Hz arasındaki frekans bileşenlerini engelleyecektir. Bu durumda, 1 Hz ile 10 Hz arasındaki frekanslara sahip sinyaller filtrelenerek genlikleri azaltılacak veya sıfıra yakın değerlere düşecektir. Yani Bant Durduran Filtre (BSF) belirli bir frekans aralığındaki frekans bileşenlerini engellerken, diğer frekans bileşenlerini geçirir. Yani, 1 Hz ile 10 Hz arasındaki frekanslar filtreden engellenir ve genlikleri azalır veya sıfıra yakın değerlere düşer. Bu frekans aralığındaki bileşenler filtreden geçmez. Diğer frekanslar ise filtreden etkilenmez ve sabit kalır. Filtrenin tepki karakteristiği, belirli bir frekans aralığında zayıflama veya engelleme sağlar.</a:t>
            </a:r>
          </a:p>
          <a:p>
            <a:endParaRPr lang="tr-TR" sz="1700" b="1">
              <a:solidFill>
                <a:srgbClr val="468C8A"/>
              </a:solidFill>
              <a:latin typeface="Posterama (Başlıklar)"/>
            </a:endParaRPr>
          </a:p>
        </p:txBody>
      </p:sp>
      <p:sp>
        <p:nvSpPr>
          <p:cNvPr id="24" name="Alt Bilgi Yer Tutucusu 4">
            <a:extLst>
              <a:ext uri="{FF2B5EF4-FFF2-40B4-BE49-F238E27FC236}">
                <a16:creationId xmlns:a16="http://schemas.microsoft.com/office/drawing/2014/main" id="{0B352C89-C1F7-35E6-191F-018077680A50}"/>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25451255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92</a:t>
            </a: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fc1=5</a:t>
            </a:r>
          </a:p>
          <a:p>
            <a:r>
              <a:rPr lang="tr-TR" sz="3000" b="1">
                <a:solidFill>
                  <a:srgbClr val="C00000"/>
                </a:solidFill>
                <a:latin typeface="Posterama (Başlıklar)"/>
              </a:rPr>
              <a:t>fc2=15</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Metin kutusu 14">
            <a:extLst>
              <a:ext uri="{FF2B5EF4-FFF2-40B4-BE49-F238E27FC236}">
                <a16:creationId xmlns:a16="http://schemas.microsoft.com/office/drawing/2014/main" id="{D2764C13-2C28-8384-B921-6F241F7E5866}"/>
              </a:ext>
            </a:extLst>
          </p:cNvPr>
          <p:cNvSpPr txBox="1"/>
          <p:nvPr/>
        </p:nvSpPr>
        <p:spPr>
          <a:xfrm>
            <a:off x="7586460" y="1884010"/>
            <a:ext cx="4397350" cy="3323987"/>
          </a:xfrm>
          <a:prstGeom prst="rect">
            <a:avLst/>
          </a:prstGeom>
          <a:solidFill>
            <a:schemeClr val="bg1">
              <a:lumMod val="95000"/>
            </a:schemeClr>
          </a:solidFill>
        </p:spPr>
        <p:txBody>
          <a:bodyPr wrap="square">
            <a:spAutoFit/>
          </a:bodyPr>
          <a:lstStyle/>
          <a:p>
            <a:r>
              <a:rPr lang="tr-TR" sz="1500"/>
              <a:t>Bant Durduran Filtre (BSF) belirtilen frekans aralığı olan 5 Hz ile 15 Hz arasındaki frekans bileşenlerini engelledi. 5 Hz ile 15 Hz arasındaki frekanslara sahip sinyaller filtrelenerek genlikleri azaltıldı veya sıfıra yakın değerler aldı. Filtremiz belirli bir frekans aralığındaki frekans bileşenlerini engellerken, diğer frekans bileşenlerini geçirdi. Yani, 5 Hz ile 15 Hz arasındaki frekanslar filtreden geçerken engellendi ve genlikleri azaldı veya sıfıra yakın değerlere düştü. Bu frekans aralığındaki bileşenler filtreden geçemedi. Diğer frekanslar ise filtreden etkilenmedi ve sabit kaldı. Filtrenin tepki karakteristiği, bu frekans aralığında zayıflama veya engelleme sağlamış oldu.</a:t>
            </a:r>
          </a:p>
        </p:txBody>
      </p:sp>
      <p:pic>
        <p:nvPicPr>
          <p:cNvPr id="5" name="Resim 4">
            <a:extLst>
              <a:ext uri="{FF2B5EF4-FFF2-40B4-BE49-F238E27FC236}">
                <a16:creationId xmlns:a16="http://schemas.microsoft.com/office/drawing/2014/main" id="{C917123D-E3D8-66C8-2C25-621E5009FD43}"/>
              </a:ext>
            </a:extLst>
          </p:cNvPr>
          <p:cNvPicPr>
            <a:picLocks noChangeAspect="1"/>
          </p:cNvPicPr>
          <p:nvPr/>
        </p:nvPicPr>
        <p:blipFill>
          <a:blip r:embed="rId3"/>
          <a:stretch>
            <a:fillRect/>
          </a:stretch>
        </p:blipFill>
        <p:spPr>
          <a:xfrm>
            <a:off x="208190" y="1565852"/>
            <a:ext cx="7218977" cy="4191136"/>
          </a:xfrm>
          <a:prstGeom prst="rect">
            <a:avLst/>
          </a:prstGeom>
        </p:spPr>
      </p:pic>
      <p:sp>
        <p:nvSpPr>
          <p:cNvPr id="10" name="Metin kutusu 9">
            <a:extLst>
              <a:ext uri="{FF2B5EF4-FFF2-40B4-BE49-F238E27FC236}">
                <a16:creationId xmlns:a16="http://schemas.microsoft.com/office/drawing/2014/main" id="{413F9EE8-3FEE-40AE-7645-00818C649770}"/>
              </a:ext>
            </a:extLst>
          </p:cNvPr>
          <p:cNvSpPr txBox="1"/>
          <p:nvPr/>
        </p:nvSpPr>
        <p:spPr>
          <a:xfrm>
            <a:off x="208190" y="981076"/>
            <a:ext cx="597800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Durduran Filtre (BSF)</a:t>
            </a:r>
          </a:p>
        </p:txBody>
      </p:sp>
      <p:sp>
        <p:nvSpPr>
          <p:cNvPr id="11" name="Alt Bilgi Yer Tutucusu 4">
            <a:extLst>
              <a:ext uri="{FF2B5EF4-FFF2-40B4-BE49-F238E27FC236}">
                <a16:creationId xmlns:a16="http://schemas.microsoft.com/office/drawing/2014/main" id="{3B3E4289-DA24-AC0D-C066-1A7DD3CBED38}"/>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2618502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93</a:t>
            </a: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fc1=100</a:t>
            </a:r>
          </a:p>
          <a:p>
            <a:r>
              <a:rPr lang="tr-TR" sz="3000" b="1">
                <a:solidFill>
                  <a:srgbClr val="C00000"/>
                </a:solidFill>
                <a:latin typeface="Posterama (Başlıklar)"/>
              </a:rPr>
              <a:t>fc2=500</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 name="Resim 1">
            <a:extLst>
              <a:ext uri="{FF2B5EF4-FFF2-40B4-BE49-F238E27FC236}">
                <a16:creationId xmlns:a16="http://schemas.microsoft.com/office/drawing/2014/main" id="{CBC128C9-C6D2-3F9D-A158-8C75287C218B}"/>
              </a:ext>
            </a:extLst>
          </p:cNvPr>
          <p:cNvPicPr>
            <a:picLocks noChangeAspect="1"/>
          </p:cNvPicPr>
          <p:nvPr/>
        </p:nvPicPr>
        <p:blipFill>
          <a:blip r:embed="rId3"/>
          <a:stretch>
            <a:fillRect/>
          </a:stretch>
        </p:blipFill>
        <p:spPr>
          <a:xfrm>
            <a:off x="243226" y="1565852"/>
            <a:ext cx="7183941" cy="4201704"/>
          </a:xfrm>
          <a:prstGeom prst="rect">
            <a:avLst/>
          </a:prstGeom>
        </p:spPr>
      </p:pic>
      <p:sp>
        <p:nvSpPr>
          <p:cNvPr id="3" name="Metin kutusu 2">
            <a:extLst>
              <a:ext uri="{FF2B5EF4-FFF2-40B4-BE49-F238E27FC236}">
                <a16:creationId xmlns:a16="http://schemas.microsoft.com/office/drawing/2014/main" id="{40369392-A02F-ACD7-912A-5EBEC523FE82}"/>
              </a:ext>
            </a:extLst>
          </p:cNvPr>
          <p:cNvSpPr txBox="1"/>
          <p:nvPr/>
        </p:nvSpPr>
        <p:spPr>
          <a:xfrm>
            <a:off x="7586460" y="1884010"/>
            <a:ext cx="4397350" cy="3554819"/>
          </a:xfrm>
          <a:prstGeom prst="rect">
            <a:avLst/>
          </a:prstGeom>
          <a:solidFill>
            <a:schemeClr val="bg1">
              <a:lumMod val="95000"/>
            </a:schemeClr>
          </a:solidFill>
        </p:spPr>
        <p:txBody>
          <a:bodyPr wrap="square">
            <a:spAutoFit/>
          </a:bodyPr>
          <a:lstStyle/>
          <a:p>
            <a:r>
              <a:rPr lang="tr-TR" sz="1500"/>
              <a:t>Bant Durduran Filtre (BSF) belirtilen frekans aralığı olan 100 Hz ile 500 Hz arasındaki frekans bileşenlerini engelledi. 100 Hz ile 500 Hz arasındaki frekanslara sahip sinyaller filtrelenerek genlikleri azaltıldı veya sıfıra yakın değerler aldı. Filtremiz belirli bir frekans aralığındaki frekans bileşenlerini engellerken, diğer frekans bileşenlerini geçirdi. Yani, 100 Hz ile 500 Hz arasındaki frekanslar filtreden geçerken engellendi ve genlikleri azaldı veya sıfıra yakın değerlere düştü. Bu frekans aralığındaki bileşenler filtreden geçemedi. Diğer frekanslar ise filtreden etkilenmedi ve sabit kaldı. Filtrenin tepki karakteristiği, bu frekans aralığında zayıflama veya engelleme sağlamış oldu.</a:t>
            </a:r>
          </a:p>
        </p:txBody>
      </p:sp>
      <p:sp>
        <p:nvSpPr>
          <p:cNvPr id="4" name="Metin kutusu 3">
            <a:extLst>
              <a:ext uri="{FF2B5EF4-FFF2-40B4-BE49-F238E27FC236}">
                <a16:creationId xmlns:a16="http://schemas.microsoft.com/office/drawing/2014/main" id="{B567065B-D79B-6A15-7028-30BB266F4B73}"/>
              </a:ext>
            </a:extLst>
          </p:cNvPr>
          <p:cNvSpPr txBox="1"/>
          <p:nvPr/>
        </p:nvSpPr>
        <p:spPr>
          <a:xfrm>
            <a:off x="208190" y="981076"/>
            <a:ext cx="597800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Durduran Filtre (BSF)</a:t>
            </a:r>
          </a:p>
        </p:txBody>
      </p:sp>
      <p:sp>
        <p:nvSpPr>
          <p:cNvPr id="10" name="Alt Bilgi Yer Tutucusu 4">
            <a:extLst>
              <a:ext uri="{FF2B5EF4-FFF2-40B4-BE49-F238E27FC236}">
                <a16:creationId xmlns:a16="http://schemas.microsoft.com/office/drawing/2014/main" id="{338F11D0-B892-70C0-9F55-107270B06162}"/>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006252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94</a:t>
            </a:r>
          </a:p>
        </p:txBody>
      </p:sp>
      <p:sp>
        <p:nvSpPr>
          <p:cNvPr id="7" name="Metin kutusu 6">
            <a:extLst>
              <a:ext uri="{FF2B5EF4-FFF2-40B4-BE49-F238E27FC236}">
                <a16:creationId xmlns:a16="http://schemas.microsoft.com/office/drawing/2014/main" id="{82A67982-FEF6-15AA-42CB-7D0B6455BBAF}"/>
              </a:ext>
            </a:extLst>
          </p:cNvPr>
          <p:cNvSpPr txBox="1"/>
          <p:nvPr/>
        </p:nvSpPr>
        <p:spPr>
          <a:xfrm>
            <a:off x="9088569" y="397076"/>
            <a:ext cx="2354292" cy="1015663"/>
          </a:xfrm>
          <a:prstGeom prst="rect">
            <a:avLst/>
          </a:prstGeom>
          <a:noFill/>
        </p:spPr>
        <p:txBody>
          <a:bodyPr wrap="square">
            <a:spAutoFit/>
          </a:bodyPr>
          <a:lstStyle/>
          <a:p>
            <a:r>
              <a:rPr lang="tr-TR" sz="3000" b="1">
                <a:solidFill>
                  <a:srgbClr val="C00000"/>
                </a:solidFill>
                <a:latin typeface="Posterama (Başlıklar)"/>
              </a:rPr>
              <a:t>fc1=1000</a:t>
            </a:r>
          </a:p>
          <a:p>
            <a:r>
              <a:rPr lang="tr-TR" sz="3000" b="1">
                <a:solidFill>
                  <a:srgbClr val="C00000"/>
                </a:solidFill>
                <a:latin typeface="Posterama (Başlıklar)"/>
              </a:rPr>
              <a:t>fc2=2500</a:t>
            </a:r>
            <a:endParaRPr lang="tr-TR" sz="3000" b="1">
              <a:latin typeface="Posterama (Başlıklar)"/>
            </a:endParaRPr>
          </a:p>
        </p:txBody>
      </p:sp>
      <p:sp>
        <p:nvSpPr>
          <p:cNvPr id="8" name="Serbest Form: Şekil 7">
            <a:extLst>
              <a:ext uri="{FF2B5EF4-FFF2-40B4-BE49-F238E27FC236}">
                <a16:creationId xmlns:a16="http://schemas.microsoft.com/office/drawing/2014/main" id="{38B7B688-76F5-4E52-94A5-BB8677AA9798}"/>
              </a:ext>
            </a:extLst>
          </p:cNvPr>
          <p:cNvSpPr/>
          <p:nvPr/>
        </p:nvSpPr>
        <p:spPr>
          <a:xfrm>
            <a:off x="7427167" y="919532"/>
            <a:ext cx="1531483" cy="646320"/>
          </a:xfrm>
          <a:custGeom>
            <a:avLst/>
            <a:gdLst>
              <a:gd name="connsiteX0" fmla="*/ 1595535 w 1595535"/>
              <a:gd name="connsiteY0" fmla="*/ 6303 h 1116646"/>
              <a:gd name="connsiteX1" fmla="*/ 867747 w 1595535"/>
              <a:gd name="connsiteY1" fmla="*/ 43626 h 1116646"/>
              <a:gd name="connsiteX2" fmla="*/ 335902 w 1595535"/>
              <a:gd name="connsiteY2" fmla="*/ 332875 h 1116646"/>
              <a:gd name="connsiteX3" fmla="*/ 177282 w 1595535"/>
              <a:gd name="connsiteY3" fmla="*/ 855389 h 1116646"/>
              <a:gd name="connsiteX4" fmla="*/ 0 w 1595535"/>
              <a:gd name="connsiteY4" fmla="*/ 1116646 h 1116646"/>
              <a:gd name="connsiteX5" fmla="*/ 0 w 1595535"/>
              <a:gd name="connsiteY5" fmla="*/ 1116646 h 111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535" h="1116646">
                <a:moveTo>
                  <a:pt x="1595535" y="6303"/>
                </a:moveTo>
                <a:cubicBezTo>
                  <a:pt x="1336610" y="-2250"/>
                  <a:pt x="1077686" y="-10803"/>
                  <a:pt x="867747" y="43626"/>
                </a:cubicBezTo>
                <a:cubicBezTo>
                  <a:pt x="657808" y="98055"/>
                  <a:pt x="450979" y="197581"/>
                  <a:pt x="335902" y="332875"/>
                </a:cubicBezTo>
                <a:cubicBezTo>
                  <a:pt x="220825" y="468169"/>
                  <a:pt x="233266" y="724761"/>
                  <a:pt x="177282" y="855389"/>
                </a:cubicBezTo>
                <a:cubicBezTo>
                  <a:pt x="121298" y="986017"/>
                  <a:pt x="0" y="1116646"/>
                  <a:pt x="0" y="1116646"/>
                </a:cubicBezTo>
                <a:lnTo>
                  <a:pt x="0" y="1116646"/>
                </a:lnTo>
              </a:path>
            </a:pathLst>
          </a:custGeom>
          <a:noFill/>
          <a:ln w="57150">
            <a:solidFill>
              <a:srgbClr val="C000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a:extLst>
              <a:ext uri="{FF2B5EF4-FFF2-40B4-BE49-F238E27FC236}">
                <a16:creationId xmlns:a16="http://schemas.microsoft.com/office/drawing/2014/main" id="{D3E03F28-E03A-588B-4F8D-F0EA29C276B3}"/>
              </a:ext>
            </a:extLst>
          </p:cNvPr>
          <p:cNvPicPr>
            <a:picLocks noChangeAspect="1"/>
          </p:cNvPicPr>
          <p:nvPr/>
        </p:nvPicPr>
        <p:blipFill>
          <a:blip r:embed="rId3"/>
          <a:stretch>
            <a:fillRect/>
          </a:stretch>
        </p:blipFill>
        <p:spPr>
          <a:xfrm>
            <a:off x="208191" y="1565852"/>
            <a:ext cx="7218976" cy="4230973"/>
          </a:xfrm>
          <a:prstGeom prst="rect">
            <a:avLst/>
          </a:prstGeom>
        </p:spPr>
      </p:pic>
      <p:sp>
        <p:nvSpPr>
          <p:cNvPr id="11" name="Metin kutusu 10">
            <a:extLst>
              <a:ext uri="{FF2B5EF4-FFF2-40B4-BE49-F238E27FC236}">
                <a16:creationId xmlns:a16="http://schemas.microsoft.com/office/drawing/2014/main" id="{D198BCEF-3375-C02E-B913-637C01FFCFEC}"/>
              </a:ext>
            </a:extLst>
          </p:cNvPr>
          <p:cNvSpPr txBox="1"/>
          <p:nvPr/>
        </p:nvSpPr>
        <p:spPr>
          <a:xfrm>
            <a:off x="7586460" y="1884010"/>
            <a:ext cx="4397350" cy="3554819"/>
          </a:xfrm>
          <a:prstGeom prst="rect">
            <a:avLst/>
          </a:prstGeom>
          <a:solidFill>
            <a:schemeClr val="bg1">
              <a:lumMod val="95000"/>
            </a:schemeClr>
          </a:solidFill>
        </p:spPr>
        <p:txBody>
          <a:bodyPr wrap="square">
            <a:spAutoFit/>
          </a:bodyPr>
          <a:lstStyle/>
          <a:p>
            <a:r>
              <a:rPr lang="tr-TR" sz="1500"/>
              <a:t>Bant Durduran Filtre (BSF) belirtilen frekans aralığı olan 1000 Hz ile 2500 Hz arasındaki frekans bileşenlerini engelledi. 1000 Hz ile 2500 Hz arasındaki frekanslara sahip sinyaller filtrelenerek genlikleri azaltıldı veya sıfıra yakın değerler aldı. Filtremiz belirli bir frekans aralığındaki frekans bileşenlerini engellerken, diğer frekans bileşenlerini geçirdi. Yani, 1000 Hz ile 2500 Hz arasındaki frekanslar filtreden geçerken engellendi ve genlikleri azaldı veya sıfıra yakın değerlere düştü. Bu frekans aralığındaki bileşenler filtreden geçemedi. Diğer frekanslar ise filtreden etkilenmedi ve sabit kaldı. Filtrenin tepki karakteristiği, bu frekans aralığında zayıflama veya engelleme sağlamış oldu.</a:t>
            </a:r>
          </a:p>
        </p:txBody>
      </p:sp>
      <p:sp>
        <p:nvSpPr>
          <p:cNvPr id="14" name="Metin kutusu 13">
            <a:extLst>
              <a:ext uri="{FF2B5EF4-FFF2-40B4-BE49-F238E27FC236}">
                <a16:creationId xmlns:a16="http://schemas.microsoft.com/office/drawing/2014/main" id="{4360D251-C59F-0361-6F89-25B330C0D248}"/>
              </a:ext>
            </a:extLst>
          </p:cNvPr>
          <p:cNvSpPr txBox="1"/>
          <p:nvPr/>
        </p:nvSpPr>
        <p:spPr>
          <a:xfrm>
            <a:off x="208190" y="981076"/>
            <a:ext cx="5978006" cy="584775"/>
          </a:xfrm>
          <a:prstGeom prst="rect">
            <a:avLst/>
          </a:prstGeom>
          <a:noFill/>
        </p:spPr>
        <p:txBody>
          <a:bodyPr wrap="square">
            <a:spAutoFit/>
          </a:bodyPr>
          <a:lstStyle/>
          <a:p>
            <a:pPr algn="ctr"/>
            <a:r>
              <a:rPr lang="tr-TR" sz="3000" b="1">
                <a:solidFill>
                  <a:srgbClr val="C00000"/>
                </a:solidFill>
                <a:latin typeface="Posterama (Başlıklar)"/>
              </a:rPr>
              <a:t>O </a:t>
            </a:r>
            <a:r>
              <a:rPr lang="tr-TR" sz="3200" b="1">
                <a:latin typeface="Posterama (Başlıklar)"/>
              </a:rPr>
              <a:t>Bant Durduran Filtre (BSF)</a:t>
            </a:r>
          </a:p>
        </p:txBody>
      </p:sp>
      <p:sp>
        <p:nvSpPr>
          <p:cNvPr id="16" name="Alt Bilgi Yer Tutucusu 4">
            <a:extLst>
              <a:ext uri="{FF2B5EF4-FFF2-40B4-BE49-F238E27FC236}">
                <a16:creationId xmlns:a16="http://schemas.microsoft.com/office/drawing/2014/main" id="{458F3042-9450-66AB-C1E0-17DD469801B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19248225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8">
            <a:extLst>
              <a:ext uri="{FF2B5EF4-FFF2-40B4-BE49-F238E27FC236}">
                <a16:creationId xmlns:a16="http://schemas.microsoft.com/office/drawing/2014/main" id="{DB2427FB-494D-D589-59B0-4F9BEF3CF40F}"/>
              </a:ext>
            </a:extLst>
          </p:cNvPr>
          <p:cNvSpPr txBox="1">
            <a:spLocks/>
          </p:cNvSpPr>
          <p:nvPr/>
        </p:nvSpPr>
        <p:spPr>
          <a:xfrm>
            <a:off x="4374628" y="114609"/>
            <a:ext cx="2354293"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yöntem</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95</a:t>
            </a:r>
          </a:p>
        </p:txBody>
      </p:sp>
      <p:sp>
        <p:nvSpPr>
          <p:cNvPr id="9" name="Metin kutusu 8">
            <a:extLst>
              <a:ext uri="{FF2B5EF4-FFF2-40B4-BE49-F238E27FC236}">
                <a16:creationId xmlns:a16="http://schemas.microsoft.com/office/drawing/2014/main" id="{BBF94829-01FA-9F95-EF0C-D4F8455A040D}"/>
              </a:ext>
            </a:extLst>
          </p:cNvPr>
          <p:cNvSpPr txBox="1"/>
          <p:nvPr/>
        </p:nvSpPr>
        <p:spPr>
          <a:xfrm>
            <a:off x="1343468" y="1654878"/>
            <a:ext cx="9021597" cy="477054"/>
          </a:xfrm>
          <a:prstGeom prst="rect">
            <a:avLst/>
          </a:prstGeom>
          <a:noFill/>
        </p:spPr>
        <p:txBody>
          <a:bodyPr wrap="square">
            <a:spAutoFit/>
          </a:bodyPr>
          <a:lstStyle/>
          <a:p>
            <a:pPr algn="ctr"/>
            <a:r>
              <a:rPr lang="tr-TR" sz="2500" b="1">
                <a:latin typeface="Posterama (Başlıklar)"/>
              </a:rPr>
              <a:t>Bant Geçiren Filtre (BPF) </a:t>
            </a:r>
            <a:r>
              <a:rPr lang="tr-TR" sz="2500" b="1">
                <a:solidFill>
                  <a:srgbClr val="C00000"/>
                </a:solidFill>
                <a:latin typeface="Posterama (Başlıklar)"/>
              </a:rPr>
              <a:t>&amp; </a:t>
            </a:r>
            <a:r>
              <a:rPr lang="tr-TR" sz="2500" b="1">
                <a:latin typeface="Posterama (Başlıklar)"/>
              </a:rPr>
              <a:t>Bant Durduran Filtre (BSF)</a:t>
            </a:r>
          </a:p>
        </p:txBody>
      </p:sp>
      <p:pic>
        <p:nvPicPr>
          <p:cNvPr id="10" name="Grafik 9" descr="Programcı dişi düz dolguyla">
            <a:extLst>
              <a:ext uri="{FF2B5EF4-FFF2-40B4-BE49-F238E27FC236}">
                <a16:creationId xmlns:a16="http://schemas.microsoft.com/office/drawing/2014/main" id="{2D7F3D9A-FC5C-7E6F-FC6D-976198CAF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1" name="Grafik 10" descr="Programcı Male düz dolguyla">
            <a:extLst>
              <a:ext uri="{FF2B5EF4-FFF2-40B4-BE49-F238E27FC236}">
                <a16:creationId xmlns:a16="http://schemas.microsoft.com/office/drawing/2014/main" id="{A1E0CCC0-897C-1EAE-3399-81006672B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5" name="Metin kutusu 4">
            <a:extLst>
              <a:ext uri="{FF2B5EF4-FFF2-40B4-BE49-F238E27FC236}">
                <a16:creationId xmlns:a16="http://schemas.microsoft.com/office/drawing/2014/main" id="{1D47D18C-8536-DDE4-4A73-46C8D354D9CB}"/>
              </a:ext>
            </a:extLst>
          </p:cNvPr>
          <p:cNvSpPr txBox="1"/>
          <p:nvPr/>
        </p:nvSpPr>
        <p:spPr>
          <a:xfrm>
            <a:off x="2614921" y="2106615"/>
            <a:ext cx="6442753" cy="338554"/>
          </a:xfrm>
          <a:prstGeom prst="rect">
            <a:avLst/>
          </a:prstGeom>
          <a:noFill/>
        </p:spPr>
        <p:txBody>
          <a:bodyPr wrap="square">
            <a:spAutoFit/>
          </a:bodyPr>
          <a:lstStyle/>
          <a:p>
            <a:r>
              <a:rPr lang="tr-TR" sz="1600">
                <a:latin typeface="Posterama (Başlıklar)"/>
              </a:rPr>
              <a:t>Her iki filtrede de alt ve üst kesme frekansının </a:t>
            </a:r>
            <a:r>
              <a:rPr lang="tr-TR" sz="1600" b="1">
                <a:latin typeface="Posterama (Başlıklar)"/>
              </a:rPr>
              <a:t>(f1&amp;f2) </a:t>
            </a:r>
            <a:r>
              <a:rPr lang="tr-TR" sz="1600">
                <a:latin typeface="Posterama (Başlıklar)"/>
              </a:rPr>
              <a:t>kullanımı: </a:t>
            </a:r>
          </a:p>
        </p:txBody>
      </p:sp>
      <p:sp>
        <p:nvSpPr>
          <p:cNvPr id="18" name="Metin kutusu 17">
            <a:extLst>
              <a:ext uri="{FF2B5EF4-FFF2-40B4-BE49-F238E27FC236}">
                <a16:creationId xmlns:a16="http://schemas.microsoft.com/office/drawing/2014/main" id="{4DA3765A-DB3E-9D5B-E165-B50C93290636}"/>
              </a:ext>
            </a:extLst>
          </p:cNvPr>
          <p:cNvSpPr txBox="1"/>
          <p:nvPr/>
        </p:nvSpPr>
        <p:spPr>
          <a:xfrm>
            <a:off x="208189" y="2614447"/>
            <a:ext cx="11797327" cy="2862322"/>
          </a:xfrm>
          <a:prstGeom prst="rect">
            <a:avLst/>
          </a:prstGeom>
          <a:noFill/>
        </p:spPr>
        <p:txBody>
          <a:bodyPr wrap="square">
            <a:spAutoFit/>
          </a:bodyPr>
          <a:lstStyle/>
          <a:p>
            <a:r>
              <a:rPr lang="tr-TR" b="1"/>
              <a:t>f1 ve f2 parametreleri, Bant Durduran Filtre (BSF) ve Bant Geçiren Filtre (BPF) arasındaki farkı belirleyen frekans değerleridir. </a:t>
            </a:r>
            <a:r>
              <a:rPr lang="tr-TR"/>
              <a:t>f1 BSF için alt kesme frekansını ifade eder. Bu değer, filtre tarafından engellenen frekans bileşenlerinin başladığı frekans noktasını belirler. BSF, f1 değeri altındaki ve f2 değeri üstündeki frekans bileşenlerini engeller. f2 BSF için üst kesme frekansını ifade eder. Bu değer, filtre tarafından engellenen frekans bileşenlerinin sonlandığı frekans noktasını belirler. BSF, f1 değeri altındaki ve f2 değeri üstündeki frekans bileşenlerini engeller. f1 BPF için alt kesme frekansını ifade eder. Bu değer, filtre tarafından geçirilen frekans bileşenlerinin başladığı frekans noktasını belirler. BPF, f1 değeri altındaki ve f2 değeri üstündeki frekans bileşenlerini geçirir. f2 BPF için üst kesme frekansını ifade eder. Bu değer, filtre tarafından geçirilen frekans bileşenlerinin sonlandığı frekans noktasını belirler. BPF, f1 değeri altındaki ve f2 değeri üstündeki frekans bileşenlerini geçirir.</a:t>
            </a:r>
          </a:p>
        </p:txBody>
      </p:sp>
      <p:sp>
        <p:nvSpPr>
          <p:cNvPr id="14" name="Metin kutusu 13">
            <a:extLst>
              <a:ext uri="{FF2B5EF4-FFF2-40B4-BE49-F238E27FC236}">
                <a16:creationId xmlns:a16="http://schemas.microsoft.com/office/drawing/2014/main" id="{F925E629-C602-F2EB-BEDC-F7D2BC7C1D5A}"/>
              </a:ext>
            </a:extLst>
          </p:cNvPr>
          <p:cNvSpPr txBox="1"/>
          <p:nvPr/>
        </p:nvSpPr>
        <p:spPr>
          <a:xfrm>
            <a:off x="4159205" y="885875"/>
            <a:ext cx="3873589" cy="784830"/>
          </a:xfrm>
          <a:prstGeom prst="rect">
            <a:avLst/>
          </a:prstGeom>
          <a:noFill/>
        </p:spPr>
        <p:txBody>
          <a:bodyPr wrap="square">
            <a:spAutoFit/>
          </a:bodyPr>
          <a:lstStyle/>
          <a:p>
            <a:r>
              <a:rPr lang="tr-TR" sz="4500" b="1">
                <a:solidFill>
                  <a:srgbClr val="C00000"/>
                </a:solidFill>
                <a:latin typeface="Posterama (Başlıklar)"/>
              </a:rPr>
              <a:t>FARK VAR! </a:t>
            </a:r>
            <a:endParaRPr lang="tr-TR" sz="4500">
              <a:solidFill>
                <a:srgbClr val="C00000"/>
              </a:solidFill>
            </a:endParaRPr>
          </a:p>
        </p:txBody>
      </p:sp>
      <p:cxnSp>
        <p:nvCxnSpPr>
          <p:cNvPr id="17" name="Düz Bağlayıcı 16">
            <a:extLst>
              <a:ext uri="{FF2B5EF4-FFF2-40B4-BE49-F238E27FC236}">
                <a16:creationId xmlns:a16="http://schemas.microsoft.com/office/drawing/2014/main" id="{6E796FC1-E338-CDB0-C404-BC5DA1E086B3}"/>
              </a:ext>
            </a:extLst>
          </p:cNvPr>
          <p:cNvCxnSpPr>
            <a:cxnSpLocks/>
          </p:cNvCxnSpPr>
          <p:nvPr/>
        </p:nvCxnSpPr>
        <p:spPr>
          <a:xfrm>
            <a:off x="2728958" y="2423794"/>
            <a:ext cx="5995164"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Alt Bilgi Yer Tutucusu 4">
            <a:extLst>
              <a:ext uri="{FF2B5EF4-FFF2-40B4-BE49-F238E27FC236}">
                <a16:creationId xmlns:a16="http://schemas.microsoft.com/office/drawing/2014/main" id="{6E2139C2-8F0F-CA4C-8BA1-562EFC9E2F19}"/>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336304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7E1C88-627C-4655-A4FB-0BB02EDB078A}"/>
              </a:ext>
            </a:extLst>
          </p:cNvPr>
          <p:cNvSpPr>
            <a:spLocks noGrp="1"/>
          </p:cNvSpPr>
          <p:nvPr>
            <p:ph type="title"/>
          </p:nvPr>
        </p:nvSpPr>
        <p:spPr>
          <a:xfrm>
            <a:off x="159775" y="217641"/>
            <a:ext cx="4533523" cy="628909"/>
          </a:xfrm>
        </p:spPr>
        <p:txBody>
          <a:bodyPr rtlCol="0">
            <a:normAutofit fontScale="90000"/>
          </a:bodyPr>
          <a:lstStyle/>
          <a:p>
            <a:pPr rtl="0"/>
            <a:r>
              <a:rPr lang="tr-TR" sz="5500"/>
              <a:t>sonuçlar</a:t>
            </a:r>
          </a:p>
        </p:txBody>
      </p:sp>
      <p:pic>
        <p:nvPicPr>
          <p:cNvPr id="33" name="Grafik 32" descr="Kaligrafi kalemi düz dolguyla">
            <a:extLst>
              <a:ext uri="{FF2B5EF4-FFF2-40B4-BE49-F238E27FC236}">
                <a16:creationId xmlns:a16="http://schemas.microsoft.com/office/drawing/2014/main" id="{FAA4BF41-5A43-42B2-9FDA-D2A3D8FCEF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1979" y="48548"/>
            <a:ext cx="914400" cy="914400"/>
          </a:xfrm>
          <a:prstGeom prst="rect">
            <a:avLst/>
          </a:prstGeom>
        </p:spPr>
      </p:pic>
      <p:pic>
        <p:nvPicPr>
          <p:cNvPr id="35" name="Grafik 34" descr="Pano düz dolguyla">
            <a:extLst>
              <a:ext uri="{FF2B5EF4-FFF2-40B4-BE49-F238E27FC236}">
                <a16:creationId xmlns:a16="http://schemas.microsoft.com/office/drawing/2014/main" id="{D047B5E4-ABD7-489D-AD0D-7BB99F467D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775" y="5205477"/>
            <a:ext cx="1156996" cy="1156996"/>
          </a:xfrm>
          <a:prstGeom prst="rect">
            <a:avLst/>
          </a:prstGeom>
        </p:spPr>
      </p:pic>
      <p:sp>
        <p:nvSpPr>
          <p:cNvPr id="4" name="Başlık 8">
            <a:extLst>
              <a:ext uri="{FF2B5EF4-FFF2-40B4-BE49-F238E27FC236}">
                <a16:creationId xmlns:a16="http://schemas.microsoft.com/office/drawing/2014/main" id="{EFBF0BDE-E4AC-DE4B-008E-7A33E77729E0}"/>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96</a:t>
            </a:r>
          </a:p>
        </p:txBody>
      </p:sp>
      <p:sp>
        <p:nvSpPr>
          <p:cNvPr id="6" name="Alt Bilgi Yer Tutucusu 4">
            <a:extLst>
              <a:ext uri="{FF2B5EF4-FFF2-40B4-BE49-F238E27FC236}">
                <a16:creationId xmlns:a16="http://schemas.microsoft.com/office/drawing/2014/main" id="{F992D537-17AE-E58D-7B03-4FD243093F96}"/>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
        <p:nvSpPr>
          <p:cNvPr id="11" name="Metin kutusu 10">
            <a:extLst>
              <a:ext uri="{FF2B5EF4-FFF2-40B4-BE49-F238E27FC236}">
                <a16:creationId xmlns:a16="http://schemas.microsoft.com/office/drawing/2014/main" id="{316B40D1-9565-05A5-0BFB-926DAF8B2C61}"/>
              </a:ext>
            </a:extLst>
          </p:cNvPr>
          <p:cNvSpPr txBox="1"/>
          <p:nvPr/>
        </p:nvSpPr>
        <p:spPr>
          <a:xfrm>
            <a:off x="159775" y="1519748"/>
            <a:ext cx="11746086" cy="3539430"/>
          </a:xfrm>
          <a:prstGeom prst="rect">
            <a:avLst/>
          </a:prstGeom>
          <a:noFill/>
        </p:spPr>
        <p:txBody>
          <a:bodyPr wrap="square">
            <a:spAutoFit/>
          </a:bodyPr>
          <a:lstStyle/>
          <a:p>
            <a:r>
              <a:rPr lang="tr-TR" sz="1400" b="1">
                <a:latin typeface="Posterama (Başlıklar)"/>
              </a:rPr>
              <a:t>Bu projede EEG Motor Hareketi/Görüntü Veri Kümesi üzerinde çeşitli analizler gerçekleştirdik. Deney protokolümüzde denekler farklı motor/görüntü görevlerini gerçekleştirdi ve bu görevlerin EEG sinyallerini kaydettik. Ayrıca, kaydedilen verileri EDF+ formatında sağladık ve veri kümesi için ilgili açıklama dosyalarını oluşturduk.</a:t>
            </a:r>
          </a:p>
          <a:p>
            <a:r>
              <a:rPr lang="tr-TR" sz="1400" b="1">
                <a:latin typeface="Posterama (Başlıklar)"/>
              </a:rPr>
              <a:t>Veri işleme ve analiz aşamasında, öncelikle EDF+ formatındaki verileri rdedfann yazılımı kullanarak işledik ve gerekli veri ön işleme adımlarını gerçekleştirdik. EEG sinyallerini filtreledik, özelliklerini çıkardık ve hedef etiketlerini oluşturduk.</a:t>
            </a:r>
          </a:p>
          <a:p>
            <a:r>
              <a:rPr lang="tr-TR" sz="1400" b="1">
                <a:latin typeface="Posterama (Başlıklar)"/>
              </a:rPr>
              <a:t>Sonrasında, sinyal işleme teknikleri kullanarak sinyalleri analiz ettik. Frekans domaininde Fourier dönüşümü ve filtreleme yöntemlerini uyguladık. Ayrıca, konvolüsyon işlemi ile sinyalleri farklı dalga formlarıyla konvolüsyonladık.</a:t>
            </a:r>
          </a:p>
          <a:p>
            <a:r>
              <a:rPr lang="tr-TR" sz="1400" b="1">
                <a:latin typeface="Posterama (Başlıklar)"/>
              </a:rPr>
              <a:t>Bu sonuçlar, deneklerin gerçek veya hayali hareketlerini EEG sinyalleriyle başarılı bir şekilde ayırt edebildiğimizi gösteriyor. Ayrıca, kullanılan sinyal işleme tekniklerinin veri kümesi üzerinde etkili olduğunu gözlemledik.</a:t>
            </a:r>
          </a:p>
          <a:p>
            <a:r>
              <a:rPr lang="tr-TR" sz="1400" b="1">
                <a:latin typeface="Posterama (Başlıklar)"/>
              </a:rPr>
              <a:t>Bu çalışma, EEG Motor Hareketi/Görüntü Veri Kümesi üzerinde yapılan analizlerin, motor hareketlerinin veya görsel uyaranların beyin sinyallerindeki yansımalarını incelemek için değerli bir kaynak olduğunu göstermektedir. Elde edilen sonuçlar, bu veri kümesinin daha ileri araştırmalarda kullanılabileceğini ve nörobilim ve beyin-bilgisayar etkileşimi alanındaki çalışmalara katkı sağlayabileceğini göstermektedir.</a:t>
            </a:r>
          </a:p>
          <a:p>
            <a:r>
              <a:rPr lang="tr-TR" sz="1400" b="1">
                <a:latin typeface="Posterama (Başlıklar)"/>
              </a:rPr>
              <a:t>Bu proje, EEG Motor Hareketi/Görüntü Veri Kümesi'nin analizini sağlayarak beyin sinyalleriyle hareket algılama ve beyin-bilgisayar etkileşimi alanındaki araştırmalara katkıda bulunmaktadır. Elde edilen sonuçlar, motor hareketlerinin veya görsel uyaranların beyin sinyallerindeki izlerini daha iyi anlamamıza ve bu bilgileri klinik uygulamalara entegre etmemize yardımcı olabilir.</a:t>
            </a:r>
          </a:p>
        </p:txBody>
      </p:sp>
      <p:sp>
        <p:nvSpPr>
          <p:cNvPr id="12" name="Serbest Form: Şekil 11">
            <a:extLst>
              <a:ext uri="{FF2B5EF4-FFF2-40B4-BE49-F238E27FC236}">
                <a16:creationId xmlns:a16="http://schemas.microsoft.com/office/drawing/2014/main" id="{EC600B59-FF6F-A481-11B4-E0BA1DA6E61B}"/>
              </a:ext>
            </a:extLst>
          </p:cNvPr>
          <p:cNvSpPr/>
          <p:nvPr/>
        </p:nvSpPr>
        <p:spPr>
          <a:xfrm>
            <a:off x="569167" y="774441"/>
            <a:ext cx="4152123" cy="435459"/>
          </a:xfrm>
          <a:custGeom>
            <a:avLst/>
            <a:gdLst>
              <a:gd name="connsiteX0" fmla="*/ 0 w 4152123"/>
              <a:gd name="connsiteY0" fmla="*/ 0 h 435459"/>
              <a:gd name="connsiteX1" fmla="*/ 494523 w 4152123"/>
              <a:gd name="connsiteY1" fmla="*/ 317241 h 435459"/>
              <a:gd name="connsiteX2" fmla="*/ 849086 w 4152123"/>
              <a:gd name="connsiteY2" fmla="*/ 186612 h 435459"/>
              <a:gd name="connsiteX3" fmla="*/ 1707502 w 4152123"/>
              <a:gd name="connsiteY3" fmla="*/ 205273 h 435459"/>
              <a:gd name="connsiteX4" fmla="*/ 2603241 w 4152123"/>
              <a:gd name="connsiteY4" fmla="*/ 429208 h 435459"/>
              <a:gd name="connsiteX5" fmla="*/ 3303037 w 4152123"/>
              <a:gd name="connsiteY5" fmla="*/ 354563 h 435459"/>
              <a:gd name="connsiteX6" fmla="*/ 4152123 w 4152123"/>
              <a:gd name="connsiteY6" fmla="*/ 158620 h 43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123" h="435459">
                <a:moveTo>
                  <a:pt x="0" y="0"/>
                </a:moveTo>
                <a:cubicBezTo>
                  <a:pt x="176504" y="143069"/>
                  <a:pt x="353009" y="286139"/>
                  <a:pt x="494523" y="317241"/>
                </a:cubicBezTo>
                <a:cubicBezTo>
                  <a:pt x="636037" y="348343"/>
                  <a:pt x="646923" y="205273"/>
                  <a:pt x="849086" y="186612"/>
                </a:cubicBezTo>
                <a:cubicBezTo>
                  <a:pt x="1051249" y="167951"/>
                  <a:pt x="1415143" y="164840"/>
                  <a:pt x="1707502" y="205273"/>
                </a:cubicBezTo>
                <a:cubicBezTo>
                  <a:pt x="1999861" y="245706"/>
                  <a:pt x="2337319" y="404326"/>
                  <a:pt x="2603241" y="429208"/>
                </a:cubicBezTo>
                <a:cubicBezTo>
                  <a:pt x="2869164" y="454090"/>
                  <a:pt x="3044890" y="399661"/>
                  <a:pt x="3303037" y="354563"/>
                </a:cubicBezTo>
                <a:cubicBezTo>
                  <a:pt x="3561184" y="309465"/>
                  <a:pt x="3856653" y="234042"/>
                  <a:pt x="4152123" y="158620"/>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401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684294-49A0-4C63-A7D7-E3BF9E591F59}"/>
              </a:ext>
            </a:extLst>
          </p:cNvPr>
          <p:cNvSpPr>
            <a:spLocks noGrp="1"/>
          </p:cNvSpPr>
          <p:nvPr>
            <p:ph type="title"/>
          </p:nvPr>
        </p:nvSpPr>
        <p:spPr>
          <a:xfrm>
            <a:off x="4170106" y="1249670"/>
            <a:ext cx="3851787" cy="666821"/>
          </a:xfrm>
        </p:spPr>
        <p:txBody>
          <a:bodyPr rtlCol="0">
            <a:normAutofit/>
          </a:bodyPr>
          <a:lstStyle/>
          <a:p>
            <a:pPr rtl="0"/>
            <a:r>
              <a:rPr lang="tr-TR">
                <a:solidFill>
                  <a:schemeClr val="tx1"/>
                </a:solidFill>
              </a:rPr>
              <a:t>Proje planı</a:t>
            </a:r>
          </a:p>
        </p:txBody>
      </p:sp>
      <p:sp>
        <p:nvSpPr>
          <p:cNvPr id="59" name="Metin Yer Tutucusu 31">
            <a:extLst>
              <a:ext uri="{FF2B5EF4-FFF2-40B4-BE49-F238E27FC236}">
                <a16:creationId xmlns:a16="http://schemas.microsoft.com/office/drawing/2014/main" id="{D72A9B46-CAC1-4684-99F6-25D9F1303002}"/>
              </a:ext>
            </a:extLst>
          </p:cNvPr>
          <p:cNvSpPr txBox="1">
            <a:spLocks/>
          </p:cNvSpPr>
          <p:nvPr/>
        </p:nvSpPr>
        <p:spPr>
          <a:xfrm>
            <a:off x="4517640" y="2231924"/>
            <a:ext cx="2597344" cy="1043570"/>
          </a:xfrm>
          <a:prstGeom prst="rect">
            <a:avLst/>
          </a:prstGeom>
          <a:solidFill>
            <a:schemeClr val="accent4">
              <a:lumMod val="40000"/>
              <a:lumOff val="6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200">
                <a:cs typeface="Calibri Light"/>
              </a:rPr>
              <a:t>PROJE KONUSU BELİRLENİP İLGİLİ SİNYALLER GÖZLEMLENDİ</a:t>
            </a:r>
            <a:endParaRPr lang="tr-TR" sz="1200"/>
          </a:p>
        </p:txBody>
      </p:sp>
      <p:sp>
        <p:nvSpPr>
          <p:cNvPr id="60" name="Metin Yer Tutucusu 32">
            <a:extLst>
              <a:ext uri="{FF2B5EF4-FFF2-40B4-BE49-F238E27FC236}">
                <a16:creationId xmlns:a16="http://schemas.microsoft.com/office/drawing/2014/main" id="{372C63D9-4978-475C-890E-EEDC00DFC969}"/>
              </a:ext>
            </a:extLst>
          </p:cNvPr>
          <p:cNvSpPr txBox="1">
            <a:spLocks/>
          </p:cNvSpPr>
          <p:nvPr/>
        </p:nvSpPr>
        <p:spPr>
          <a:xfrm>
            <a:off x="4912511" y="2977015"/>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a:t>24 Nisan 2023</a:t>
            </a:r>
          </a:p>
        </p:txBody>
      </p:sp>
      <p:sp>
        <p:nvSpPr>
          <p:cNvPr id="6" name="Metin Yer Tutucusu 5">
            <a:extLst>
              <a:ext uri="{FF2B5EF4-FFF2-40B4-BE49-F238E27FC236}">
                <a16:creationId xmlns:a16="http://schemas.microsoft.com/office/drawing/2014/main" id="{A6861FF3-B902-4DEC-B46D-0F2E499C51CF}"/>
              </a:ext>
            </a:extLst>
          </p:cNvPr>
          <p:cNvSpPr>
            <a:spLocks noGrp="1"/>
          </p:cNvSpPr>
          <p:nvPr>
            <p:ph type="body" sz="quarter" idx="33"/>
          </p:nvPr>
        </p:nvSpPr>
        <p:spPr/>
        <p:txBody>
          <a:bodyPr rtlCol="0">
            <a:normAutofit/>
          </a:bodyPr>
          <a:lstStyle/>
          <a:p>
            <a:pPr rtl="0"/>
            <a:r>
              <a:rPr lang="tr-TR"/>
              <a:t>2023</a:t>
            </a:r>
          </a:p>
        </p:txBody>
      </p:sp>
      <p:sp>
        <p:nvSpPr>
          <p:cNvPr id="7" name="Metin Yer Tutucusu 6">
            <a:extLst>
              <a:ext uri="{FF2B5EF4-FFF2-40B4-BE49-F238E27FC236}">
                <a16:creationId xmlns:a16="http://schemas.microsoft.com/office/drawing/2014/main" id="{05941AA2-C85B-41A7-9264-A0C66F32930C}"/>
              </a:ext>
            </a:extLst>
          </p:cNvPr>
          <p:cNvSpPr>
            <a:spLocks noGrp="1"/>
          </p:cNvSpPr>
          <p:nvPr>
            <p:ph type="body" sz="quarter" idx="34"/>
          </p:nvPr>
        </p:nvSpPr>
        <p:spPr/>
        <p:txBody>
          <a:bodyPr rtlCol="0">
            <a:normAutofit/>
          </a:bodyPr>
          <a:lstStyle/>
          <a:p>
            <a:pPr rtl="0"/>
            <a:r>
              <a:rPr lang="tr-TR">
                <a:solidFill>
                  <a:schemeClr val="tx1"/>
                </a:solidFill>
              </a:rPr>
              <a:t>OCA</a:t>
            </a:r>
          </a:p>
        </p:txBody>
      </p:sp>
      <p:sp>
        <p:nvSpPr>
          <p:cNvPr id="8" name="Metin Yer Tutucusu 7">
            <a:extLst>
              <a:ext uri="{FF2B5EF4-FFF2-40B4-BE49-F238E27FC236}">
                <a16:creationId xmlns:a16="http://schemas.microsoft.com/office/drawing/2014/main" id="{2C4BD3D3-C7A9-46F1-8ED8-AB8D1BB89262}"/>
              </a:ext>
            </a:extLst>
          </p:cNvPr>
          <p:cNvSpPr>
            <a:spLocks noGrp="1"/>
          </p:cNvSpPr>
          <p:nvPr>
            <p:ph type="body" sz="quarter" idx="35"/>
          </p:nvPr>
        </p:nvSpPr>
        <p:spPr/>
        <p:txBody>
          <a:bodyPr rtlCol="0">
            <a:normAutofit/>
          </a:bodyPr>
          <a:lstStyle/>
          <a:p>
            <a:pPr rtl="0"/>
            <a:r>
              <a:rPr lang="tr-TR"/>
              <a:t>ŞUB</a:t>
            </a:r>
          </a:p>
        </p:txBody>
      </p:sp>
      <p:sp>
        <p:nvSpPr>
          <p:cNvPr id="9" name="Metin Yer Tutucusu 8">
            <a:extLst>
              <a:ext uri="{FF2B5EF4-FFF2-40B4-BE49-F238E27FC236}">
                <a16:creationId xmlns:a16="http://schemas.microsoft.com/office/drawing/2014/main" id="{873EDDDB-6509-4407-BA35-232AAF9F198D}"/>
              </a:ext>
            </a:extLst>
          </p:cNvPr>
          <p:cNvSpPr>
            <a:spLocks noGrp="1"/>
          </p:cNvSpPr>
          <p:nvPr>
            <p:ph type="body" sz="quarter" idx="36"/>
          </p:nvPr>
        </p:nvSpPr>
        <p:spPr/>
        <p:txBody>
          <a:bodyPr rtlCol="0">
            <a:normAutofit/>
          </a:bodyPr>
          <a:lstStyle/>
          <a:p>
            <a:pPr rtl="0"/>
            <a:r>
              <a:rPr lang="tr-TR"/>
              <a:t>MAR</a:t>
            </a:r>
          </a:p>
        </p:txBody>
      </p:sp>
      <p:sp>
        <p:nvSpPr>
          <p:cNvPr id="10" name="Metin Yer Tutucusu 9">
            <a:extLst>
              <a:ext uri="{FF2B5EF4-FFF2-40B4-BE49-F238E27FC236}">
                <a16:creationId xmlns:a16="http://schemas.microsoft.com/office/drawing/2014/main" id="{A33A061F-AC2A-4E3F-B448-DC6FEC307A53}"/>
              </a:ext>
            </a:extLst>
          </p:cNvPr>
          <p:cNvSpPr>
            <a:spLocks noGrp="1"/>
          </p:cNvSpPr>
          <p:nvPr>
            <p:ph type="body" sz="quarter" idx="37"/>
          </p:nvPr>
        </p:nvSpPr>
        <p:spPr/>
        <p:txBody>
          <a:bodyPr rtlCol="0">
            <a:normAutofit/>
          </a:bodyPr>
          <a:lstStyle/>
          <a:p>
            <a:pPr rtl="0"/>
            <a:r>
              <a:rPr lang="tr-TR"/>
              <a:t>NİS</a:t>
            </a:r>
          </a:p>
        </p:txBody>
      </p:sp>
      <p:sp>
        <p:nvSpPr>
          <p:cNvPr id="12" name="Metin Yer Tutucusu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rtlCol="0">
            <a:normAutofit/>
          </a:bodyPr>
          <a:lstStyle/>
          <a:p>
            <a:pPr rtl="0"/>
            <a:r>
              <a:rPr lang="tr-TR"/>
              <a:t>MAYIS</a:t>
            </a:r>
          </a:p>
        </p:txBody>
      </p:sp>
      <p:sp>
        <p:nvSpPr>
          <p:cNvPr id="13" name="Metin Yer Tutucusu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rtlCol="0">
            <a:normAutofit/>
          </a:bodyPr>
          <a:lstStyle/>
          <a:p>
            <a:pPr rtl="0"/>
            <a:r>
              <a:rPr lang="tr-TR"/>
              <a:t>HAZ</a:t>
            </a:r>
          </a:p>
        </p:txBody>
      </p:sp>
      <p:sp>
        <p:nvSpPr>
          <p:cNvPr id="14" name="Metin Yer Tutucusu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rtlCol="0">
            <a:normAutofit/>
          </a:bodyPr>
          <a:lstStyle/>
          <a:p>
            <a:pPr rtl="0"/>
            <a:r>
              <a:rPr lang="tr-TR"/>
              <a:t>TEM</a:t>
            </a:r>
          </a:p>
        </p:txBody>
      </p:sp>
      <p:sp>
        <p:nvSpPr>
          <p:cNvPr id="16" name="Metin Yer Tutucusu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rtlCol="0">
            <a:normAutofit/>
          </a:bodyPr>
          <a:lstStyle/>
          <a:p>
            <a:pPr rtl="0"/>
            <a:r>
              <a:rPr lang="tr-TR"/>
              <a:t>AĞU</a:t>
            </a:r>
          </a:p>
        </p:txBody>
      </p:sp>
      <p:sp>
        <p:nvSpPr>
          <p:cNvPr id="17" name="Metin Yer Tutucusu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rtlCol="0">
            <a:normAutofit/>
          </a:bodyPr>
          <a:lstStyle/>
          <a:p>
            <a:pPr rtl="0"/>
            <a:r>
              <a:rPr lang="tr-TR"/>
              <a:t>EYL</a:t>
            </a:r>
          </a:p>
        </p:txBody>
      </p:sp>
      <p:sp>
        <p:nvSpPr>
          <p:cNvPr id="15" name="Metin Yer Tutucusu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rtlCol="0">
            <a:normAutofit/>
          </a:bodyPr>
          <a:lstStyle/>
          <a:p>
            <a:pPr rtl="0"/>
            <a:r>
              <a:rPr lang="tr-TR"/>
              <a:t>EKİ</a:t>
            </a:r>
          </a:p>
        </p:txBody>
      </p:sp>
      <p:sp>
        <p:nvSpPr>
          <p:cNvPr id="18" name="Metin Yer Tutucusu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rtlCol="0">
            <a:normAutofit/>
          </a:bodyPr>
          <a:lstStyle/>
          <a:p>
            <a:pPr rtl="0"/>
            <a:r>
              <a:rPr lang="tr-TR"/>
              <a:t>KAS</a:t>
            </a:r>
          </a:p>
        </p:txBody>
      </p:sp>
      <p:sp>
        <p:nvSpPr>
          <p:cNvPr id="19" name="Metin Yer Tutucusu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rtlCol="0">
            <a:normAutofit/>
          </a:bodyPr>
          <a:lstStyle/>
          <a:p>
            <a:pPr rtl="0"/>
            <a:r>
              <a:rPr lang="tr-TR"/>
              <a:t>ARA</a:t>
            </a:r>
          </a:p>
        </p:txBody>
      </p:sp>
      <p:sp>
        <p:nvSpPr>
          <p:cNvPr id="11" name="Yıl">
            <a:extLst>
              <a:ext uri="{FF2B5EF4-FFF2-40B4-BE49-F238E27FC236}">
                <a16:creationId xmlns:a16="http://schemas.microsoft.com/office/drawing/2014/main" id="{44D29552-2F85-4F4F-9B7F-B79798681FB6}"/>
              </a:ext>
            </a:extLst>
          </p:cNvPr>
          <p:cNvSpPr>
            <a:spLocks noGrp="1"/>
          </p:cNvSpPr>
          <p:nvPr>
            <p:ph type="body" sz="quarter" idx="38"/>
          </p:nvPr>
        </p:nvSpPr>
        <p:spPr/>
        <p:txBody>
          <a:bodyPr rtlCol="0">
            <a:normAutofit/>
          </a:bodyPr>
          <a:lstStyle/>
          <a:p>
            <a:pPr rtl="0"/>
            <a:r>
              <a:rPr lang="tr-TR"/>
              <a:t>2023</a:t>
            </a:r>
          </a:p>
        </p:txBody>
      </p:sp>
      <p:sp>
        <p:nvSpPr>
          <p:cNvPr id="20" name="Metin Yer Tutucusu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rtlCol="0">
            <a:normAutofit/>
          </a:bodyPr>
          <a:lstStyle/>
          <a:p>
            <a:pPr rtl="0"/>
            <a:r>
              <a:rPr lang="tr-TR">
                <a:solidFill>
                  <a:schemeClr val="tx1"/>
                </a:solidFill>
              </a:rPr>
              <a:t>OCA</a:t>
            </a:r>
          </a:p>
        </p:txBody>
      </p:sp>
      <p:sp>
        <p:nvSpPr>
          <p:cNvPr id="21" name="Metin Yer Tutucusu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rtlCol="0">
            <a:normAutofit/>
          </a:bodyPr>
          <a:lstStyle/>
          <a:p>
            <a:pPr rtl="0"/>
            <a:r>
              <a:rPr lang="tr-TR"/>
              <a:t>ŞUB</a:t>
            </a:r>
          </a:p>
        </p:txBody>
      </p:sp>
      <p:sp>
        <p:nvSpPr>
          <p:cNvPr id="22" name="Metin Yer Tutucusu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rtlCol="0">
            <a:normAutofit/>
          </a:bodyPr>
          <a:lstStyle/>
          <a:p>
            <a:pPr rtl="0"/>
            <a:r>
              <a:rPr lang="tr-TR"/>
              <a:t>MAR</a:t>
            </a:r>
          </a:p>
        </p:txBody>
      </p:sp>
      <p:sp>
        <p:nvSpPr>
          <p:cNvPr id="23" name="Metin Yer Tutucusu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rtlCol="0">
            <a:normAutofit/>
          </a:bodyPr>
          <a:lstStyle/>
          <a:p>
            <a:pPr rtl="0"/>
            <a:r>
              <a:rPr lang="tr-TR"/>
              <a:t>NİS</a:t>
            </a:r>
          </a:p>
        </p:txBody>
      </p:sp>
      <p:sp>
        <p:nvSpPr>
          <p:cNvPr id="24" name="Metin Yer Tutucusu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rtlCol="0">
            <a:normAutofit/>
          </a:bodyPr>
          <a:lstStyle/>
          <a:p>
            <a:pPr rtl="0"/>
            <a:r>
              <a:rPr lang="tr-TR"/>
              <a:t>MAYIS</a:t>
            </a:r>
          </a:p>
        </p:txBody>
      </p:sp>
      <p:sp>
        <p:nvSpPr>
          <p:cNvPr id="25" name="Metin Yer Tutucusu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rtlCol="0">
            <a:normAutofit/>
          </a:bodyPr>
          <a:lstStyle/>
          <a:p>
            <a:pPr rtl="0"/>
            <a:r>
              <a:rPr lang="tr-TR"/>
              <a:t>HAZ</a:t>
            </a:r>
          </a:p>
        </p:txBody>
      </p:sp>
      <p:sp>
        <p:nvSpPr>
          <p:cNvPr id="26" name="Metin Yer Tutucusu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rtlCol="0">
            <a:normAutofit/>
          </a:bodyPr>
          <a:lstStyle/>
          <a:p>
            <a:pPr rtl="0"/>
            <a:r>
              <a:rPr lang="tr-TR"/>
              <a:t>TEM</a:t>
            </a:r>
          </a:p>
        </p:txBody>
      </p:sp>
      <p:sp>
        <p:nvSpPr>
          <p:cNvPr id="28" name="Metin Yer Tutucusu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rtlCol="0">
            <a:normAutofit/>
          </a:bodyPr>
          <a:lstStyle/>
          <a:p>
            <a:pPr rtl="0"/>
            <a:r>
              <a:rPr lang="tr-TR"/>
              <a:t>AĞU</a:t>
            </a:r>
          </a:p>
        </p:txBody>
      </p:sp>
      <p:sp>
        <p:nvSpPr>
          <p:cNvPr id="29" name="Metin Yer Tutucusu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rtlCol="0">
            <a:normAutofit/>
          </a:bodyPr>
          <a:lstStyle/>
          <a:p>
            <a:pPr rtl="0"/>
            <a:r>
              <a:rPr lang="tr-TR"/>
              <a:t>EYL</a:t>
            </a:r>
          </a:p>
        </p:txBody>
      </p:sp>
      <p:sp>
        <p:nvSpPr>
          <p:cNvPr id="27" name="Metin Yer Tutucusu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rtlCol="0">
            <a:normAutofit/>
          </a:bodyPr>
          <a:lstStyle/>
          <a:p>
            <a:pPr rtl="0"/>
            <a:r>
              <a:rPr lang="tr-TR"/>
              <a:t>EKİ</a:t>
            </a:r>
          </a:p>
        </p:txBody>
      </p:sp>
      <p:sp>
        <p:nvSpPr>
          <p:cNvPr id="30" name="Metin Yer Tutucusu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rtlCol="0">
            <a:normAutofit/>
          </a:bodyPr>
          <a:lstStyle/>
          <a:p>
            <a:pPr rtl="0"/>
            <a:r>
              <a:rPr lang="tr-TR"/>
              <a:t>KAS</a:t>
            </a:r>
          </a:p>
        </p:txBody>
      </p:sp>
      <p:sp>
        <p:nvSpPr>
          <p:cNvPr id="31" name="Metin Yer Tutucusu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rtlCol="0">
            <a:normAutofit/>
          </a:bodyPr>
          <a:lstStyle/>
          <a:p>
            <a:pPr rtl="0"/>
            <a:r>
              <a:rPr lang="tr-TR"/>
              <a:t>ARA</a:t>
            </a:r>
          </a:p>
        </p:txBody>
      </p:sp>
      <p:sp>
        <p:nvSpPr>
          <p:cNvPr id="97" name="Dikdörtgen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4581881" y="3995928"/>
            <a:ext cx="155448" cy="155448"/>
          </a:xfrm>
          <a:prstGeom prst="rect">
            <a:avLst/>
          </a:prstGeom>
          <a:solidFill>
            <a:schemeClr val="tx2">
              <a:lumMod val="25000"/>
              <a:lumOff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1" name="Dikdörtgen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88239" y="4000790"/>
            <a:ext cx="155448" cy="155448"/>
          </a:xfrm>
          <a:prstGeom prst="rect">
            <a:avLst/>
          </a:prstGeom>
          <a:solidFill>
            <a:schemeClr val="accent6">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33" name="Dikdörtgen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154385"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4" name="Dikdörtgen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4985060" y="3995928"/>
            <a:ext cx="155448" cy="155448"/>
          </a:xfrm>
          <a:prstGeom prst="rect">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58" name="Dikdörtgen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5772605" y="3995928"/>
            <a:ext cx="155448" cy="155448"/>
          </a:xfrm>
          <a:prstGeom prst="rect">
            <a:avLst/>
          </a:prstGeom>
          <a:solidFill>
            <a:srgbClr val="6CF46F"/>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129" name="Metin Yer Tutucusu 31">
            <a:extLst>
              <a:ext uri="{FF2B5EF4-FFF2-40B4-BE49-F238E27FC236}">
                <a16:creationId xmlns:a16="http://schemas.microsoft.com/office/drawing/2014/main" id="{E7A92AA8-93B1-4158-A435-475632A0529E}"/>
              </a:ext>
            </a:extLst>
          </p:cNvPr>
          <p:cNvSpPr txBox="1">
            <a:spLocks/>
          </p:cNvSpPr>
          <p:nvPr/>
        </p:nvSpPr>
        <p:spPr>
          <a:xfrm>
            <a:off x="6330359" y="4861140"/>
            <a:ext cx="2587110" cy="1043570"/>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a:solidFill>
                  <a:schemeClr val="tx1"/>
                </a:solidFill>
                <a:cs typeface="Calibri Light"/>
              </a:rPr>
              <a:t>PROJE TESLİM EDİLDİ</a:t>
            </a:r>
            <a:endParaRPr lang="tr-TR" sz="1200">
              <a:solidFill>
                <a:schemeClr val="tx1"/>
              </a:solidFill>
            </a:endParaRPr>
          </a:p>
        </p:txBody>
      </p:sp>
      <p:sp>
        <p:nvSpPr>
          <p:cNvPr id="131" name="Metin Yer Tutucusu 32">
            <a:extLst>
              <a:ext uri="{FF2B5EF4-FFF2-40B4-BE49-F238E27FC236}">
                <a16:creationId xmlns:a16="http://schemas.microsoft.com/office/drawing/2014/main" id="{8D5885A9-A504-4F4D-A50D-10FA6BB3DCAA}"/>
              </a:ext>
            </a:extLst>
          </p:cNvPr>
          <p:cNvSpPr txBox="1">
            <a:spLocks/>
          </p:cNvSpPr>
          <p:nvPr/>
        </p:nvSpPr>
        <p:spPr>
          <a:xfrm>
            <a:off x="6847595" y="5472385"/>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a:solidFill>
                  <a:schemeClr val="tx1"/>
                </a:solidFill>
              </a:rPr>
              <a:t>27 Mayıs 2023</a:t>
            </a:r>
          </a:p>
        </p:txBody>
      </p:sp>
      <p:sp>
        <p:nvSpPr>
          <p:cNvPr id="49" name="Metin Yer Tutucusu 31">
            <a:extLst>
              <a:ext uri="{FF2B5EF4-FFF2-40B4-BE49-F238E27FC236}">
                <a16:creationId xmlns:a16="http://schemas.microsoft.com/office/drawing/2014/main" id="{4341ECFB-C0C1-40A0-A70E-431C81800440}"/>
              </a:ext>
            </a:extLst>
          </p:cNvPr>
          <p:cNvSpPr txBox="1">
            <a:spLocks/>
          </p:cNvSpPr>
          <p:nvPr/>
        </p:nvSpPr>
        <p:spPr>
          <a:xfrm>
            <a:off x="1455208" y="2231923"/>
            <a:ext cx="2597344" cy="1041797"/>
          </a:xfrm>
          <a:prstGeom prst="rect">
            <a:avLst/>
          </a:prstGeom>
          <a:solidFill>
            <a:schemeClr val="tx2">
              <a:lumMod val="25000"/>
              <a:lumOff val="75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200">
                <a:cs typeface="Calibri Light"/>
              </a:rPr>
              <a:t>PROJE GRUBU BELİRLENDİ </a:t>
            </a:r>
            <a:endParaRPr lang="tr-TR" sz="1200"/>
          </a:p>
        </p:txBody>
      </p:sp>
      <p:sp>
        <p:nvSpPr>
          <p:cNvPr id="50" name="Metin Yer Tutucusu 32">
            <a:extLst>
              <a:ext uri="{FF2B5EF4-FFF2-40B4-BE49-F238E27FC236}">
                <a16:creationId xmlns:a16="http://schemas.microsoft.com/office/drawing/2014/main" id="{B06B637C-8243-4D24-9ADD-C5079DB6C76B}"/>
              </a:ext>
            </a:extLst>
          </p:cNvPr>
          <p:cNvSpPr txBox="1">
            <a:spLocks/>
          </p:cNvSpPr>
          <p:nvPr/>
        </p:nvSpPr>
        <p:spPr>
          <a:xfrm>
            <a:off x="1912208" y="2962669"/>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a:t>06 Nisan 2023</a:t>
            </a:r>
          </a:p>
        </p:txBody>
      </p:sp>
      <p:sp>
        <p:nvSpPr>
          <p:cNvPr id="51" name="Metin Yer Tutucusu 31">
            <a:extLst>
              <a:ext uri="{FF2B5EF4-FFF2-40B4-BE49-F238E27FC236}">
                <a16:creationId xmlns:a16="http://schemas.microsoft.com/office/drawing/2014/main" id="{F5CF4435-BAE1-4601-AA93-E79F3DB5D6FA}"/>
              </a:ext>
            </a:extLst>
          </p:cNvPr>
          <p:cNvSpPr txBox="1">
            <a:spLocks/>
          </p:cNvSpPr>
          <p:nvPr/>
        </p:nvSpPr>
        <p:spPr>
          <a:xfrm>
            <a:off x="7540404" y="2229274"/>
            <a:ext cx="2597344" cy="1043570"/>
          </a:xfrm>
          <a:prstGeom prst="rect">
            <a:avLst/>
          </a:prstGeom>
          <a:solidFill>
            <a:schemeClr val="accent6">
              <a:lumMod val="60000"/>
              <a:lumOff val="4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200">
                <a:cs typeface="Calibri Light"/>
              </a:rPr>
              <a:t>MATLAB KODLARI YAZILDI VE SİNYALLER ANALİZ EDİLDİ</a:t>
            </a:r>
            <a:endParaRPr lang="tr-TR" sz="1200"/>
          </a:p>
        </p:txBody>
      </p:sp>
      <p:sp>
        <p:nvSpPr>
          <p:cNvPr id="57" name="Metin Yer Tutucusu 32">
            <a:extLst>
              <a:ext uri="{FF2B5EF4-FFF2-40B4-BE49-F238E27FC236}">
                <a16:creationId xmlns:a16="http://schemas.microsoft.com/office/drawing/2014/main" id="{1F57F046-FD61-4644-B915-4F48C2CE5277}"/>
              </a:ext>
            </a:extLst>
          </p:cNvPr>
          <p:cNvSpPr txBox="1">
            <a:spLocks/>
          </p:cNvSpPr>
          <p:nvPr/>
        </p:nvSpPr>
        <p:spPr>
          <a:xfrm>
            <a:off x="7991847" y="2962669"/>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a:t>12 Mayıs 2023</a:t>
            </a:r>
          </a:p>
        </p:txBody>
      </p:sp>
      <p:sp>
        <p:nvSpPr>
          <p:cNvPr id="66" name="Metin Yer Tutucusu 31">
            <a:extLst>
              <a:ext uri="{FF2B5EF4-FFF2-40B4-BE49-F238E27FC236}">
                <a16:creationId xmlns:a16="http://schemas.microsoft.com/office/drawing/2014/main" id="{51B14187-F08A-4EB0-8020-8ECB90704FA5}"/>
              </a:ext>
            </a:extLst>
          </p:cNvPr>
          <p:cNvSpPr txBox="1">
            <a:spLocks/>
          </p:cNvSpPr>
          <p:nvPr/>
        </p:nvSpPr>
        <p:spPr>
          <a:xfrm>
            <a:off x="2956577" y="4861140"/>
            <a:ext cx="2597344" cy="1043570"/>
          </a:xfrm>
          <a:prstGeom prst="rect">
            <a:avLst/>
          </a:prstGeom>
          <a:solidFill>
            <a:srgbClr val="6CF46F"/>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200">
                <a:cs typeface="Calibri Light"/>
              </a:rPr>
              <a:t>SUNUM DOSYASI HAZIRLANDI</a:t>
            </a:r>
            <a:endParaRPr lang="tr-TR" sz="1200"/>
          </a:p>
        </p:txBody>
      </p:sp>
      <p:sp>
        <p:nvSpPr>
          <p:cNvPr id="67" name="Metin Yer Tutucusu 32">
            <a:extLst>
              <a:ext uri="{FF2B5EF4-FFF2-40B4-BE49-F238E27FC236}">
                <a16:creationId xmlns:a16="http://schemas.microsoft.com/office/drawing/2014/main" id="{C4B1BE63-0211-4172-A790-F977CB5B800D}"/>
              </a:ext>
            </a:extLst>
          </p:cNvPr>
          <p:cNvSpPr txBox="1">
            <a:spLocks/>
          </p:cNvSpPr>
          <p:nvPr/>
        </p:nvSpPr>
        <p:spPr>
          <a:xfrm>
            <a:off x="3484511" y="5486705"/>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a:solidFill>
                  <a:schemeClr val="tx1"/>
                </a:solidFill>
              </a:rPr>
              <a:t>19 Mayıs 2023</a:t>
            </a:r>
          </a:p>
        </p:txBody>
      </p:sp>
      <p:pic>
        <p:nvPicPr>
          <p:cNvPr id="37" name="Grafik 36" descr="Aylık takvim ana hat">
            <a:extLst>
              <a:ext uri="{FF2B5EF4-FFF2-40B4-BE49-F238E27FC236}">
                <a16:creationId xmlns:a16="http://schemas.microsoft.com/office/drawing/2014/main" id="{3E1EEFA1-C394-49B4-AF8A-B63CC356F6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9112" y="352110"/>
            <a:ext cx="914400" cy="914400"/>
          </a:xfrm>
          <a:prstGeom prst="rect">
            <a:avLst/>
          </a:prstGeom>
        </p:spPr>
      </p:pic>
      <p:sp>
        <p:nvSpPr>
          <p:cNvPr id="4" name="Başlık 8">
            <a:extLst>
              <a:ext uri="{FF2B5EF4-FFF2-40B4-BE49-F238E27FC236}">
                <a16:creationId xmlns:a16="http://schemas.microsoft.com/office/drawing/2014/main" id="{56CAC6B3-05A0-F018-E6FE-F9E03D1603BB}"/>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97</a:t>
            </a:r>
          </a:p>
        </p:txBody>
      </p:sp>
      <p:sp>
        <p:nvSpPr>
          <p:cNvPr id="5" name="Alt Bilgi Yer Tutucusu 4">
            <a:extLst>
              <a:ext uri="{FF2B5EF4-FFF2-40B4-BE49-F238E27FC236}">
                <a16:creationId xmlns:a16="http://schemas.microsoft.com/office/drawing/2014/main" id="{FCA6742B-0D23-304F-07E2-3B92A00333F2}"/>
              </a:ext>
            </a:extLst>
          </p:cNvPr>
          <p:cNvSpPr txBox="1">
            <a:spLocks/>
          </p:cNvSpPr>
          <p:nvPr/>
        </p:nvSpPr>
        <p:spPr>
          <a:xfrm>
            <a:off x="0" y="6368306"/>
            <a:ext cx="9283959" cy="443100"/>
          </a:xfrm>
          <a:prstGeom prst="rect">
            <a:avLst/>
          </a:prstGeom>
        </p:spPr>
        <p:txBody>
          <a:bodyPr vert="horz" lIns="91440" tIns="45720" rIns="91440" bIns="45720" rtlCol="0" anchor="ctr"/>
          <a:lstStyle>
            <a:defPPr rtl="0">
              <a:defRPr lang="tr-T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tr-TR" sz="1200" b="1">
                <a:latin typeface="Avenir Next LT Pro Light (Gövde)"/>
              </a:rPr>
              <a:t>EEG Motor Hareketi/Görüntü Veri Kümesi</a:t>
            </a:r>
          </a:p>
          <a:p>
            <a:pPr algn="l"/>
            <a:r>
              <a:rPr lang="tr-TR" sz="1200">
                <a:solidFill>
                  <a:srgbClr val="212529"/>
                </a:solidFill>
                <a:latin typeface="Avenir Next LT Pro Light (Gövde)"/>
              </a:rPr>
              <a:t>Fenerbahçe Üniversitesi – Biyomedikal Sinyal İşleme (Dönem Projesi) - Hazırlayanlar: </a:t>
            </a:r>
            <a:r>
              <a:rPr lang="tr-TR" sz="1200" b="1">
                <a:solidFill>
                  <a:srgbClr val="212529"/>
                </a:solidFill>
                <a:latin typeface="Avenir Next LT Pro Light (Gövde)"/>
              </a:rPr>
              <a:t>Behçet MUHAMMMED &amp; Hazem KATAIE</a:t>
            </a:r>
          </a:p>
        </p:txBody>
      </p:sp>
    </p:spTree>
    <p:extLst>
      <p:ext uri="{BB962C8B-B14F-4D97-AF65-F5344CB8AC3E}">
        <p14:creationId xmlns:p14="http://schemas.microsoft.com/office/powerpoint/2010/main" val="180180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129" grpId="0" animBg="1"/>
      <p:bldP spid="49" grpId="0" animBg="1"/>
      <p:bldP spid="51" grpId="0"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descr="Programcı dişi düz dolguyla">
            <a:extLst>
              <a:ext uri="{FF2B5EF4-FFF2-40B4-BE49-F238E27FC236}">
                <a16:creationId xmlns:a16="http://schemas.microsoft.com/office/drawing/2014/main" id="{69DA8798-5C2B-4ECE-8C4D-849E686589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6770" y="5487504"/>
            <a:ext cx="848041" cy="848041"/>
          </a:xfrm>
          <a:prstGeom prst="rect">
            <a:avLst/>
          </a:prstGeom>
        </p:spPr>
      </p:pic>
      <p:pic>
        <p:nvPicPr>
          <p:cNvPr id="18" name="Grafik 17" descr="Programcı Male düz dolguyla">
            <a:extLst>
              <a:ext uri="{FF2B5EF4-FFF2-40B4-BE49-F238E27FC236}">
                <a16:creationId xmlns:a16="http://schemas.microsoft.com/office/drawing/2014/main" id="{ACD3693D-F41F-417C-B3BF-6C022EDCF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5487505"/>
            <a:ext cx="848041" cy="848041"/>
          </a:xfrm>
          <a:prstGeom prst="rect">
            <a:avLst/>
          </a:prstGeom>
        </p:spPr>
      </p:pic>
      <p:sp>
        <p:nvSpPr>
          <p:cNvPr id="6" name="Başlık 8">
            <a:extLst>
              <a:ext uri="{FF2B5EF4-FFF2-40B4-BE49-F238E27FC236}">
                <a16:creationId xmlns:a16="http://schemas.microsoft.com/office/drawing/2014/main" id="{DB2427FB-494D-D589-59B0-4F9BEF3CF40F}"/>
              </a:ext>
            </a:extLst>
          </p:cNvPr>
          <p:cNvSpPr txBox="1">
            <a:spLocks/>
          </p:cNvSpPr>
          <p:nvPr/>
        </p:nvSpPr>
        <p:spPr>
          <a:xfrm>
            <a:off x="4124269" y="124442"/>
            <a:ext cx="3943462"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3000"/>
              <a:t>Proje iş-zaman çizelgesi</a:t>
            </a:r>
          </a:p>
        </p:txBody>
      </p:sp>
      <p:sp>
        <p:nvSpPr>
          <p:cNvPr id="13" name="Başlık 8">
            <a:extLst>
              <a:ext uri="{FF2B5EF4-FFF2-40B4-BE49-F238E27FC236}">
                <a16:creationId xmlns:a16="http://schemas.microsoft.com/office/drawing/2014/main" id="{61879A86-1FAC-EF9E-B43F-19FEF68702C3}"/>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98</a:t>
            </a:r>
          </a:p>
        </p:txBody>
      </p:sp>
      <p:sp>
        <p:nvSpPr>
          <p:cNvPr id="2" name="Metin Yer Tutucusu 31">
            <a:extLst>
              <a:ext uri="{FF2B5EF4-FFF2-40B4-BE49-F238E27FC236}">
                <a16:creationId xmlns:a16="http://schemas.microsoft.com/office/drawing/2014/main" id="{DAFECC4D-5339-20F4-CC8F-639AC2ABAF41}"/>
              </a:ext>
            </a:extLst>
          </p:cNvPr>
          <p:cNvSpPr txBox="1">
            <a:spLocks/>
          </p:cNvSpPr>
          <p:nvPr/>
        </p:nvSpPr>
        <p:spPr>
          <a:xfrm>
            <a:off x="206510" y="885414"/>
            <a:ext cx="3165954" cy="418991"/>
          </a:xfrm>
          <a:prstGeom prst="rect">
            <a:avLst/>
          </a:prstGeom>
          <a:solidFill>
            <a:schemeClr val="tx2">
              <a:lumMod val="25000"/>
              <a:lumOff val="75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00">
                <a:cs typeface="Calibri Light"/>
              </a:rPr>
              <a:t>PROJE GRUBUNUN BELİRLENMESİ </a:t>
            </a:r>
            <a:endParaRPr lang="tr-TR" sz="1000"/>
          </a:p>
        </p:txBody>
      </p:sp>
      <p:sp>
        <p:nvSpPr>
          <p:cNvPr id="3" name="Metin Yer Tutucusu 31">
            <a:extLst>
              <a:ext uri="{FF2B5EF4-FFF2-40B4-BE49-F238E27FC236}">
                <a16:creationId xmlns:a16="http://schemas.microsoft.com/office/drawing/2014/main" id="{DC0F64EE-8446-DEB7-DFC9-2BD3953D3823}"/>
              </a:ext>
            </a:extLst>
          </p:cNvPr>
          <p:cNvSpPr txBox="1">
            <a:spLocks/>
          </p:cNvSpPr>
          <p:nvPr/>
        </p:nvSpPr>
        <p:spPr>
          <a:xfrm>
            <a:off x="206510" y="2056822"/>
            <a:ext cx="3165952" cy="479524"/>
          </a:xfrm>
          <a:prstGeom prst="rect">
            <a:avLst/>
          </a:prstGeom>
          <a:solidFill>
            <a:schemeClr val="accent4">
              <a:lumMod val="40000"/>
              <a:lumOff val="60000"/>
            </a:schemeClr>
          </a:solidFill>
          <a:ln w="22225">
            <a:solidFill>
              <a:schemeClr val="tx1"/>
            </a:solidFill>
          </a:ln>
        </p:spPr>
        <p:txBody>
          <a:bodyPr vert="horz" lIns="91440" tIns="36000" rIns="91440" bIns="45720" rtlCol="0" anchor="t" anchorCtr="0">
            <a:no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000">
                <a:cs typeface="Calibri Light"/>
              </a:rPr>
              <a:t>GERİ DÖNÜŞ KAPSAMINDA NİAHİ PROJE KONUSUNUN BELİRLENMESİ</a:t>
            </a:r>
            <a:endParaRPr lang="tr-TR" sz="1000"/>
          </a:p>
        </p:txBody>
      </p:sp>
      <p:sp>
        <p:nvSpPr>
          <p:cNvPr id="4" name="Metin Yer Tutucusu 31">
            <a:extLst>
              <a:ext uri="{FF2B5EF4-FFF2-40B4-BE49-F238E27FC236}">
                <a16:creationId xmlns:a16="http://schemas.microsoft.com/office/drawing/2014/main" id="{5E1F1D8F-7836-28FA-D8B9-C2DC3571358D}"/>
              </a:ext>
            </a:extLst>
          </p:cNvPr>
          <p:cNvSpPr txBox="1">
            <a:spLocks/>
          </p:cNvSpPr>
          <p:nvPr/>
        </p:nvSpPr>
        <p:spPr>
          <a:xfrm>
            <a:off x="206509" y="3366994"/>
            <a:ext cx="3165955" cy="528172"/>
          </a:xfrm>
          <a:prstGeom prst="rect">
            <a:avLst/>
          </a:prstGeom>
          <a:solidFill>
            <a:schemeClr val="accent6">
              <a:lumMod val="60000"/>
              <a:lumOff val="40000"/>
            </a:schemeClr>
          </a:solidFill>
          <a:ln w="22225">
            <a:solidFill>
              <a:schemeClr val="tx1"/>
            </a:solidFill>
          </a:ln>
        </p:spPr>
        <p:txBody>
          <a:bodyPr vert="horz" lIns="91440" tIns="36000" rIns="91440" bIns="45720" rtlCol="0" anchor="t" anchorCtr="0">
            <a:no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000">
                <a:cs typeface="Calibri Light"/>
              </a:rPr>
              <a:t>MATLAB KODLARININ YAZILMASI VE SİNYALLERİN SENTEZLENİP YORUMLANMASI</a:t>
            </a:r>
            <a:endParaRPr lang="tr-TR" sz="1000"/>
          </a:p>
        </p:txBody>
      </p:sp>
      <p:sp>
        <p:nvSpPr>
          <p:cNvPr id="5" name="Metin Yer Tutucusu 31">
            <a:extLst>
              <a:ext uri="{FF2B5EF4-FFF2-40B4-BE49-F238E27FC236}">
                <a16:creationId xmlns:a16="http://schemas.microsoft.com/office/drawing/2014/main" id="{E9957FDF-7EAC-83FE-AFC8-6A931F99A595}"/>
              </a:ext>
            </a:extLst>
          </p:cNvPr>
          <p:cNvSpPr txBox="1">
            <a:spLocks/>
          </p:cNvSpPr>
          <p:nvPr/>
        </p:nvSpPr>
        <p:spPr>
          <a:xfrm>
            <a:off x="206509" y="4063334"/>
            <a:ext cx="3165952" cy="443100"/>
          </a:xfrm>
          <a:prstGeom prst="rect">
            <a:avLst/>
          </a:prstGeom>
          <a:solidFill>
            <a:srgbClr val="6CF46F"/>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000">
                <a:cs typeface="Calibri Light"/>
              </a:rPr>
              <a:t>SUNUM DOSYASININ HAZIRLANMASI</a:t>
            </a:r>
            <a:endParaRPr lang="tr-TR" sz="1000"/>
          </a:p>
        </p:txBody>
      </p:sp>
      <p:sp>
        <p:nvSpPr>
          <p:cNvPr id="7" name="Metin Yer Tutucusu 31">
            <a:extLst>
              <a:ext uri="{FF2B5EF4-FFF2-40B4-BE49-F238E27FC236}">
                <a16:creationId xmlns:a16="http://schemas.microsoft.com/office/drawing/2014/main" id="{A5048D41-5985-5949-BB27-0A817BB68152}"/>
              </a:ext>
            </a:extLst>
          </p:cNvPr>
          <p:cNvSpPr txBox="1">
            <a:spLocks/>
          </p:cNvSpPr>
          <p:nvPr/>
        </p:nvSpPr>
        <p:spPr>
          <a:xfrm>
            <a:off x="205080" y="4654686"/>
            <a:ext cx="3160835" cy="443100"/>
          </a:xfrm>
          <a:prstGeom prst="rect">
            <a:avLst/>
          </a:prstGeom>
          <a:solidFill>
            <a:schemeClr val="accent2">
              <a:lumMod val="60000"/>
              <a:lumOff val="4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00">
                <a:solidFill>
                  <a:schemeClr val="tx1"/>
                </a:solidFill>
                <a:cs typeface="Calibri Light"/>
              </a:rPr>
              <a:t>PROJENİN TESLİM EDİLMESİ</a:t>
            </a:r>
            <a:endParaRPr lang="tr-TR" sz="1000">
              <a:solidFill>
                <a:schemeClr val="tx1"/>
              </a:solidFill>
            </a:endParaRPr>
          </a:p>
        </p:txBody>
      </p:sp>
      <p:sp>
        <p:nvSpPr>
          <p:cNvPr id="9" name="Metin Yer Tutucusu 31">
            <a:extLst>
              <a:ext uri="{FF2B5EF4-FFF2-40B4-BE49-F238E27FC236}">
                <a16:creationId xmlns:a16="http://schemas.microsoft.com/office/drawing/2014/main" id="{002A4340-4BFE-4193-E473-4D48D4941D07}"/>
              </a:ext>
            </a:extLst>
          </p:cNvPr>
          <p:cNvSpPr txBox="1">
            <a:spLocks/>
          </p:cNvSpPr>
          <p:nvPr/>
        </p:nvSpPr>
        <p:spPr>
          <a:xfrm>
            <a:off x="206509" y="1476927"/>
            <a:ext cx="3165953" cy="418991"/>
          </a:xfrm>
          <a:prstGeom prst="rect">
            <a:avLst/>
          </a:prstGeom>
          <a:solidFill>
            <a:srgbClr val="FFFF00"/>
          </a:solidFill>
          <a:ln w="22225">
            <a:solidFill>
              <a:schemeClr val="tx1"/>
            </a:solidFill>
          </a:ln>
        </p:spPr>
        <p:txBody>
          <a:bodyPr vert="horz" lIns="91440" tIns="36000" rIns="91440" bIns="45720" rtlCol="0" anchor="t" anchorCtr="0">
            <a:no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200000"/>
              </a:lnSpc>
            </a:pPr>
            <a:r>
              <a:rPr lang="tr-TR" sz="1000">
                <a:cs typeface="Calibri Light"/>
              </a:rPr>
              <a:t>PROJE ÖNERİ RAPORUNUN HAZIRLANMASI</a:t>
            </a:r>
            <a:endParaRPr lang="tr-TR" sz="1000"/>
          </a:p>
        </p:txBody>
      </p:sp>
      <p:sp>
        <p:nvSpPr>
          <p:cNvPr id="14" name="Metin Yer Tutucusu 31">
            <a:extLst>
              <a:ext uri="{FF2B5EF4-FFF2-40B4-BE49-F238E27FC236}">
                <a16:creationId xmlns:a16="http://schemas.microsoft.com/office/drawing/2014/main" id="{CA3F3325-F85F-9009-515C-7790831D2203}"/>
              </a:ext>
            </a:extLst>
          </p:cNvPr>
          <p:cNvSpPr txBox="1">
            <a:spLocks/>
          </p:cNvSpPr>
          <p:nvPr/>
        </p:nvSpPr>
        <p:spPr>
          <a:xfrm>
            <a:off x="206511" y="2690827"/>
            <a:ext cx="3165951" cy="510492"/>
          </a:xfrm>
          <a:prstGeom prst="rect">
            <a:avLst/>
          </a:prstGeom>
          <a:solidFill>
            <a:schemeClr val="bg2">
              <a:lumMod val="90000"/>
            </a:schemeClr>
          </a:solidFill>
          <a:ln w="22225">
            <a:solidFill>
              <a:schemeClr val="tx1"/>
            </a:solidFill>
          </a:ln>
        </p:spPr>
        <p:txBody>
          <a:bodyPr vert="horz" lIns="91440" tIns="36000" rIns="91440" bIns="45720" rtlCol="0" anchor="t" anchorCtr="0">
            <a:normAutofit lnSpcReduction="10000"/>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tr-TR" sz="1000">
                <a:cs typeface="Calibri Light"/>
              </a:rPr>
              <a:t>GEREKLİ SİNYALLERİN KAYNAKLANMASI VE ANALİZ EDİLMESİ</a:t>
            </a:r>
            <a:endParaRPr lang="tr-TR" sz="1000"/>
          </a:p>
        </p:txBody>
      </p:sp>
      <p:graphicFrame>
        <p:nvGraphicFramePr>
          <p:cNvPr id="24" name="Tablo 24">
            <a:extLst>
              <a:ext uri="{FF2B5EF4-FFF2-40B4-BE49-F238E27FC236}">
                <a16:creationId xmlns:a16="http://schemas.microsoft.com/office/drawing/2014/main" id="{74D04530-462E-C838-82DE-35B615FE810B}"/>
              </a:ext>
            </a:extLst>
          </p:cNvPr>
          <p:cNvGraphicFramePr>
            <a:graphicFrameLocks noGrp="1"/>
          </p:cNvGraphicFramePr>
          <p:nvPr>
            <p:extLst>
              <p:ext uri="{D42A27DB-BD31-4B8C-83A1-F6EECF244321}">
                <p14:modId xmlns:p14="http://schemas.microsoft.com/office/powerpoint/2010/main" val="3457323019"/>
              </p:ext>
            </p:extLst>
          </p:nvPr>
        </p:nvGraphicFramePr>
        <p:xfrm>
          <a:off x="4273754" y="1043437"/>
          <a:ext cx="6846532" cy="602780"/>
        </p:xfrm>
        <a:graphic>
          <a:graphicData uri="http://schemas.openxmlformats.org/drawingml/2006/table">
            <a:tbl>
              <a:tblPr firstRow="1" bandRow="1">
                <a:tableStyleId>{00A15C55-8517-42AA-B614-E9B94910E393}</a:tableStyleId>
              </a:tblPr>
              <a:tblGrid>
                <a:gridCol w="1711633">
                  <a:extLst>
                    <a:ext uri="{9D8B030D-6E8A-4147-A177-3AD203B41FA5}">
                      <a16:colId xmlns:a16="http://schemas.microsoft.com/office/drawing/2014/main" val="2090113364"/>
                    </a:ext>
                  </a:extLst>
                </a:gridCol>
                <a:gridCol w="1711633">
                  <a:extLst>
                    <a:ext uri="{9D8B030D-6E8A-4147-A177-3AD203B41FA5}">
                      <a16:colId xmlns:a16="http://schemas.microsoft.com/office/drawing/2014/main" val="500087029"/>
                    </a:ext>
                  </a:extLst>
                </a:gridCol>
                <a:gridCol w="1711633">
                  <a:extLst>
                    <a:ext uri="{9D8B030D-6E8A-4147-A177-3AD203B41FA5}">
                      <a16:colId xmlns:a16="http://schemas.microsoft.com/office/drawing/2014/main" val="378639444"/>
                    </a:ext>
                  </a:extLst>
                </a:gridCol>
                <a:gridCol w="1711633">
                  <a:extLst>
                    <a:ext uri="{9D8B030D-6E8A-4147-A177-3AD203B41FA5}">
                      <a16:colId xmlns:a16="http://schemas.microsoft.com/office/drawing/2014/main" val="753036134"/>
                    </a:ext>
                  </a:extLst>
                </a:gridCol>
              </a:tblGrid>
              <a:tr h="301390">
                <a:tc>
                  <a:txBody>
                    <a:bodyPr/>
                    <a:lstStyle/>
                    <a:p>
                      <a:pPr algn="l"/>
                      <a:r>
                        <a:rPr lang="tr-TR" sz="1300">
                          <a:solidFill>
                            <a:schemeClr val="tx1"/>
                          </a:solidFill>
                          <a:latin typeface="Posterama (Başlıklar)"/>
                        </a:rPr>
                        <a:t>ÖĞRENCİ İSİMLERİ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BEHÇET MUH.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HAZEM KATAİE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(HER İKİSİ)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3616"/>
                  </a:ext>
                </a:extLst>
              </a:tr>
              <a:tr h="301390">
                <a:tc>
                  <a:txBody>
                    <a:bodyPr/>
                    <a:lstStyle/>
                    <a:p>
                      <a:pPr algn="l"/>
                      <a:r>
                        <a:rPr lang="tr-TR" sz="1300" b="1">
                          <a:solidFill>
                            <a:schemeClr val="tx1"/>
                          </a:solidFill>
                          <a:latin typeface="Posterama (Başlıklar)"/>
                        </a:rPr>
                        <a:t>İŞ TANIMI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OO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tr-TR" sz="1300" b="0">
                          <a:solidFill>
                            <a:schemeClr val="tx1"/>
                          </a:solidFill>
                          <a:latin typeface="Posterama (Başlıklar)"/>
                        </a:rPr>
                        <a:t>&amp;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0547701"/>
                  </a:ext>
                </a:extLst>
              </a:tr>
            </a:tbl>
          </a:graphicData>
        </a:graphic>
      </p:graphicFrame>
      <p:pic>
        <p:nvPicPr>
          <p:cNvPr id="26" name="Resim 25">
            <a:extLst>
              <a:ext uri="{FF2B5EF4-FFF2-40B4-BE49-F238E27FC236}">
                <a16:creationId xmlns:a16="http://schemas.microsoft.com/office/drawing/2014/main" id="{A2460BEE-8252-AF13-E6E3-5E972A7CF26B}"/>
              </a:ext>
            </a:extLst>
          </p:cNvPr>
          <p:cNvPicPr>
            <a:picLocks noChangeAspect="1"/>
          </p:cNvPicPr>
          <p:nvPr/>
        </p:nvPicPr>
        <p:blipFill>
          <a:blip r:embed="rId7"/>
          <a:stretch>
            <a:fillRect/>
          </a:stretch>
        </p:blipFill>
        <p:spPr>
          <a:xfrm>
            <a:off x="4273754" y="1895917"/>
            <a:ext cx="6846532" cy="3796959"/>
          </a:xfrm>
          <a:prstGeom prst="rect">
            <a:avLst/>
          </a:prstGeom>
          <a:ln w="19050">
            <a:solidFill>
              <a:schemeClr val="tx1"/>
            </a:solidFill>
          </a:ln>
        </p:spPr>
      </p:pic>
      <p:sp>
        <p:nvSpPr>
          <p:cNvPr id="8" name="Alt Bilgi Yer Tutucusu 4">
            <a:extLst>
              <a:ext uri="{FF2B5EF4-FFF2-40B4-BE49-F238E27FC236}">
                <a16:creationId xmlns:a16="http://schemas.microsoft.com/office/drawing/2014/main" id="{C68CD015-D6D0-2F8D-DD4E-F9348A2CF62A}"/>
              </a:ext>
            </a:extLst>
          </p:cNvPr>
          <p:cNvSpPr>
            <a:spLocks noGrp="1"/>
          </p:cNvSpPr>
          <p:nvPr>
            <p:ph type="ftr" sz="quarter" idx="11"/>
          </p:nvPr>
        </p:nvSpPr>
        <p:spPr>
          <a:xfrm>
            <a:off x="0" y="6368306"/>
            <a:ext cx="9283959" cy="443100"/>
          </a:xfrm>
        </p:spPr>
        <p:txBody>
          <a:bodyPr rtlCol="0"/>
          <a:lstStyle/>
          <a:p>
            <a:pPr algn="l"/>
            <a:r>
              <a:rPr lang="tr-TR" sz="1200" b="1">
                <a:latin typeface="Avenir Next LT Pro Light (Gövde)"/>
              </a:rPr>
              <a:t>EEG Motor Hareketi/Görüntü Veri Kümesi</a:t>
            </a:r>
          </a:p>
          <a:p>
            <a:pPr algn="l"/>
            <a:r>
              <a:rPr lang="tr-TR" sz="1200" b="0" i="0">
                <a:solidFill>
                  <a:srgbClr val="212529"/>
                </a:solidFill>
                <a:effectLst/>
                <a:latin typeface="Avenir Next LT Pro Light (Gövde)"/>
              </a:rPr>
              <a:t>Fenerbahçe Üniversitesi – Biyomedikal Sinyal İşleme (Dönem Projesi) - Hazırlayanlar: </a:t>
            </a:r>
            <a:r>
              <a:rPr lang="tr-TR" sz="1200" b="1" i="0">
                <a:solidFill>
                  <a:srgbClr val="212529"/>
                </a:solidFill>
                <a:effectLst/>
                <a:latin typeface="Avenir Next LT Pro Light (Gövde)"/>
              </a:rPr>
              <a:t>Behçet MUHAMMMED &amp; </a:t>
            </a:r>
            <a:r>
              <a:rPr lang="tr-TR" sz="1200" b="1" i="0" err="1">
                <a:solidFill>
                  <a:srgbClr val="212529"/>
                </a:solidFill>
                <a:effectLst/>
                <a:latin typeface="Avenir Next LT Pro Light (Gövde)"/>
              </a:rPr>
              <a:t>Hazem</a:t>
            </a:r>
            <a:r>
              <a:rPr lang="tr-TR" sz="1200" b="1" i="0">
                <a:solidFill>
                  <a:srgbClr val="212529"/>
                </a:solidFill>
                <a:effectLst/>
                <a:latin typeface="Avenir Next LT Pro Light (Gövde)"/>
              </a:rPr>
              <a:t> KATAIE</a:t>
            </a:r>
          </a:p>
        </p:txBody>
      </p:sp>
    </p:spTree>
    <p:extLst>
      <p:ext uri="{BB962C8B-B14F-4D97-AF65-F5344CB8AC3E}">
        <p14:creationId xmlns:p14="http://schemas.microsoft.com/office/powerpoint/2010/main" val="7001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9"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Başlık 22">
            <a:extLst>
              <a:ext uri="{FF2B5EF4-FFF2-40B4-BE49-F238E27FC236}">
                <a16:creationId xmlns:a16="http://schemas.microsoft.com/office/drawing/2014/main" id="{5FB75C3E-5885-49DD-8190-BB1E8C511A7E}"/>
              </a:ext>
            </a:extLst>
          </p:cNvPr>
          <p:cNvSpPr>
            <a:spLocks noGrp="1"/>
          </p:cNvSpPr>
          <p:nvPr>
            <p:ph type="title"/>
          </p:nvPr>
        </p:nvSpPr>
        <p:spPr>
          <a:xfrm>
            <a:off x="3753120" y="1464988"/>
            <a:ext cx="4685757" cy="722534"/>
          </a:xfrm>
        </p:spPr>
        <p:txBody>
          <a:bodyPr rtlCol="0">
            <a:noAutofit/>
          </a:bodyPr>
          <a:lstStyle/>
          <a:p>
            <a:pPr rtl="0"/>
            <a:r>
              <a:rPr lang="tr-TR"/>
              <a:t>Proje ekibi</a:t>
            </a:r>
          </a:p>
        </p:txBody>
      </p:sp>
      <p:sp>
        <p:nvSpPr>
          <p:cNvPr id="27" name="Metin Yer Tutucusu 26">
            <a:extLst>
              <a:ext uri="{FF2B5EF4-FFF2-40B4-BE49-F238E27FC236}">
                <a16:creationId xmlns:a16="http://schemas.microsoft.com/office/drawing/2014/main" id="{3C7B196D-A4EB-4450-8C2E-D4F26C77F843}"/>
              </a:ext>
            </a:extLst>
          </p:cNvPr>
          <p:cNvSpPr>
            <a:spLocks noGrp="1"/>
          </p:cNvSpPr>
          <p:nvPr>
            <p:ph type="body" sz="quarter" idx="30"/>
          </p:nvPr>
        </p:nvSpPr>
        <p:spPr>
          <a:xfrm>
            <a:off x="2820366" y="3214835"/>
            <a:ext cx="2548028" cy="2517208"/>
          </a:xfrm>
        </p:spPr>
        <p:txBody>
          <a:bodyPr rtlCol="0">
            <a:normAutofit/>
          </a:bodyPr>
          <a:lstStyle/>
          <a:p>
            <a:pPr rtl="0"/>
            <a:r>
              <a:rPr lang="tr-TR" sz="2800"/>
              <a:t>Behçet MUHAMMED</a:t>
            </a:r>
          </a:p>
        </p:txBody>
      </p:sp>
      <p:sp>
        <p:nvSpPr>
          <p:cNvPr id="31" name="Metin Yer Tutucusu 30">
            <a:extLst>
              <a:ext uri="{FF2B5EF4-FFF2-40B4-BE49-F238E27FC236}">
                <a16:creationId xmlns:a16="http://schemas.microsoft.com/office/drawing/2014/main" id="{FB4B73B3-17D0-4AD4-A250-23C177FEC520}"/>
              </a:ext>
            </a:extLst>
          </p:cNvPr>
          <p:cNvSpPr>
            <a:spLocks noGrp="1"/>
          </p:cNvSpPr>
          <p:nvPr>
            <p:ph type="body" sz="quarter" idx="34"/>
          </p:nvPr>
        </p:nvSpPr>
        <p:spPr>
          <a:xfrm>
            <a:off x="2834755" y="4564927"/>
            <a:ext cx="2548028" cy="1134953"/>
          </a:xfrm>
        </p:spPr>
        <p:txBody>
          <a:bodyPr rtlCol="0"/>
          <a:lstStyle/>
          <a:p>
            <a:pPr rtl="0"/>
            <a:r>
              <a:rPr lang="tr-TR"/>
              <a:t>(PROJE SORUMLUSU)</a:t>
            </a:r>
          </a:p>
          <a:p>
            <a:pPr rtl="0"/>
            <a:r>
              <a:rPr lang="tr-TR" sz="1100" b="1"/>
              <a:t>Behcet.muhammed@stu.fbu.edu.tr</a:t>
            </a:r>
          </a:p>
          <a:p>
            <a:pPr rtl="0"/>
            <a:r>
              <a:rPr lang="tr-TR"/>
              <a:t>Öğr. No: 200301109</a:t>
            </a:r>
          </a:p>
          <a:p>
            <a:pPr rtl="0"/>
            <a:r>
              <a:rPr lang="tr-TR"/>
              <a:t>01.01.1999</a:t>
            </a:r>
          </a:p>
          <a:p>
            <a:pPr rtl="0"/>
            <a:endParaRPr lang="tr-TR"/>
          </a:p>
        </p:txBody>
      </p:sp>
      <p:sp>
        <p:nvSpPr>
          <p:cNvPr id="18" name="Metin Yer Tutucusu 26">
            <a:extLst>
              <a:ext uri="{FF2B5EF4-FFF2-40B4-BE49-F238E27FC236}">
                <a16:creationId xmlns:a16="http://schemas.microsoft.com/office/drawing/2014/main" id="{5518096B-B525-48ED-A1C8-EAEA0FCC102D}"/>
              </a:ext>
            </a:extLst>
          </p:cNvPr>
          <p:cNvSpPr txBox="1">
            <a:spLocks/>
          </p:cNvSpPr>
          <p:nvPr/>
        </p:nvSpPr>
        <p:spPr>
          <a:xfrm>
            <a:off x="6754216" y="3195254"/>
            <a:ext cx="2548028" cy="2517208"/>
          </a:xfrm>
          <a:prstGeom prst="rect">
            <a:avLst/>
          </a:prstGeom>
          <a:solidFill>
            <a:schemeClr val="accent3">
              <a:lumMod val="60000"/>
              <a:lumOff val="40000"/>
            </a:schemeClr>
          </a:solidFill>
          <a:ln w="22225">
            <a:solidFill>
              <a:schemeClr val="tx1"/>
            </a:solidFill>
          </a:ln>
        </p:spPr>
        <p:txBody>
          <a:bodyPr vert="horz" lIns="91440" tIns="621792" rIns="91440" bIns="45720" rtlCol="0" anchor="t" anchorCtr="0">
            <a:normAutofit/>
          </a:bodyPr>
          <a:lstStyle>
            <a:lvl1pPr marL="0" indent="0" algn="ctr" defTabSz="914400" rtl="0" eaLnBrk="1" latinLnBrk="0" hangingPunct="1">
              <a:lnSpc>
                <a:spcPct val="90000"/>
              </a:lnSpc>
              <a:spcBef>
                <a:spcPts val="0"/>
              </a:spcBef>
              <a:spcAft>
                <a:spcPts val="0"/>
              </a:spcAft>
              <a:buFont typeface="Arial" panose="020B0604020202020204" pitchFamily="34" charset="0"/>
              <a:buNone/>
              <a:defRPr sz="3800" b="1" kern="1200">
                <a:solidFill>
                  <a:schemeClr val="tx1"/>
                </a:solidFill>
                <a:latin typeface="+mj-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800" err="1"/>
              <a:t>Hazem</a:t>
            </a:r>
            <a:endParaRPr lang="tr-TR" sz="2800"/>
          </a:p>
          <a:p>
            <a:r>
              <a:rPr lang="tr-TR" sz="2800"/>
              <a:t>KATAIE</a:t>
            </a:r>
          </a:p>
        </p:txBody>
      </p:sp>
      <p:pic>
        <p:nvPicPr>
          <p:cNvPr id="12" name="Grafik 11" descr="Rozet düz dolguyla">
            <a:extLst>
              <a:ext uri="{FF2B5EF4-FFF2-40B4-BE49-F238E27FC236}">
                <a16:creationId xmlns:a16="http://schemas.microsoft.com/office/drawing/2014/main" id="{740668E4-8FF7-4CE8-B1DB-BFD6D04364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2527" y="2560511"/>
            <a:ext cx="914400" cy="914400"/>
          </a:xfrm>
          <a:prstGeom prst="rect">
            <a:avLst/>
          </a:prstGeom>
        </p:spPr>
      </p:pic>
      <p:pic>
        <p:nvPicPr>
          <p:cNvPr id="20" name="Grafik 19" descr="Rozet 1 düz dolguyla">
            <a:extLst>
              <a:ext uri="{FF2B5EF4-FFF2-40B4-BE49-F238E27FC236}">
                <a16:creationId xmlns:a16="http://schemas.microsoft.com/office/drawing/2014/main" id="{5F78D025-B606-4539-BD60-65A6F8F608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7180" y="2600766"/>
            <a:ext cx="914400" cy="914400"/>
          </a:xfrm>
          <a:prstGeom prst="rect">
            <a:avLst/>
          </a:prstGeom>
        </p:spPr>
      </p:pic>
      <p:pic>
        <p:nvPicPr>
          <p:cNvPr id="4" name="Grafik 3" descr="Office çalışanı erkek düz dolguyla">
            <a:extLst>
              <a:ext uri="{FF2B5EF4-FFF2-40B4-BE49-F238E27FC236}">
                <a16:creationId xmlns:a16="http://schemas.microsoft.com/office/drawing/2014/main" id="{219C474B-846A-1029-0FCA-6574E3E517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39816" y="388989"/>
            <a:ext cx="914400" cy="914400"/>
          </a:xfrm>
          <a:prstGeom prst="rect">
            <a:avLst/>
          </a:prstGeom>
        </p:spPr>
      </p:pic>
      <p:pic>
        <p:nvPicPr>
          <p:cNvPr id="5" name="Grafik 4" descr="Office çalışanı erkek düz dolguyla">
            <a:extLst>
              <a:ext uri="{FF2B5EF4-FFF2-40B4-BE49-F238E27FC236}">
                <a16:creationId xmlns:a16="http://schemas.microsoft.com/office/drawing/2014/main" id="{21CF716E-80CE-DF50-0211-3A04BF137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2279" y="401577"/>
            <a:ext cx="914400" cy="914400"/>
          </a:xfrm>
          <a:prstGeom prst="rect">
            <a:avLst/>
          </a:prstGeom>
        </p:spPr>
      </p:pic>
      <p:pic>
        <p:nvPicPr>
          <p:cNvPr id="8" name="Grafik 7" descr="Şerefe düz dolguyla">
            <a:extLst>
              <a:ext uri="{FF2B5EF4-FFF2-40B4-BE49-F238E27FC236}">
                <a16:creationId xmlns:a16="http://schemas.microsoft.com/office/drawing/2014/main" id="{6A673BB4-2D41-06F2-59F4-CBFACFBBF82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978" t="11664"/>
          <a:stretch/>
        </p:blipFill>
        <p:spPr>
          <a:xfrm>
            <a:off x="0" y="-1"/>
            <a:ext cx="4301068" cy="4810737"/>
          </a:xfrm>
          <a:prstGeom prst="rect">
            <a:avLst/>
          </a:prstGeom>
        </p:spPr>
      </p:pic>
      <p:pic>
        <p:nvPicPr>
          <p:cNvPr id="13" name="Grafik 12" descr="Şerefe ana hat">
            <a:extLst>
              <a:ext uri="{FF2B5EF4-FFF2-40B4-BE49-F238E27FC236}">
                <a16:creationId xmlns:a16="http://schemas.microsoft.com/office/drawing/2014/main" id="{9B7BDC00-983A-86B5-0186-91020E4F26C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t="11475" r="15671"/>
          <a:stretch/>
        </p:blipFill>
        <p:spPr>
          <a:xfrm>
            <a:off x="8798526" y="-1"/>
            <a:ext cx="3393474" cy="3562319"/>
          </a:xfrm>
          <a:prstGeom prst="rect">
            <a:avLst/>
          </a:prstGeom>
        </p:spPr>
      </p:pic>
      <p:sp>
        <p:nvSpPr>
          <p:cNvPr id="2" name="Metin Yer Tutucusu 30">
            <a:extLst>
              <a:ext uri="{FF2B5EF4-FFF2-40B4-BE49-F238E27FC236}">
                <a16:creationId xmlns:a16="http://schemas.microsoft.com/office/drawing/2014/main" id="{5830B4E5-C049-74E2-97E1-05A4E70A23AE}"/>
              </a:ext>
            </a:extLst>
          </p:cNvPr>
          <p:cNvSpPr txBox="1">
            <a:spLocks/>
          </p:cNvSpPr>
          <p:nvPr/>
        </p:nvSpPr>
        <p:spPr>
          <a:xfrm>
            <a:off x="6760057" y="4564927"/>
            <a:ext cx="2548028" cy="1488784"/>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a:t>(PROJE SORUMLUSU)</a:t>
            </a:r>
          </a:p>
          <a:p>
            <a:r>
              <a:rPr lang="tr-TR" sz="1100" b="1"/>
              <a:t>Hazem.kataie@stu.fbu.edu.tr</a:t>
            </a:r>
            <a:endParaRPr lang="tr-TR" sz="1100"/>
          </a:p>
          <a:p>
            <a:r>
              <a:rPr lang="tr-TR"/>
              <a:t>Öğr. No: 200301115</a:t>
            </a:r>
          </a:p>
          <a:p>
            <a:r>
              <a:rPr lang="tr-TR"/>
              <a:t>27.07.2001</a:t>
            </a:r>
          </a:p>
          <a:p>
            <a:endParaRPr lang="tr-TR"/>
          </a:p>
        </p:txBody>
      </p:sp>
      <p:sp>
        <p:nvSpPr>
          <p:cNvPr id="3" name="Başlık 8">
            <a:extLst>
              <a:ext uri="{FF2B5EF4-FFF2-40B4-BE49-F238E27FC236}">
                <a16:creationId xmlns:a16="http://schemas.microsoft.com/office/drawing/2014/main" id="{BAF277B4-059B-CF4F-D7E5-CC355A74BDF0}"/>
              </a:ext>
            </a:extLst>
          </p:cNvPr>
          <p:cNvSpPr txBox="1">
            <a:spLocks/>
          </p:cNvSpPr>
          <p:nvPr/>
        </p:nvSpPr>
        <p:spPr>
          <a:xfrm>
            <a:off x="11199475" y="6178019"/>
            <a:ext cx="806041" cy="564934"/>
          </a:xfrm>
          <a:prstGeom prst="rect">
            <a:avLst/>
          </a:prstGeom>
          <a:solidFill>
            <a:schemeClr val="bg1"/>
          </a:solidFill>
          <a:ln>
            <a:solidFill>
              <a:schemeClr val="tx1"/>
            </a:solidFill>
          </a:ln>
          <a:effectLst>
            <a:glow rad="1397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tr-TR" sz="2500">
                <a:solidFill>
                  <a:schemeClr val="tx2">
                    <a:lumMod val="90000"/>
                    <a:lumOff val="10000"/>
                  </a:schemeClr>
                </a:solidFill>
              </a:rPr>
              <a:t>99</a:t>
            </a:r>
          </a:p>
        </p:txBody>
      </p:sp>
      <p:sp>
        <p:nvSpPr>
          <p:cNvPr id="6" name="Alt Bilgi Yer Tutucusu 4">
            <a:extLst>
              <a:ext uri="{FF2B5EF4-FFF2-40B4-BE49-F238E27FC236}">
                <a16:creationId xmlns:a16="http://schemas.microsoft.com/office/drawing/2014/main" id="{FFF92D49-022B-AC74-5CB0-E5F738CF7166}"/>
              </a:ext>
            </a:extLst>
          </p:cNvPr>
          <p:cNvSpPr txBox="1">
            <a:spLocks/>
          </p:cNvSpPr>
          <p:nvPr/>
        </p:nvSpPr>
        <p:spPr>
          <a:xfrm>
            <a:off x="0" y="6368306"/>
            <a:ext cx="9283959" cy="443100"/>
          </a:xfrm>
          <a:prstGeom prst="rect">
            <a:avLst/>
          </a:prstGeom>
        </p:spPr>
        <p:txBody>
          <a:bodyPr vert="horz" lIns="91440" tIns="45720" rIns="91440" bIns="45720" rtlCol="0" anchor="ctr"/>
          <a:lstStyle>
            <a:defPPr rtl="0">
              <a:defRPr lang="tr-TR"/>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tr-TR" sz="1200" b="1">
                <a:latin typeface="Avenir Next LT Pro Light (Gövde)"/>
              </a:rPr>
              <a:t>EEG Motor Hareketi/Görüntü Veri Kümesi</a:t>
            </a:r>
          </a:p>
          <a:p>
            <a:pPr algn="l"/>
            <a:r>
              <a:rPr lang="tr-TR" sz="1200">
                <a:solidFill>
                  <a:srgbClr val="212529"/>
                </a:solidFill>
                <a:latin typeface="Avenir Next LT Pro Light (Gövde)"/>
              </a:rPr>
              <a:t>Fenerbahçe Üniversitesi – Biyomedikal Sinyal İşleme (Dönem Projesi) - Hazırlayanlar: </a:t>
            </a:r>
            <a:r>
              <a:rPr lang="tr-TR" sz="1200" b="1">
                <a:solidFill>
                  <a:srgbClr val="212529"/>
                </a:solidFill>
                <a:latin typeface="Avenir Next LT Pro Light (Gövde)"/>
              </a:rPr>
              <a:t>Behçet MUHAMMMED &amp; Hazem KATAIE</a:t>
            </a:r>
          </a:p>
        </p:txBody>
      </p:sp>
    </p:spTree>
    <p:extLst>
      <p:ext uri="{BB962C8B-B14F-4D97-AF65-F5344CB8AC3E}">
        <p14:creationId xmlns:p14="http://schemas.microsoft.com/office/powerpoint/2010/main" val="383130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is Teması">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511_TF16411248_Win32" id="{93D8FD3D-B8D5-4CB6-9869-633BE91DFC34}" vid="{CC0B5ADA-ACF8-49A2-8BB9-915246CF84BD}"/>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{065CB769-4D90-4CD7-A316-B62C985AB303}tf16411248_win32</Template>
  <TotalTime>2977</TotalTime>
  <Words>15180</Words>
  <Application>Microsoft Office PowerPoint</Application>
  <PresentationFormat>Geniş ekran</PresentationFormat>
  <Paragraphs>1223</Paragraphs>
  <Slides>101</Slides>
  <Notes>101</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101</vt:i4>
      </vt:variant>
    </vt:vector>
  </HeadingPairs>
  <TitlesOfParts>
    <vt:vector size="112" baseType="lpstr">
      <vt:lpstr>Meiryo UI</vt:lpstr>
      <vt:lpstr>Arial</vt:lpstr>
      <vt:lpstr>Avenir Next LT Pro Light</vt:lpstr>
      <vt:lpstr>Avenir Next LT Pro Light (Gövde)</vt:lpstr>
      <vt:lpstr>Calibri</vt:lpstr>
      <vt:lpstr>Posterama</vt:lpstr>
      <vt:lpstr>Posterama (Başlıklar)</vt:lpstr>
      <vt:lpstr>Roboto</vt:lpstr>
      <vt:lpstr>Times New Roman</vt:lpstr>
      <vt:lpstr>Vladimir Script</vt:lpstr>
      <vt:lpstr>Ofis Teması</vt:lpstr>
      <vt:lpstr> </vt:lpstr>
      <vt:lpstr>PowerPoint Sunusu</vt:lpstr>
      <vt:lpstr>PowerPoint Sunusu</vt:lpstr>
      <vt:lpstr>PowerPoint Sunusu</vt:lpstr>
      <vt:lpstr>Anahtar kelimeler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sonuçlar</vt:lpstr>
      <vt:lpstr>Proje planı</vt:lpstr>
      <vt:lpstr>PowerPoint Sunusu</vt:lpstr>
      <vt:lpstr>Proje ekibi</vt:lpstr>
      <vt:lpstr>Kullandığımız kaynaklar</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EMİR AYDEMİR</dc:creator>
  <cp:lastModifiedBy>EMİR AYDEMİR</cp:lastModifiedBy>
  <cp:revision>230</cp:revision>
  <dcterms:created xsi:type="dcterms:W3CDTF">2022-04-05T22:56:22Z</dcterms:created>
  <dcterms:modified xsi:type="dcterms:W3CDTF">2023-05-26T20:31:47Z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